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8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>
                <a:solidFill>
                  <a:schemeClr val="tx1"/>
                </a:solidFill>
              </a:rPr>
              <a:t>Сведения о зарегистрированных преступлениях.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1174025304614681"/>
          <c:y val="5.6215405305805641E-2"/>
          <c:w val="0.56886367866671117"/>
          <c:h val="0.83113688997276436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'2'!$B$4:$B$24</c:f>
              <c:numCache>
                <c:formatCode>General</c:formatCode>
                <c:ptCount val="21"/>
                <c:pt idx="0">
                  <c:v>13</c:v>
                </c:pt>
                <c:pt idx="1">
                  <c:v>5</c:v>
                </c:pt>
                <c:pt idx="2">
                  <c:v>92</c:v>
                </c:pt>
                <c:pt idx="3">
                  <c:v>21</c:v>
                </c:pt>
                <c:pt idx="4">
                  <c:v>22</c:v>
                </c:pt>
                <c:pt idx="5">
                  <c:v>25</c:v>
                </c:pt>
                <c:pt idx="6">
                  <c:v>34</c:v>
                </c:pt>
                <c:pt idx="7">
                  <c:v>92</c:v>
                </c:pt>
                <c:pt idx="8">
                  <c:v>515</c:v>
                </c:pt>
                <c:pt idx="9">
                  <c:v>340</c:v>
                </c:pt>
                <c:pt idx="10">
                  <c:v>7</c:v>
                </c:pt>
                <c:pt idx="11">
                  <c:v>24</c:v>
                </c:pt>
                <c:pt idx="12">
                  <c:v>149</c:v>
                </c:pt>
                <c:pt idx="13">
                  <c:v>7</c:v>
                </c:pt>
                <c:pt idx="14">
                  <c:v>69</c:v>
                </c:pt>
                <c:pt idx="15">
                  <c:v>1484</c:v>
                </c:pt>
                <c:pt idx="16">
                  <c:v>5</c:v>
                </c:pt>
                <c:pt idx="17">
                  <c:v>11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9F-4DAE-98EF-D7F16C7AA249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7"/>
              <c:layout>
                <c:manualLayout>
                  <c:x val="1.8390804597701038E-2"/>
                  <c:y val="-2.0931449502878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9F-4DAE-98EF-D7F16C7AA2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'2'!$C$4:$C$24</c:f>
              <c:numCache>
                <c:formatCode>General</c:formatCode>
                <c:ptCount val="21"/>
                <c:pt idx="0">
                  <c:v>6</c:v>
                </c:pt>
                <c:pt idx="1">
                  <c:v>10</c:v>
                </c:pt>
                <c:pt idx="2">
                  <c:v>46</c:v>
                </c:pt>
                <c:pt idx="3">
                  <c:v>17</c:v>
                </c:pt>
                <c:pt idx="4">
                  <c:v>8</c:v>
                </c:pt>
                <c:pt idx="5">
                  <c:v>26</c:v>
                </c:pt>
                <c:pt idx="6">
                  <c:v>23</c:v>
                </c:pt>
                <c:pt idx="7">
                  <c:v>105</c:v>
                </c:pt>
                <c:pt idx="8">
                  <c:v>452</c:v>
                </c:pt>
                <c:pt idx="9">
                  <c:v>258</c:v>
                </c:pt>
                <c:pt idx="10">
                  <c:v>12</c:v>
                </c:pt>
                <c:pt idx="11">
                  <c:v>35</c:v>
                </c:pt>
                <c:pt idx="12">
                  <c:v>102</c:v>
                </c:pt>
                <c:pt idx="13">
                  <c:v>7</c:v>
                </c:pt>
                <c:pt idx="14">
                  <c:v>66</c:v>
                </c:pt>
                <c:pt idx="15">
                  <c:v>1203</c:v>
                </c:pt>
                <c:pt idx="16">
                  <c:v>0</c:v>
                </c:pt>
                <c:pt idx="17">
                  <c:v>8</c:v>
                </c:pt>
                <c:pt idx="18">
                  <c:v>1</c:v>
                </c:pt>
                <c:pt idx="19">
                  <c:v>5</c:v>
                </c:pt>
                <c:pt idx="2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9F-4DAE-98EF-D7F16C7AA2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13995327"/>
        <c:axId val="109768303"/>
        <c:axId val="0"/>
      </c:bar3DChart>
      <c:catAx>
        <c:axId val="11399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768303"/>
        <c:crosses val="autoZero"/>
        <c:auto val="1"/>
        <c:lblAlgn val="ctr"/>
        <c:lblOffset val="100"/>
        <c:noMultiLvlLbl val="0"/>
      </c:catAx>
      <c:valAx>
        <c:axId val="109768303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139953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8436579533902554"/>
          <c:y val="1.3879047393036564E-2"/>
          <c:w val="0.12731896127945325"/>
          <c:h val="4.87126430856801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состоянии преступности по отдельным категориям преступлений за</a:t>
            </a:r>
            <a:r>
              <a:rPr lang="ru-RU" baseline="0"/>
              <a:t> июнь</a:t>
            </a:r>
            <a:r>
              <a:rPr lang="ru-RU"/>
              <a:t> 2021 года.</a:t>
            </a:r>
          </a:p>
        </c:rich>
      </c:tx>
      <c:layout>
        <c:manualLayout>
          <c:xMode val="edge"/>
          <c:yMode val="edge"/>
          <c:x val="0.1024025243597797"/>
          <c:y val="4.04686576340119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B58-4E4D-ADB3-5731E3C79267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B58-4E4D-ADB3-5731E3C79267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B58-4E4D-ADB3-5731E3C7926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B58-4E4D-ADB3-5731E3C79267}"/>
              </c:ext>
            </c:extLst>
          </c:dPt>
          <c:dLbls>
            <c:dLbl>
              <c:idx val="0"/>
              <c:layout>
                <c:manualLayout>
                  <c:x val="-4.0704472546992235E-2"/>
                  <c:y val="-2.75786772659807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58-4E4D-ADB3-5731E3C79267}"/>
                </c:ext>
              </c:extLst>
            </c:dLbl>
            <c:dLbl>
              <c:idx val="1"/>
              <c:layout>
                <c:manualLayout>
                  <c:x val="1.8613377873220392E-2"/>
                  <c:y val="-1.23829169916060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B58-4E4D-ADB3-5731E3C79267}"/>
                </c:ext>
              </c:extLst>
            </c:dLbl>
            <c:dLbl>
              <c:idx val="2"/>
              <c:layout>
                <c:manualLayout>
                  <c:x val="9.1373048065961446E-3"/>
                  <c:y val="1.56526041273594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B58-4E4D-ADB3-5731E3C79267}"/>
                </c:ext>
              </c:extLst>
            </c:dLbl>
            <c:dLbl>
              <c:idx val="3"/>
              <c:layout>
                <c:manualLayout>
                  <c:x val="-2.9547018743869138E-2"/>
                  <c:y val="9.379487308495383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B58-4E4D-ADB3-5731E3C79267}"/>
                </c:ext>
              </c:extLst>
            </c:dLbl>
            <c:dLbl>
              <c:idx val="4"/>
              <c:layout>
                <c:manualLayout>
                  <c:x val="-2.0254937829740978E-2"/>
                  <c:y val="5.906216195818973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B58-4E4D-ADB3-5731E3C79267}"/>
                </c:ext>
              </c:extLst>
            </c:dLbl>
            <c:dLbl>
              <c:idx val="5"/>
              <c:layout>
                <c:manualLayout>
                  <c:x val="-5.9863092870966889E-2"/>
                  <c:y val="7.984453221302609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B58-4E4D-ADB3-5731E3C79267}"/>
                </c:ext>
              </c:extLst>
            </c:dLbl>
            <c:dLbl>
              <c:idx val="6"/>
              <c:layout>
                <c:manualLayout>
                  <c:x val="-8.0859937962300163E-2"/>
                  <c:y val="2.247758966231457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B58-4E4D-ADB3-5731E3C79267}"/>
                </c:ext>
              </c:extLst>
            </c:dLbl>
            <c:dLbl>
              <c:idx val="7"/>
              <c:layout>
                <c:manualLayout>
                  <c:x val="-0.13479646862324027"/>
                  <c:y val="1.68508968327840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B58-4E4D-ADB3-5731E3C79267}"/>
                </c:ext>
              </c:extLst>
            </c:dLbl>
            <c:dLbl>
              <c:idx val="8"/>
              <c:layout>
                <c:manualLayout>
                  <c:x val="-0.15505967814629232"/>
                  <c:y val="-1.505840523928119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B58-4E4D-ADB3-5731E3C79267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'3'!$A$4:$A$7</c:f>
              <c:strCache>
                <c:ptCount val="4"/>
                <c:pt idx="0">
                  <c:v>Особо тяжкие</c:v>
                </c:pt>
                <c:pt idx="1">
                  <c:v>Тяжкие</c:v>
                </c:pt>
                <c:pt idx="2">
                  <c:v>Средней тяжести</c:v>
                </c:pt>
                <c:pt idx="3">
                  <c:v>Небольшой тяжести</c:v>
                </c:pt>
              </c:strCache>
            </c:strRef>
          </c:cat>
          <c:val>
            <c:numRef>
              <c:f>'3'!$B$4:$B$7</c:f>
              <c:numCache>
                <c:formatCode>General</c:formatCode>
                <c:ptCount val="4"/>
                <c:pt idx="0">
                  <c:v>184</c:v>
                </c:pt>
                <c:pt idx="1">
                  <c:v>792</c:v>
                </c:pt>
                <c:pt idx="2">
                  <c:v>1060</c:v>
                </c:pt>
                <c:pt idx="3">
                  <c:v>1774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B58-4E4D-ADB3-5731E3C79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500" b="1" i="0" baseline="0">
                <a:solidFill>
                  <a:sysClr val="windowText" lastClr="000000"/>
                </a:solidFill>
                <a:effectLst/>
              </a:rPr>
              <a:t>Сведения о состоянии преступности по отдельным категориям преступлений за июнь 20</a:t>
            </a:r>
            <a:r>
              <a:rPr lang="en-US" sz="1500" b="1" i="0" baseline="0">
                <a:solidFill>
                  <a:sysClr val="windowText" lastClr="000000"/>
                </a:solidFill>
                <a:effectLst/>
              </a:rPr>
              <a:t>2</a:t>
            </a:r>
            <a:r>
              <a:rPr lang="ru-RU" sz="1500" b="1" i="0" baseline="0">
                <a:solidFill>
                  <a:sysClr val="windowText" lastClr="000000"/>
                </a:solidFill>
                <a:effectLst/>
              </a:rPr>
              <a:t>1 года</a:t>
            </a:r>
            <a:endParaRPr lang="ru-RU" sz="1500">
              <a:solidFill>
                <a:sysClr val="windowText" lastClr="000000"/>
              </a:solidFill>
              <a:effectLst/>
            </a:endParaRPr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'4'!$B$3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'4'!$B$4:$B$8</c:f>
              <c:numCache>
                <c:formatCode>General</c:formatCode>
                <c:ptCount val="5"/>
                <c:pt idx="0">
                  <c:v>3340</c:v>
                </c:pt>
                <c:pt idx="1">
                  <c:v>152</c:v>
                </c:pt>
                <c:pt idx="2">
                  <c:v>470</c:v>
                </c:pt>
                <c:pt idx="3">
                  <c:v>928</c:v>
                </c:pt>
                <c:pt idx="4">
                  <c:v>56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0ADE-4932-841F-3BDC2482777E}"/>
            </c:ext>
          </c:extLst>
        </c:ser>
        <c:ser>
          <c:idx val="1"/>
          <c:order val="1"/>
          <c:tx>
            <c:strRef>
              <c:f>'4'!$C$3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'4'!$C$4:$C$8</c:f>
              <c:numCache>
                <c:formatCode>General</c:formatCode>
                <c:ptCount val="5"/>
                <c:pt idx="0">
                  <c:v>2532</c:v>
                </c:pt>
                <c:pt idx="1">
                  <c:v>140</c:v>
                </c:pt>
                <c:pt idx="2">
                  <c:v>411</c:v>
                </c:pt>
                <c:pt idx="3">
                  <c:v>583</c:v>
                </c:pt>
                <c:pt idx="4">
                  <c:v>60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0ADE-4932-841F-3BDC248277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13076096"/>
        <c:axId val="1"/>
        <c:axId val="0"/>
      </c:bar3DChart>
      <c:catAx>
        <c:axId val="8130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30760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/>
              <a:t>Сведения о предварительно расследованных преступлениях, совершенных: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'5'!$B$3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'5'!$B$4:$B$9</c:f>
              <c:numCache>
                <c:formatCode>General</c:formatCode>
                <c:ptCount val="6"/>
                <c:pt idx="0">
                  <c:v>778</c:v>
                </c:pt>
                <c:pt idx="1">
                  <c:v>22</c:v>
                </c:pt>
                <c:pt idx="2">
                  <c:v>165</c:v>
                </c:pt>
                <c:pt idx="3">
                  <c:v>6</c:v>
                </c:pt>
                <c:pt idx="4">
                  <c:v>195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D-4A9F-B09E-64D46E871B59}"/>
            </c:ext>
          </c:extLst>
        </c:ser>
        <c:ser>
          <c:idx val="1"/>
          <c:order val="1"/>
          <c:tx>
            <c:strRef>
              <c:f>'5'!$C$3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'5'!$C$4:$C$9</c:f>
              <c:numCache>
                <c:formatCode>General</c:formatCode>
                <c:ptCount val="6"/>
                <c:pt idx="0">
                  <c:v>660</c:v>
                </c:pt>
                <c:pt idx="1">
                  <c:v>17</c:v>
                </c:pt>
                <c:pt idx="2">
                  <c:v>135</c:v>
                </c:pt>
                <c:pt idx="3">
                  <c:v>6</c:v>
                </c:pt>
                <c:pt idx="4">
                  <c:v>206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4D-4A9F-B09E-64D46E871B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4465679"/>
        <c:axId val="1622698255"/>
      </c:barChart>
      <c:catAx>
        <c:axId val="2004465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2698255"/>
        <c:crosses val="autoZero"/>
        <c:auto val="1"/>
        <c:lblAlgn val="ctr"/>
        <c:lblOffset val="100"/>
        <c:noMultiLvlLbl val="0"/>
      </c:catAx>
      <c:valAx>
        <c:axId val="16226982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4465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/>
              <a:t>Сведения о преступлениях, совершенных в сферах</a:t>
            </a:r>
          </a:p>
        </c:rich>
      </c:tx>
      <c:layout>
        <c:manualLayout>
          <c:xMode val="edge"/>
          <c:yMode val="edge"/>
          <c:x val="0.18002767835838701"/>
          <c:y val="1.733105100992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0539091269088602E-2"/>
          <c:y val="0.11840102803411129"/>
          <c:w val="0.88229828322181525"/>
          <c:h val="0.625580654616646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'6'!$B$3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0.152197213290460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18-4649-A004-01A204C1CEFE}"/>
                </c:ext>
              </c:extLst>
            </c:dLbl>
            <c:dLbl>
              <c:idx val="1"/>
              <c:layout>
                <c:manualLayout>
                  <c:x val="0"/>
                  <c:y val="0.20150053590568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18-4649-A004-01A204C1CEFE}"/>
                </c:ext>
              </c:extLst>
            </c:dLbl>
            <c:dLbl>
              <c:idx val="2"/>
              <c:layout>
                <c:manualLayout>
                  <c:x val="-1.0502325268914451E-16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18-4649-A004-01A204C1CEFE}"/>
                </c:ext>
              </c:extLst>
            </c:dLbl>
            <c:dLbl>
              <c:idx val="3"/>
              <c:layout>
                <c:manualLayout>
                  <c:x val="-8.5929108485500519E-3"/>
                  <c:y val="-3.6441586280814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18-4649-A004-01A204C1CE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'6'!$B$4:$B$7</c:f>
              <c:numCache>
                <c:formatCode>General</c:formatCode>
                <c:ptCount val="4"/>
                <c:pt idx="0">
                  <c:v>1399</c:v>
                </c:pt>
                <c:pt idx="1">
                  <c:v>2064</c:v>
                </c:pt>
                <c:pt idx="2">
                  <c:v>278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18-4649-A004-01A204C1CEFE}"/>
            </c:ext>
          </c:extLst>
        </c:ser>
        <c:ser>
          <c:idx val="1"/>
          <c:order val="1"/>
          <c:tx>
            <c:strRef>
              <c:f>'6'!$C$3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4.296455424274973E-3"/>
                  <c:y val="0.12004287245444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18-4649-A004-01A204C1CEFE}"/>
                </c:ext>
              </c:extLst>
            </c:dLbl>
            <c:dLbl>
              <c:idx val="1"/>
              <c:layout>
                <c:manualLayout>
                  <c:x val="4.2964554242750259E-3"/>
                  <c:y val="0.117899249732047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018-4649-A004-01A204C1CEFE}"/>
                </c:ext>
              </c:extLst>
            </c:dLbl>
            <c:dLbl>
              <c:idx val="2"/>
              <c:layout>
                <c:manualLayout>
                  <c:x val="1.4321518080915527E-3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018-4649-A004-01A204C1CEFE}"/>
                </c:ext>
              </c:extLst>
            </c:dLbl>
            <c:dLbl>
              <c:idx val="3"/>
              <c:layout>
                <c:manualLayout>
                  <c:x val="-7.1607590404581837E-3"/>
                  <c:y val="-3.6441586280814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018-4649-A004-01A204C1CE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'6'!$C$4:$C$7</c:f>
              <c:numCache>
                <c:formatCode>General</c:formatCode>
                <c:ptCount val="4"/>
                <c:pt idx="0">
                  <c:v>1232</c:v>
                </c:pt>
                <c:pt idx="1">
                  <c:v>1735</c:v>
                </c:pt>
                <c:pt idx="2">
                  <c:v>251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018-4649-A004-01A204C1C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705761487"/>
        <c:axId val="1838277935"/>
        <c:axId val="0"/>
      </c:bar3DChart>
      <c:catAx>
        <c:axId val="1705761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8277935"/>
        <c:crosses val="autoZero"/>
        <c:auto val="1"/>
        <c:lblAlgn val="ctr"/>
        <c:lblOffset val="100"/>
        <c:noMultiLvlLbl val="0"/>
      </c:catAx>
      <c:valAx>
        <c:axId val="1838277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5761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преступлениях, укрытых субъектами регистрации.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0"/>
      <c:rotY val="20"/>
      <c:depthPercent val="8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'8'!$B$3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5841287230400464E-2"/>
                  <c:y val="0.1456381063478174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E8-4200-9D33-A5A027F434C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'8'!$B$4</c:f>
              <c:numCache>
                <c:formatCode>General</c:formatCode>
                <c:ptCount val="1"/>
                <c:pt idx="0">
                  <c:v>316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E1E8-4200-9D33-A5A027F434C1}"/>
            </c:ext>
          </c:extLst>
        </c:ser>
        <c:ser>
          <c:idx val="1"/>
          <c:order val="1"/>
          <c:tx>
            <c:strRef>
              <c:f>'8'!$C$3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6192703461178673E-2"/>
                  <c:y val="0.14786967418546365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E8-4200-9D33-A5A027F434C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'8'!$C$4</c:f>
              <c:numCache>
                <c:formatCode>General</c:formatCode>
                <c:ptCount val="1"/>
                <c:pt idx="0">
                  <c:v>368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E1E8-4200-9D33-A5A027F43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2419711"/>
        <c:axId val="1"/>
        <c:axId val="0"/>
      </c:bar3DChart>
      <c:catAx>
        <c:axId val="34241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2419711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220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30.07.2021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F55F92-3A93-4633-B981-C154A16C2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69" y="0"/>
            <a:ext cx="9698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5E1F8-0DEE-4CC6-B1F2-E95D84CD1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69" y="0"/>
            <a:ext cx="9698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37A1B6-457E-47B4-85ED-93BCE4E85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69" y="0"/>
            <a:ext cx="9698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FC15D88-091F-431F-90A3-FE9077E489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066234"/>
              </p:ext>
            </p:extLst>
          </p:nvPr>
        </p:nvGraphicFramePr>
        <p:xfrm>
          <a:off x="857825" y="882734"/>
          <a:ext cx="10476350" cy="5975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084442"/>
              </p:ext>
            </p:extLst>
          </p:nvPr>
        </p:nvGraphicFramePr>
        <p:xfrm>
          <a:off x="1166229" y="590717"/>
          <a:ext cx="10155487" cy="5676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6B24B90-D0B1-457D-BA91-7C401A9A5A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4576297"/>
              </p:ext>
            </p:extLst>
          </p:nvPr>
        </p:nvGraphicFramePr>
        <p:xfrm>
          <a:off x="481263" y="481263"/>
          <a:ext cx="11439400" cy="6068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A93B79D6-25C7-4ABB-A6FB-AFF7A94675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560404"/>
              </p:ext>
            </p:extLst>
          </p:nvPr>
        </p:nvGraphicFramePr>
        <p:xfrm>
          <a:off x="655969" y="738333"/>
          <a:ext cx="10880061" cy="5381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A62DFFF8-54FE-4654-9E96-10D9CC9DC7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0531467"/>
              </p:ext>
            </p:extLst>
          </p:nvPr>
        </p:nvGraphicFramePr>
        <p:xfrm>
          <a:off x="866275" y="673768"/>
          <a:ext cx="10575758" cy="5594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DCEE54-5412-4D24-AB03-8C2109BA5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11" y="0"/>
            <a:ext cx="10594578" cy="749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9C04C37-5B7E-4D9F-90A1-B4EE707EAB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4070891"/>
              </p:ext>
            </p:extLst>
          </p:nvPr>
        </p:nvGraphicFramePr>
        <p:xfrm>
          <a:off x="854994" y="346576"/>
          <a:ext cx="10482012" cy="6164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55</Words>
  <Application>Microsoft Office PowerPoint</Application>
  <PresentationFormat>Широкоэкранный</PresentationFormat>
  <Paragraphs>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Давыдова Анна Игоревна</cp:lastModifiedBy>
  <cp:revision>30</cp:revision>
  <cp:lastPrinted>2021-07-30T11:42:37Z</cp:lastPrinted>
  <dcterms:created xsi:type="dcterms:W3CDTF">2020-04-20T08:29:01Z</dcterms:created>
  <dcterms:modified xsi:type="dcterms:W3CDTF">2021-07-30T13:20:14Z</dcterms:modified>
</cp:coreProperties>
</file>