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60" r:id="rId4"/>
    <p:sldId id="261" r:id="rId5"/>
    <p:sldId id="256" r:id="rId6"/>
    <p:sldId id="258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474AF-A032-4991-933B-C4877E22F2CB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EB5A-056B-4478-9942-8D57EFCABB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74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CB4A1-653E-4298-8423-8780FBE67F67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EBB53-AF43-4819-B768-0BEC09A1A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3C900-5437-40DC-97F5-AA2AD08DA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AA4961-3EE7-4CEB-A11B-46B1E7A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AD3A4-506D-4BF5-9FCE-CF4F2547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295C2-33BE-4D1B-A671-BA4033CA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ECB8A-6200-46F2-BCD4-9C0CCC85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0DDAC1-C533-4944-9831-6987A06D7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023A8-AC85-4A29-BFCD-8517C775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3D476A-FBE2-4AFF-AEE1-E120C0C5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61116C-E1B8-43EB-95F2-A94A6313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5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BE35CA-BC1C-42A0-890A-735636C76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CBD37B-E8B3-4EEB-AFDB-9F534EA8F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E4918-D0D5-42D5-B31C-00D63E1E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9029C4-EB58-46EB-90F9-77641D11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9505D-CEAC-463C-AB4F-8C4773D2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9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BB492-F982-46B1-8263-8D2AEB1B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6BBCB-8C4A-43FE-9AF9-8B08F7A49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C3E89-13B6-429A-BFC6-D7BDF374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205EA-1CA9-4FDE-920F-0C3A68E2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3C73CD-16BF-4884-BC55-EEE21A48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7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BC3E1-B965-4FE8-8951-441F48B9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3AD39C-7345-45D1-9C79-C4C4FFAFC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2B9899-6447-4B1F-9D40-D8A0E6A3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E5A690-FF71-46FA-A362-738D7A6F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F7287-1534-4598-B423-4DD82F5A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90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7C482-7006-41C5-80D5-5104ACD5B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3B809-0735-4866-814A-3F76A70DF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3B484A-8F50-4B5D-9E53-B91078AA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D5C619-874A-482B-9B61-D101CABED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11F86C-D5DD-4873-BDAA-346ECECA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4589D6-D8C2-4B9A-8C38-83D35729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0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CB16-C826-4433-A7DC-1C2D6386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A6D987-04F3-4EF3-98AB-A36637B1A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E4E56B-ADF1-477E-A8FD-CA91C38A2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F353EF-107C-48FD-8BA1-CFD153540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BCC9DC-787D-4A1D-8FB4-0066EA87D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A4A06D-A12C-43B0-8D6B-C87DAF43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843A04-A060-4623-A961-81F5E572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2E3E73-5743-4BDB-AA40-AD6D1F1E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58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D471D-84C9-4404-85E2-DCD9CD37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29D2B5-4148-402A-9C17-9335E45F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D7F873-02AA-4044-94EE-DE7F3098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B05D79-B4D6-4783-A1E8-073AC7C5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D4417C-EE3F-4FD8-B502-438CB5FE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4CE93D-7BC7-4507-84B6-66FAA0B5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35772A-1CC9-43A7-8914-C117CF12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9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A5DE2-23E0-4F5A-A366-0E5E2297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622C9-75BD-4D84-A7E4-73016014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4A8773-69F9-4F42-928D-B27B4403C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F15B37-252E-4354-994C-7F809EED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6FC172-6C33-444D-9643-4EB2BC43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97848-3261-4E65-A888-70F08B7A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61162-C7D2-46F0-9994-3F4AAF29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EAA1D2-6AB7-442A-89A8-4CA6FF5E1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6AE93C-24F9-4C41-97CB-17236BFE9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DC9620-DFBD-4C50-BE51-F04DE8F7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548E4-DDBB-4FD8-82E4-19A09EF2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06A569-71EB-4B41-BD20-6BCA7F43C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06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339F7-7D8D-4471-8EEC-A37232A9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B7148-3E40-44E9-8D86-CD3988788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3FABF-09B3-4207-96DD-D4914AF1B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2D404-3997-4F46-B62B-C4A552F00A54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91885-7BFC-41FC-97AC-022F37081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DDB4E-EF46-49D8-9783-AD000CBD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3E52-1C31-4F4D-8F69-52C9583F3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1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5">
                <a:lumMod val="75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CD32C3-7BDF-4196-92D3-DEC4514EB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01" y="214309"/>
            <a:ext cx="2821670" cy="37622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65BA00-A26B-46BE-A228-0C5983DE2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2" y="-188052"/>
            <a:ext cx="2922808" cy="44317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5B756-2CE1-486C-83FE-5CDDE2725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081">
            <a:off x="9334925" y="382004"/>
            <a:ext cx="2448015" cy="32640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B5590A-3873-40A7-B4FD-C1DD5FEB0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480">
            <a:off x="9168453" y="16257"/>
            <a:ext cx="2726264" cy="4570947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63C293-C3AC-40CA-BC03-6F08EA64C76C}"/>
              </a:ext>
            </a:extLst>
          </p:cNvPr>
          <p:cNvSpPr/>
          <p:nvPr/>
        </p:nvSpPr>
        <p:spPr>
          <a:xfrm rot="591538">
            <a:off x="8967617" y="3710785"/>
            <a:ext cx="2537589" cy="6209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Вишняков Е.О.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8D0E57-8046-4424-B899-6CD72EBC8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605">
            <a:off x="389604" y="722472"/>
            <a:ext cx="2739799" cy="36530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B24FAE-B74D-46B9-B380-E311A170E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805">
            <a:off x="301562" y="386544"/>
            <a:ext cx="2927779" cy="4431739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112C218-2B51-4FE0-9098-59DE291D3ED7}"/>
              </a:ext>
            </a:extLst>
          </p:cNvPr>
          <p:cNvSpPr/>
          <p:nvPr/>
        </p:nvSpPr>
        <p:spPr>
          <a:xfrm rot="21067511">
            <a:off x="662539" y="3972313"/>
            <a:ext cx="2643819" cy="6498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Морозова В.С.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2F24996-5D58-410A-8DAE-89B1E8CA294E}"/>
              </a:ext>
            </a:extLst>
          </p:cNvPr>
          <p:cNvSpPr/>
          <p:nvPr/>
        </p:nvSpPr>
        <p:spPr>
          <a:xfrm>
            <a:off x="3310952" y="3410145"/>
            <a:ext cx="2643819" cy="6498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A08136-D9E4-4DF0-BF61-7CB3E6E86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088">
            <a:off x="6096342" y="723091"/>
            <a:ext cx="2738870" cy="36518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76F955-6AA0-41DC-B94E-8A754A130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65">
            <a:off x="5995400" y="324003"/>
            <a:ext cx="2919744" cy="4847986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57F322-B664-42F5-8137-F1383D596834}"/>
              </a:ext>
            </a:extLst>
          </p:cNvPr>
          <p:cNvSpPr/>
          <p:nvPr/>
        </p:nvSpPr>
        <p:spPr>
          <a:xfrm rot="286980">
            <a:off x="5998971" y="4246095"/>
            <a:ext cx="2636614" cy="7272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Горохова Е.А.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70FE196-1857-4E36-9F03-53282C10C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" y="4973662"/>
            <a:ext cx="12164923" cy="14409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- Родина моя!</a:t>
            </a:r>
          </a:p>
        </p:txBody>
      </p:sp>
    </p:spTree>
    <p:extLst>
      <p:ext uri="{BB962C8B-B14F-4D97-AF65-F5344CB8AC3E}">
        <p14:creationId xmlns:p14="http://schemas.microsoft.com/office/powerpoint/2010/main" val="285674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5">
                <a:lumMod val="75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5F9680-C83D-4442-B011-FC9A94E86252}"/>
              </a:ext>
            </a:extLst>
          </p:cNvPr>
          <p:cNvSpPr/>
          <p:nvPr/>
        </p:nvSpPr>
        <p:spPr>
          <a:xfrm>
            <a:off x="-1469867" y="460628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275"/>
              </a:spcBef>
              <a:spcAft>
                <a:spcPts val="0"/>
              </a:spcAft>
            </a:pPr>
            <a:r>
              <a:rPr lang="ru-RU" sz="1400" spc="-10" dirty="0">
                <a:latin typeface="Times New Roman" panose="02020603050405020304" pitchFamily="18" charset="0"/>
                <a:ea typeface="Arial" panose="020B0604020202020204" pitchFamily="34" charset="0"/>
              </a:rPr>
              <a:t>Рассвет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76860">
              <a:spcAft>
                <a:spcPts val="0"/>
              </a:spcAft>
            </a:pP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Уже</a:t>
            </a:r>
            <a:r>
              <a:rPr lang="ru-RU" sz="1400" spc="-15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заря</a:t>
            </a:r>
            <a:r>
              <a:rPr lang="ru-RU" sz="1400" spc="-15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горит</a:t>
            </a:r>
            <a:r>
              <a:rPr lang="ru-RU" sz="1400" spc="-11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огнем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160655">
              <a:spcAft>
                <a:spcPts val="0"/>
              </a:spcAft>
            </a:pP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И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ночи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темный</a:t>
            </a:r>
            <a:r>
              <a:rPr lang="ru-RU" sz="1400" spc="-17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след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спадает.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160655">
              <a:spcAft>
                <a:spcPts val="0"/>
              </a:spcAft>
            </a:pP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Прошел</a:t>
            </a:r>
            <a:r>
              <a:rPr lang="ru-RU" sz="1400" spc="-14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тьмы</a:t>
            </a:r>
            <a:r>
              <a:rPr lang="ru-RU" sz="1400" spc="-14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час</a:t>
            </a:r>
            <a:r>
              <a:rPr lang="ru-RU" sz="1400" spc="-13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и</a:t>
            </a:r>
            <a:r>
              <a:rPr lang="ru-RU" sz="1400" spc="-14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все</a:t>
            </a:r>
            <a:r>
              <a:rPr lang="ru-RU" sz="1400" spc="-13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кругом 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160655">
              <a:spcAft>
                <a:spcPts val="0"/>
              </a:spcAft>
            </a:pP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Вновь</a:t>
            </a:r>
            <a:r>
              <a:rPr lang="ru-RU" sz="1400" spc="-15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первый</a:t>
            </a:r>
            <a:r>
              <a:rPr lang="ru-RU" sz="1400" spc="-15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лучик</a:t>
            </a:r>
            <a:r>
              <a:rPr lang="ru-RU" sz="1400" spc="-14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50" dirty="0">
                <a:latin typeface="Times New Roman" panose="02020603050405020304" pitchFamily="18" charset="0"/>
                <a:ea typeface="Arial" panose="020B0604020202020204" pitchFamily="34" charset="0"/>
              </a:rPr>
              <a:t>освещает.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565150">
              <a:spcAft>
                <a:spcPts val="0"/>
              </a:spcAft>
            </a:pP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Заблещет</a:t>
            </a:r>
            <a:r>
              <a:rPr lang="ru-RU" sz="1400" spc="-12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свет</a:t>
            </a:r>
            <a:r>
              <a:rPr lang="ru-RU" sz="1400" spc="-15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на</a:t>
            </a:r>
            <a:r>
              <a:rPr lang="ru-RU" sz="1400" spc="-16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куполах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565150">
              <a:spcAft>
                <a:spcPts val="0"/>
              </a:spcAft>
            </a:pP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И</a:t>
            </a:r>
            <a:r>
              <a:rPr lang="ru-RU" sz="1400" spc="-17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позабудутся</a:t>
            </a:r>
            <a:r>
              <a:rPr lang="ru-RU" sz="1400" spc="-13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невзгоды.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565150">
              <a:spcAft>
                <a:spcPts val="0"/>
              </a:spcAft>
            </a:pP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Восток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встает,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в</a:t>
            </a:r>
            <a:r>
              <a:rPr lang="ru-RU" sz="1400" spc="-17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его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лучах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 marR="565150">
              <a:spcAft>
                <a:spcPts val="0"/>
              </a:spcAft>
            </a:pP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Померкнут</a:t>
            </a:r>
            <a:r>
              <a:rPr lang="ru-RU" sz="1400" spc="-8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запада</a:t>
            </a:r>
            <a:r>
              <a:rPr lang="ru-RU" sz="1400" i="1" spc="-13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восходы!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Встает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страна,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пришел</a:t>
            </a:r>
            <a:r>
              <a:rPr lang="ru-RU" sz="1400" spc="-17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тот</a:t>
            </a:r>
            <a:r>
              <a:rPr lang="ru-RU" sz="1400" spc="-18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20" dirty="0">
                <a:latin typeface="Times New Roman" panose="02020603050405020304" pitchFamily="18" charset="0"/>
                <a:ea typeface="Arial" panose="020B0604020202020204" pitchFamily="34" charset="0"/>
              </a:rPr>
              <a:t>час,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Прошли</a:t>
            </a:r>
            <a:r>
              <a:rPr lang="ru-RU" sz="1400" spc="-17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все</a:t>
            </a:r>
            <a:r>
              <a:rPr lang="ru-RU" sz="1400" spc="-17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бури,</a:t>
            </a:r>
            <a:r>
              <a:rPr lang="ru-RU" sz="1400" spc="-16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30" dirty="0">
                <a:latin typeface="Times New Roman" panose="02020603050405020304" pitchFamily="18" charset="0"/>
                <a:ea typeface="Arial" panose="020B0604020202020204" pitchFamily="34" charset="0"/>
              </a:rPr>
              <a:t>грозы, беды.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90" dirty="0">
                <a:latin typeface="Times New Roman" panose="02020603050405020304" pitchFamily="18" charset="0"/>
                <a:ea typeface="Arial" panose="020B0604020202020204" pitchFamily="34" charset="0"/>
              </a:rPr>
              <a:t>Рассвет</a:t>
            </a:r>
            <a:r>
              <a:rPr lang="ru-RU" sz="1400" spc="-11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90" dirty="0">
                <a:latin typeface="Times New Roman" panose="02020603050405020304" pitchFamily="18" charset="0"/>
                <a:ea typeface="Arial" panose="020B0604020202020204" pitchFamily="34" charset="0"/>
              </a:rPr>
              <a:t>настал,</a:t>
            </a:r>
            <a:r>
              <a:rPr lang="ru-RU" sz="1400" spc="-11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90" dirty="0">
                <a:latin typeface="Times New Roman" panose="02020603050405020304" pitchFamily="18" charset="0"/>
                <a:ea typeface="Arial" panose="020B0604020202020204" pitchFamily="34" charset="0"/>
              </a:rPr>
              <a:t>объял всех</a:t>
            </a:r>
            <a:r>
              <a:rPr lang="ru-RU" sz="1400" spc="-11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90" dirty="0">
                <a:latin typeface="Times New Roman" panose="02020603050405020304" pitchFamily="18" charset="0"/>
                <a:ea typeface="Arial" panose="020B0604020202020204" pitchFamily="34" charset="0"/>
              </a:rPr>
              <a:t>нас,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Подул</a:t>
            </a:r>
            <a:r>
              <a:rPr lang="ru-RU" sz="1400" spc="-16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неспешно</a:t>
            </a:r>
            <a:r>
              <a:rPr lang="ru-RU" sz="1400" spc="-16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бриз</a:t>
            </a:r>
            <a:r>
              <a:rPr lang="ru-RU" sz="1400" spc="-15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победы!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Свети</a:t>
            </a:r>
            <a:r>
              <a:rPr lang="ru-RU" sz="1400" spc="-14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восход!</a:t>
            </a:r>
            <a:r>
              <a:rPr lang="ru-RU" sz="1400" spc="3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Вставай</a:t>
            </a:r>
            <a:r>
              <a:rPr lang="ru-RU" sz="1400" spc="-13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60" dirty="0">
                <a:latin typeface="Times New Roman" panose="02020603050405020304" pitchFamily="18" charset="0"/>
                <a:ea typeface="Arial" panose="020B0604020202020204" pitchFamily="34" charset="0"/>
              </a:rPr>
              <a:t>страна! 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Судьба</a:t>
            </a:r>
            <a:r>
              <a:rPr lang="ru-RU" sz="1400" spc="-1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гласит ˗</a:t>
            </a:r>
            <a:r>
              <a:rPr lang="ru-RU" sz="1400" spc="-12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настало</a:t>
            </a:r>
            <a:r>
              <a:rPr lang="ru-RU" sz="1400" spc="-11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время!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Россия </a:t>
            </a:r>
            <a:r>
              <a:rPr lang="ru-RU" sz="1400" dirty="0" err="1">
                <a:latin typeface="Times New Roman" panose="02020603050405020304" pitchFamily="18" charset="0"/>
                <a:ea typeface="Arial" panose="020B0604020202020204" pitchFamily="34" charset="0"/>
              </a:rPr>
              <a:t>вспрянет</a:t>
            </a: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 ото</a:t>
            </a:r>
            <a:r>
              <a:rPr lang="ru-RU" sz="1400" spc="-1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сна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980565">
              <a:spcAft>
                <a:spcPts val="0"/>
              </a:spcAft>
            </a:pP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И</a:t>
            </a:r>
            <a:r>
              <a:rPr lang="ru-RU" sz="1400" spc="-16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скинет</a:t>
            </a:r>
            <a:r>
              <a:rPr lang="ru-RU" sz="1400" spc="-16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западное</a:t>
            </a:r>
            <a:r>
              <a:rPr lang="ru-RU" sz="1400" spc="-125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1400" spc="-40" dirty="0">
                <a:latin typeface="Times New Roman" panose="02020603050405020304" pitchFamily="18" charset="0"/>
                <a:ea typeface="Arial" panose="020B0604020202020204" pitchFamily="34" charset="0"/>
              </a:rPr>
              <a:t>племя!</a:t>
            </a:r>
            <a:endParaRPr lang="ru-R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BD3878-A55F-47E1-9289-4CD7A154D1FE}"/>
              </a:ext>
            </a:extLst>
          </p:cNvPr>
          <p:cNvSpPr/>
          <p:nvPr/>
        </p:nvSpPr>
        <p:spPr>
          <a:xfrm>
            <a:off x="-3048000" y="536079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100" spc="-10" dirty="0">
                <a:solidFill>
                  <a:srgbClr val="2A2A2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Баглаев Юрий Денисович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100" spc="-10" dirty="0">
                <a:solidFill>
                  <a:srgbClr val="2A2A2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студент 1 курса 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100" spc="-10" dirty="0">
                <a:solidFill>
                  <a:srgbClr val="2A2A2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Института прокуратуры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1100" spc="-10" dirty="0" err="1">
                <a:solidFill>
                  <a:srgbClr val="2A2A2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УрГЮУ</a:t>
            </a:r>
            <a:r>
              <a:rPr lang="ru-RU" sz="1100" spc="-10" dirty="0">
                <a:solidFill>
                  <a:srgbClr val="2A2A2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им. В.Ф. Яковлева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9F717C-2C90-4C44-8BBD-93DFA5BF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0394">
            <a:off x="8285569" y="610761"/>
            <a:ext cx="2748956" cy="40061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F87B13-D502-4612-8283-F54F68AD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967">
            <a:off x="8172739" y="153840"/>
            <a:ext cx="2920237" cy="509589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C7B9BAE-EDED-42D8-BE5E-66B005A40C41}"/>
              </a:ext>
            </a:extLst>
          </p:cNvPr>
          <p:cNvSpPr/>
          <p:nvPr/>
        </p:nvSpPr>
        <p:spPr>
          <a:xfrm rot="376715">
            <a:off x="8047658" y="4311369"/>
            <a:ext cx="2716099" cy="8005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Буденовских Ульяна </a:t>
            </a:r>
          </a:p>
          <a:p>
            <a:pPr indent="450215" algn="ctr"/>
            <a:r>
              <a:rPr lang="en-US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5 </a:t>
            </a:r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лет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026418-6D44-43AD-A7D0-8215873EF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81759" y="-124566"/>
            <a:ext cx="2399315" cy="3451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A487BC7-ECCF-4F5D-AD57-769D6BA2B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014" y="53741"/>
            <a:ext cx="3752354" cy="3392447"/>
          </a:xfrm>
          <a:prstGeom prst="rect">
            <a:avLst/>
          </a:prstGeo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4F59DD2-A953-4097-862D-FDE087C6F02B}"/>
              </a:ext>
            </a:extLst>
          </p:cNvPr>
          <p:cNvSpPr/>
          <p:nvPr/>
        </p:nvSpPr>
        <p:spPr>
          <a:xfrm>
            <a:off x="3826588" y="2768952"/>
            <a:ext cx="3353205" cy="6185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/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Шаймарданов</a:t>
            </a:r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Руслан</a:t>
            </a:r>
          </a:p>
          <a:p>
            <a:pPr indent="450215" algn="ctr"/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лет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14AC92-A97F-4A8E-AAD2-9ED84E069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94741" y="3093684"/>
            <a:ext cx="2627413" cy="37006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3411527-04B0-4A3D-8996-3048F347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331" y="3322094"/>
            <a:ext cx="3958649" cy="3535906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0A24EF1-8A20-480A-86D8-104D93C7383A}"/>
              </a:ext>
            </a:extLst>
          </p:cNvPr>
          <p:cNvSpPr/>
          <p:nvPr/>
        </p:nvSpPr>
        <p:spPr>
          <a:xfrm>
            <a:off x="3893052" y="6132571"/>
            <a:ext cx="3353205" cy="6185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/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      Лунин Роман</a:t>
            </a:r>
          </a:p>
          <a:p>
            <a:pPr indent="450215"/>
            <a:r>
              <a:rPr lang="ru-RU" sz="1400" dirty="0">
                <a:solidFill>
                  <a:schemeClr val="tx1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            3 года</a:t>
            </a:r>
          </a:p>
        </p:txBody>
      </p:sp>
    </p:spTree>
    <p:extLst>
      <p:ext uri="{BB962C8B-B14F-4D97-AF65-F5344CB8AC3E}">
        <p14:creationId xmlns:p14="http://schemas.microsoft.com/office/powerpoint/2010/main" val="136054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5">
                <a:lumMod val="75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037832-4853-46EA-87EE-6FF36C28765B}"/>
              </a:ext>
            </a:extLst>
          </p:cNvPr>
          <p:cNvSpPr/>
          <p:nvPr/>
        </p:nvSpPr>
        <p:spPr>
          <a:xfrm>
            <a:off x="996691" y="288070"/>
            <a:ext cx="3490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NewRomanPSMT"/>
              </a:rPr>
              <a:t>Когда сказка становится реальностью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C87574-617C-48D7-999B-BE380D2E18FB}"/>
              </a:ext>
            </a:extLst>
          </p:cNvPr>
          <p:cNvSpPr/>
          <p:nvPr/>
        </p:nvSpPr>
        <p:spPr>
          <a:xfrm>
            <a:off x="322556" y="847207"/>
            <a:ext cx="47110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000" algn="just"/>
            <a:r>
              <a:rPr lang="ru-RU" sz="1400" dirty="0">
                <a:latin typeface="TimesNewRomanPSMT"/>
              </a:rPr>
              <a:t>У каждого из нас в жизни есть такой человек, на которого хочется равняться. Для меня таким человеком стал мой дед Редозубов Александр Николаевич. Я рано научилась читать, очень любила сказки и в дошкольном возрасте я была уверена, что он работает при дворе короля, просто ему нельзя об этом рассказывать. Ведь он всегда был очень вежлив, помогал знакомым и соседям, красиво  и очень грамотно говорил, печатал на печатной машинке какие-то важные документы и в его папках были даже самые настоящие приказы! В сад он ходил в брюках                                и выглаженной голубой или белой рубашке. Бабушка говорила, что это рабочая привычка и гладила новую партию рубашек. Всю эту сказку дополняли красивые принцы в синих костюмах с эполетами и наградами, которые приходили по праздникам и очень красиво поздравляли дедушку.</a:t>
            </a:r>
            <a:endParaRPr lang="ru-RU" sz="1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802B0D-EE97-4254-849F-89BBBEE9DA7A}"/>
              </a:ext>
            </a:extLst>
          </p:cNvPr>
          <p:cNvSpPr/>
          <p:nvPr/>
        </p:nvSpPr>
        <p:spPr>
          <a:xfrm>
            <a:off x="322556" y="4386637"/>
            <a:ext cx="47110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000" algn="just"/>
            <a:r>
              <a:rPr lang="ru-RU" sz="1400" dirty="0">
                <a:latin typeface="TimesNewRomanPSMT"/>
              </a:rPr>
              <a:t>Немного позднее я узнала, что такое погоны и что дедушка вовсе не работал при дворе, а был самый настоящий прокурор. Узнав об этой профессии, я стала еще больше гордиться и восхищаться им. А он всегда был скромен и никогда не козырял своей работой. Для всех он был просто Александр Николаевич, а для меня обожаемый дед и кумир. Неудивительно, что позднее я решила пойти на юридический факультет, хоть он и отговаривал меня. Говорил, что работа юриста очень сложная физически                  и эмоционально, но меня это не остановило.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5ACC41-B4CB-4BB8-B8C0-2CF56CB6E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24">
            <a:off x="8741339" y="474543"/>
            <a:ext cx="2442402" cy="32463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3C6C89-68A2-4215-89E8-2DFCA44C3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967">
            <a:off x="8636657" y="-36951"/>
            <a:ext cx="2577591" cy="462087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47396E6-8A2A-4362-8F17-5A68887B0FC2}"/>
              </a:ext>
            </a:extLst>
          </p:cNvPr>
          <p:cNvSpPr/>
          <p:nvPr/>
        </p:nvSpPr>
        <p:spPr>
          <a:xfrm rot="233705">
            <a:off x="8603485" y="3753938"/>
            <a:ext cx="2405718" cy="6343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Сорока Е.А.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641C38-68F1-4D99-861B-7B902B773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306">
            <a:off x="5513964" y="1261136"/>
            <a:ext cx="2443252" cy="32075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3C4443-C7CC-4009-84F4-485A891E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2374">
            <a:off x="5470913" y="844678"/>
            <a:ext cx="2577591" cy="4262727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07531-5662-4E15-A2CC-EF41D04AB5A0}"/>
              </a:ext>
            </a:extLst>
          </p:cNvPr>
          <p:cNvSpPr/>
          <p:nvPr/>
        </p:nvSpPr>
        <p:spPr>
          <a:xfrm rot="21284018">
            <a:off x="5730613" y="4364587"/>
            <a:ext cx="2405718" cy="6343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Сорока Е.А.</a:t>
            </a:r>
          </a:p>
        </p:txBody>
      </p:sp>
    </p:spTree>
    <p:extLst>
      <p:ext uri="{BB962C8B-B14F-4D97-AF65-F5344CB8AC3E}">
        <p14:creationId xmlns:p14="http://schemas.microsoft.com/office/powerpoint/2010/main" val="200167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5">
                <a:lumMod val="75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7FC5E7-F90D-474F-8343-F4B90DBF93F4}"/>
              </a:ext>
            </a:extLst>
          </p:cNvPr>
          <p:cNvSpPr/>
          <p:nvPr/>
        </p:nvSpPr>
        <p:spPr>
          <a:xfrm>
            <a:off x="384699" y="434126"/>
            <a:ext cx="48442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000" algn="just"/>
            <a:r>
              <a:rPr lang="ru-RU" sz="1400" dirty="0">
                <a:latin typeface="TimesNewRomanPSMT"/>
              </a:rPr>
              <a:t>Когда дедушки не стало я устроилась на гражданскую службу в аппарат прокуратуры Челябинской области                       и сказка из детства ожила, правда «принцы» превратились                   в седовласых начальников, которые добрым словом вспоминали Александра Николаевича. Пусть я не получила профессиональных советов и наставлений от дедушки, мне довелось работать с его бывшими коллегами, которые сами когда-то пришли молодыми специалистами и работали под его руководством.</a:t>
            </a:r>
          </a:p>
          <a:p>
            <a:pPr indent="288000" algn="just"/>
            <a:r>
              <a:rPr lang="ru-RU" sz="1400" dirty="0">
                <a:latin typeface="TimesNewRomanPSMT"/>
              </a:rPr>
              <a:t>Быть верным своей стране и семейным ценностям – значит идти по пути, выстланному предками, храня их мудрость и честь. Это долг, который обжигает сердце, придает силы и утверждает нашу связь с прошлым, чтобы будущее было светлым и благородным.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BE3532-31DC-4742-B598-790E72EAE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432">
            <a:off x="6795248" y="656227"/>
            <a:ext cx="3107458" cy="4300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DD70B-065A-477E-96D8-CD1540CD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6912">
            <a:off x="6714490" y="182029"/>
            <a:ext cx="3278661" cy="58167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380FFA2-DD54-404C-8582-6A94B8C25B31}"/>
              </a:ext>
            </a:extLst>
          </p:cNvPr>
          <p:cNvSpPr/>
          <p:nvPr/>
        </p:nvSpPr>
        <p:spPr>
          <a:xfrm rot="21443254">
            <a:off x="6956940" y="4986277"/>
            <a:ext cx="2979330" cy="7404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Segoe Print" panose="02000600000000000000" pitchFamily="2" charset="0"/>
              </a:rPr>
              <a:t>Джугло</a:t>
            </a:r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 О.О.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7655C5-2B73-4C3D-BFF7-F71D16B1E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29" y="3881606"/>
            <a:ext cx="3473187" cy="23471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3BC75D-645A-4A4D-9634-63134DC82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99" y="3575985"/>
            <a:ext cx="3728305" cy="328201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240F71E-F39B-460C-AE18-98C24DF83263}"/>
              </a:ext>
            </a:extLst>
          </p:cNvPr>
          <p:cNvSpPr/>
          <p:nvPr/>
        </p:nvSpPr>
        <p:spPr>
          <a:xfrm>
            <a:off x="1085555" y="6228721"/>
            <a:ext cx="3473186" cy="4916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Сараев С.А.</a:t>
            </a:r>
          </a:p>
        </p:txBody>
      </p:sp>
    </p:spTree>
    <p:extLst>
      <p:ext uri="{BB962C8B-B14F-4D97-AF65-F5344CB8AC3E}">
        <p14:creationId xmlns:p14="http://schemas.microsoft.com/office/powerpoint/2010/main" val="2595867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5">
                <a:lumMod val="75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11CC24-C5D1-4DE3-B24A-CB5D9DD56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397">
            <a:off x="1044375" y="3278665"/>
            <a:ext cx="2586038" cy="34480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10837A-5BE5-480B-BE22-C0075974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250">
            <a:off x="913083" y="2863637"/>
            <a:ext cx="2838269" cy="4109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549056-67D4-4230-9370-7B4189D9A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911">
            <a:off x="229317" y="500876"/>
            <a:ext cx="4196827" cy="23607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1E3285-B452-4139-A7D4-F59CA67D6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76" y="1012947"/>
            <a:ext cx="3048229" cy="40727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0B45A0-09ED-4E73-B2A1-F74783E6B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615">
            <a:off x="8315391" y="472599"/>
            <a:ext cx="3622556" cy="27169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B5590A-3873-40A7-B4FD-C1DD5FEB0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500">
            <a:off x="43342" y="211597"/>
            <a:ext cx="4575140" cy="3238924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563C293-C3AC-40CA-BC03-6F08EA64C76C}"/>
              </a:ext>
            </a:extLst>
          </p:cNvPr>
          <p:cNvSpPr/>
          <p:nvPr/>
        </p:nvSpPr>
        <p:spPr>
          <a:xfrm rot="21227283">
            <a:off x="287405" y="2826872"/>
            <a:ext cx="4398479" cy="5158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Шевцова Е.Д.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89BB1F-20FB-47CA-8B31-03A60902F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25">
            <a:off x="8136604" y="3767094"/>
            <a:ext cx="3701268" cy="2775951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137867B9-C54F-4A7F-8744-2E7136E86E51}"/>
              </a:ext>
            </a:extLst>
          </p:cNvPr>
          <p:cNvSpPr/>
          <p:nvPr/>
        </p:nvSpPr>
        <p:spPr>
          <a:xfrm rot="381712">
            <a:off x="817371" y="6150174"/>
            <a:ext cx="2636614" cy="7272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Горохова Е.А.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7B0306-9A14-4249-A8E6-E5FA3B0B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01" y="533400"/>
            <a:ext cx="3338611" cy="5210175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49FA71B-DF75-4F37-99BA-BD2CD91B5FEE}"/>
              </a:ext>
            </a:extLst>
          </p:cNvPr>
          <p:cNvSpPr/>
          <p:nvPr/>
        </p:nvSpPr>
        <p:spPr>
          <a:xfrm>
            <a:off x="4776627" y="4827828"/>
            <a:ext cx="3048230" cy="812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Пилиптеева Е.С.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D914D05-D9CE-402C-BF99-8CB860B67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774">
            <a:off x="8091351" y="3495670"/>
            <a:ext cx="3864132" cy="3375741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6F9CF68-4766-44E0-84B1-38B4F432B36D}"/>
              </a:ext>
            </a:extLst>
          </p:cNvPr>
          <p:cNvSpPr/>
          <p:nvPr/>
        </p:nvSpPr>
        <p:spPr>
          <a:xfrm rot="21378664">
            <a:off x="8433177" y="6240853"/>
            <a:ext cx="3429979" cy="519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Пилиптеева Е.С.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158AC9-A252-4146-8D04-AE20F6B2C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205">
            <a:off x="8240308" y="96024"/>
            <a:ext cx="3864132" cy="3375741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51CF5D5-3241-4AA8-96D2-4A3F03DF99FF}"/>
              </a:ext>
            </a:extLst>
          </p:cNvPr>
          <p:cNvSpPr/>
          <p:nvPr/>
        </p:nvSpPr>
        <p:spPr>
          <a:xfrm rot="345304">
            <a:off x="8308168" y="2789564"/>
            <a:ext cx="3590415" cy="519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Пилиптеева Е.С.</a:t>
            </a:r>
          </a:p>
        </p:txBody>
      </p:sp>
    </p:spTree>
    <p:extLst>
      <p:ext uri="{BB962C8B-B14F-4D97-AF65-F5344CB8AC3E}">
        <p14:creationId xmlns:p14="http://schemas.microsoft.com/office/powerpoint/2010/main" val="149271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5">
                <a:lumMod val="75000"/>
              </a:schemeClr>
            </a:gs>
            <a:gs pos="21000">
              <a:schemeClr val="accent5">
                <a:lumMod val="40000"/>
                <a:lumOff val="60000"/>
              </a:schemeClr>
            </a:gs>
            <a:gs pos="65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DA05A0-939C-430D-960E-A09DE3783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295">
            <a:off x="6160125" y="231511"/>
            <a:ext cx="3029291" cy="41109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AC63922-FC9C-4826-A2F3-03C17B9C2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772">
            <a:off x="6118150" y="-204451"/>
            <a:ext cx="3113239" cy="4759764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89FB12B-702F-4A6D-AEF0-843226EF28EA}"/>
              </a:ext>
            </a:extLst>
          </p:cNvPr>
          <p:cNvSpPr/>
          <p:nvPr/>
        </p:nvSpPr>
        <p:spPr>
          <a:xfrm rot="21342091">
            <a:off x="6144955" y="3654333"/>
            <a:ext cx="3153902" cy="7233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Шевцова Е.Д.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F04A9-197A-4469-9CA4-C0ECD5348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569">
            <a:off x="392173" y="343424"/>
            <a:ext cx="2784981" cy="3713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B5590A-3873-40A7-B4FD-C1DD5FEB0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586">
            <a:off x="234271" y="-84624"/>
            <a:ext cx="3100784" cy="480041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897A930-8AB7-4A9B-BBDF-EF6E5BA697CE}"/>
              </a:ext>
            </a:extLst>
          </p:cNvPr>
          <p:cNvSpPr/>
          <p:nvPr/>
        </p:nvSpPr>
        <p:spPr>
          <a:xfrm rot="21314169">
            <a:off x="563967" y="3862774"/>
            <a:ext cx="2750178" cy="6209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Вишняков Е.О.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B5B282-C48B-4C82-A493-CB177DE1E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160">
            <a:off x="3376369" y="2294329"/>
            <a:ext cx="2946578" cy="392877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10837A-5BE5-480B-BE22-C0075974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170">
            <a:off x="3323711" y="1896020"/>
            <a:ext cx="3113239" cy="4759764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F24DE0D-802B-4027-8C3A-0F72C3D52F90}"/>
              </a:ext>
            </a:extLst>
          </p:cNvPr>
          <p:cNvSpPr/>
          <p:nvPr/>
        </p:nvSpPr>
        <p:spPr>
          <a:xfrm rot="362473">
            <a:off x="3291867" y="5761657"/>
            <a:ext cx="2812397" cy="6498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Морозова В.С.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425DA6-3736-4EAA-9A5E-E01A1148DB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b="10099"/>
          <a:stretch/>
        </p:blipFill>
        <p:spPr>
          <a:xfrm rot="415979">
            <a:off x="9176070" y="2394737"/>
            <a:ext cx="2723847" cy="40061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158AC9-A252-4146-8D04-AE20F6B2C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368">
            <a:off x="9067750" y="1978491"/>
            <a:ext cx="2914248" cy="482606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143783D-CC37-460C-87E2-D5BCE80FA311}"/>
              </a:ext>
            </a:extLst>
          </p:cNvPr>
          <p:cNvSpPr/>
          <p:nvPr/>
        </p:nvSpPr>
        <p:spPr>
          <a:xfrm rot="406793">
            <a:off x="8977952" y="5894158"/>
            <a:ext cx="2636614" cy="7272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Print" panose="02000600000000000000" pitchFamily="2" charset="0"/>
              </a:rPr>
              <a:t>Горохова Е.А.</a:t>
            </a:r>
          </a:p>
        </p:txBody>
      </p:sp>
    </p:spTree>
    <p:extLst>
      <p:ext uri="{BB962C8B-B14F-4D97-AF65-F5344CB8AC3E}">
        <p14:creationId xmlns:p14="http://schemas.microsoft.com/office/powerpoint/2010/main" val="214960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33602-4E9F-AE01-49AD-FA9E3601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03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ru-RU" sz="3003" b="1" dirty="0">
                <a:latin typeface="Book Antiqua" pitchFamily="18" charset="0"/>
              </a:rPr>
              <a:t>ЧЕЛЯБИНСКИЙ ПРОКУРОР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8392DD-2C60-098E-3111-2C5E04DEEACA}"/>
              </a:ext>
            </a:extLst>
          </p:cNvPr>
          <p:cNvSpPr/>
          <p:nvPr/>
        </p:nvSpPr>
        <p:spPr>
          <a:xfrm>
            <a:off x="199" y="709813"/>
            <a:ext cx="12191603" cy="925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latin typeface="Book Antiqua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48AFC5-9D6F-E719-5585-0AC0859D6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02" b="93007" l="9947" r="89987">
                        <a14:foregroundMark x1="51068" y1="91748" x2="51068" y2="91748"/>
                        <a14:foregroundMark x1="50267" y1="91958" x2="51869" y2="93007"/>
                        <a14:foregroundMark x1="34713" y1="33776" x2="34713" y2="33776"/>
                        <a14:foregroundMark x1="67557" y1="33776" x2="67557" y2="33776"/>
                        <a14:foregroundMark x1="68558" y1="34406" x2="68558" y2="34406"/>
                        <a14:foregroundMark x1="76168" y1="35455" x2="76168" y2="35455"/>
                        <a14:foregroundMark x1="22363" y1="21469" x2="22363" y2="21469"/>
                        <a14:foregroundMark x1="51268" y1="7902" x2="51268" y2="7902"/>
                        <a14:foregroundMark x1="26569" y1="34825" x2="26569" y2="34825"/>
                        <a14:foregroundMark x1="40721" y1="51958" x2="52270" y2="59091"/>
                        <a14:foregroundMark x1="52270" y1="59091" x2="57610" y2="67063"/>
                        <a14:foregroundMark x1="57610" y1="67063" x2="46328" y2="61958"/>
                        <a14:foregroundMark x1="46328" y1="61958" x2="52336" y2="51259"/>
                        <a14:foregroundMark x1="52336" y1="51259" x2="52670" y2="49021"/>
                        <a14:foregroundMark x1="43925" y1="47552" x2="47864" y2="44056"/>
                        <a14:foregroundMark x1="47864" y1="44056" x2="53672" y2="43636"/>
                        <a14:foregroundMark x1="53672" y1="43636" x2="60614" y2="47413"/>
                        <a14:foregroundMark x1="60614" y1="47413" x2="62750" y2="55175"/>
                        <a14:foregroundMark x1="62750" y1="55175" x2="57343" y2="69371"/>
                        <a14:foregroundMark x1="57343" y1="69371" x2="48531" y2="72587"/>
                        <a14:foregroundMark x1="48531" y1="72587" x2="39119" y2="60490"/>
                        <a14:foregroundMark x1="43925" y1="81538" x2="53271" y2="82098"/>
                        <a14:foregroundMark x1="53271" y1="82098" x2="62083" y2="81329"/>
                        <a14:foregroundMark x1="62083" y1="81329" x2="62216" y2="80699"/>
                        <a14:foregroundMark x1="47263" y1="83846" x2="48865" y2="86573"/>
                        <a14:backgroundMark x1="23765" y1="29580" x2="23765" y2="2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335" y="113919"/>
            <a:ext cx="582525" cy="5560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ABB864-A043-C4FA-D442-8DF7B83AEE5E}"/>
              </a:ext>
            </a:extLst>
          </p:cNvPr>
          <p:cNvSpPr/>
          <p:nvPr/>
        </p:nvSpPr>
        <p:spPr>
          <a:xfrm>
            <a:off x="-171430" y="834562"/>
            <a:ext cx="12543203" cy="485407"/>
          </a:xfrm>
          <a:prstGeom prst="rect">
            <a:avLst/>
          </a:prstGeom>
          <a:solidFill>
            <a:schemeClr val="bg2">
              <a:lumMod val="75000"/>
            </a:schemeClr>
          </a:solidFill>
          <a:ln w="222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1" dirty="0">
              <a:latin typeface="Book Antiqua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C9BD8-E221-B649-4529-FE6B2B3B57CA}"/>
              </a:ext>
            </a:extLst>
          </p:cNvPr>
          <p:cNvSpPr txBox="1"/>
          <p:nvPr/>
        </p:nvSpPr>
        <p:spPr>
          <a:xfrm>
            <a:off x="199" y="927067"/>
            <a:ext cx="12191603" cy="369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2" dirty="0">
                <a:latin typeface="Book Antiqua" pitchFamily="18" charset="0"/>
              </a:rPr>
              <a:t>Работники прокуратуры города Челябинска рассказали о достопримечательностях родного города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E2C26-5057-60A0-8415-2CC7A87DA0AD}"/>
              </a:ext>
            </a:extLst>
          </p:cNvPr>
          <p:cNvSpPr txBox="1"/>
          <p:nvPr/>
        </p:nvSpPr>
        <p:spPr>
          <a:xfrm>
            <a:off x="10672383" y="4459439"/>
            <a:ext cx="1294435" cy="248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Озеро Смолино  это уникальный природный объект, расположенный в юго-восточной части Челябинска. Этот водоём хранит в себе следы древних времён, являясь остатком древнего Уральского моря. Изначально озеро носило башкирское название </a:t>
            </a:r>
            <a:r>
              <a:rPr lang="ru-RU" sz="676" dirty="0" err="1">
                <a:latin typeface="Book Antiqua" pitchFamily="18" charset="0"/>
              </a:rPr>
              <a:t>Ирентик</a:t>
            </a:r>
            <a:r>
              <a:rPr lang="ru-RU" sz="676" dirty="0">
                <a:latin typeface="Book Antiqua" pitchFamily="18" charset="0"/>
              </a:rPr>
              <a:t>, а позже, из-за периодического появления горько-солёной воды, получило название Горькое. Современное название водоём получил благодаря казачьему посёлку Смолино, основанному братьями Смолиными.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Фефелова О.Н.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E4CD3D-84F3-5E85-2355-544031605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85" y="4390703"/>
            <a:ext cx="1286130" cy="22864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DFAFD9-1DB7-6EBC-443C-C6FCDB1812AA}"/>
              </a:ext>
            </a:extLst>
          </p:cNvPr>
          <p:cNvSpPr txBox="1"/>
          <p:nvPr/>
        </p:nvSpPr>
        <p:spPr>
          <a:xfrm>
            <a:off x="300835" y="1384810"/>
            <a:ext cx="2237078" cy="196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Кафедральный собор Рождества Христова в Челябинске — храмовый комплекс из двух церквей, каждая из которых посвящена своему святому. Проект убранства собора разработан монахинями Ново-Тихвинского монастыря из Екатеринбурга, а при его возведении использовались технологии и материалы XXI века. Святынями собора являются частица яслей, в которые положили новорождённого Спасителя, и икона «Собор Челябинских святых».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После открытия весной 2024 года, собор уже успел стать новой «визитной» карточкой Челябинска.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Примечательно, что высота собора составляет 74 метра – ровно как номер Челябинского региона.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Сафронова Т.А</a:t>
            </a:r>
            <a:r>
              <a:rPr lang="ru-RU" sz="676" dirty="0">
                <a:latin typeface="Book Antiqua" pitchFamily="18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362A98-9B06-CFBF-242B-1DE87265D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7" r="10061" b="10351"/>
          <a:stretch>
            <a:fillRect/>
          </a:stretch>
        </p:blipFill>
        <p:spPr>
          <a:xfrm>
            <a:off x="357389" y="3258386"/>
            <a:ext cx="2160032" cy="21725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963CC36-4F98-C908-9918-7A40C244E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3" b="8674"/>
          <a:stretch>
            <a:fillRect/>
          </a:stretch>
        </p:blipFill>
        <p:spPr>
          <a:xfrm>
            <a:off x="9283562" y="1446029"/>
            <a:ext cx="2683256" cy="15470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BCA6C8-D9D9-103E-FE3E-1B95D545F27C}"/>
              </a:ext>
            </a:extLst>
          </p:cNvPr>
          <p:cNvSpPr txBox="1"/>
          <p:nvPr/>
        </p:nvSpPr>
        <p:spPr>
          <a:xfrm>
            <a:off x="9212535" y="2969603"/>
            <a:ext cx="2782902" cy="144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Велопешеходный вантовый мост через реку Миасс в Челябинске соединяет жилые кварталы Северо-Запада с Шершневским бором. Он расположен рядом с новым «спортивным городом» на набережной, включающим многофункциональный комплекс «РМК-Арена» и центр тенниса.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Мост спроектирован с использованием вантовой технологии, его особенность — отсутствие гибких несущих элементов. Вечером мост превращается в арт-объект: динамическая подсветка создаёт яркие световые эффекты. Это популярное место для фото, прогулок и встреч, которое уже стало частью активной жизни горожан.</a:t>
            </a:r>
            <a:endParaRPr lang="en-US" sz="676" dirty="0">
              <a:latin typeface="Book Antiqua" pitchFamily="18" charset="0"/>
            </a:endParaRPr>
          </a:p>
          <a:p>
            <a:pPr algn="r"/>
            <a:r>
              <a:rPr lang="ru-RU" sz="676" b="1" dirty="0">
                <a:latin typeface="Book Antiqua" pitchFamily="18" charset="0"/>
              </a:rPr>
              <a:t>автор: Попова А.А.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4AE105-0182-2A38-07C6-802F332AD651}"/>
              </a:ext>
            </a:extLst>
          </p:cNvPr>
          <p:cNvSpPr txBox="1"/>
          <p:nvPr/>
        </p:nvSpPr>
        <p:spPr>
          <a:xfrm>
            <a:off x="6161119" y="5491135"/>
            <a:ext cx="3062813" cy="1340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«Немецкий квартал» в Челябинске находится в Металлургическом районе города по адресу: улица Социалистическая, дома 26, 28, 30, 32, 34, 36, 38.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Квартал был построен в 1944–1946 годах немецкими, итальянскими, финскими рабочими, высланными на Урал в начале Великой Отечественной войны. Это было жильё для рабочих, строителей и инженеров Челябинского металлургического завода. Ансамбль состоит из двух типов домов: двухэтажных с </a:t>
            </a:r>
            <a:r>
              <a:rPr lang="ru-RU" sz="676" dirty="0" err="1">
                <a:latin typeface="Book Antiqua" pitchFamily="18" charset="0"/>
              </a:rPr>
              <a:t>полуцокольными</a:t>
            </a:r>
            <a:r>
              <a:rPr lang="ru-RU" sz="676" dirty="0">
                <a:latin typeface="Book Antiqua" pitchFamily="18" charset="0"/>
              </a:rPr>
              <a:t> этажами и эркерами, и трёхэтажных — с треугольными фронтонами. Всего было возведено около 30 домов. В планировках квартир есть решения, характерные для Германии.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</a:t>
            </a:r>
            <a:r>
              <a:rPr lang="ru-RU" sz="676" b="1" dirty="0" err="1">
                <a:latin typeface="Book Antiqua" pitchFamily="18" charset="0"/>
              </a:rPr>
              <a:t>Ромакер</a:t>
            </a:r>
            <a:r>
              <a:rPr lang="ru-RU" sz="676" b="1" dirty="0">
                <a:latin typeface="Book Antiqua" pitchFamily="18" charset="0"/>
              </a:rPr>
              <a:t> Е.А.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58B6CB-951F-F8F4-78BD-03C95FB48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9" r="43297" b="7535"/>
          <a:stretch>
            <a:fillRect/>
          </a:stretch>
        </p:blipFill>
        <p:spPr>
          <a:xfrm>
            <a:off x="8250108" y="3938736"/>
            <a:ext cx="864627" cy="15015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2714EC-0C43-09F9-CEB4-FD3B8369B5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14900" r="7883" b="18952"/>
          <a:stretch>
            <a:fillRect/>
          </a:stretch>
        </p:blipFill>
        <p:spPr>
          <a:xfrm>
            <a:off x="7289813" y="3938735"/>
            <a:ext cx="864627" cy="14911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DFFE36-5652-A9C9-4C04-609C42F267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b="14771"/>
          <a:stretch>
            <a:fillRect/>
          </a:stretch>
        </p:blipFill>
        <p:spPr>
          <a:xfrm>
            <a:off x="6226044" y="3929474"/>
            <a:ext cx="944765" cy="15004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C18584C-612C-F84F-68C0-BCD2795F6572}"/>
              </a:ext>
            </a:extLst>
          </p:cNvPr>
          <p:cNvSpPr txBox="1"/>
          <p:nvPr/>
        </p:nvSpPr>
        <p:spPr>
          <a:xfrm>
            <a:off x="271829" y="5436901"/>
            <a:ext cx="2607634" cy="144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Дворец культуры Челябинского металлургического комбината (ДК ЧМК) открылся 5 ноября 1957 года по инициативе руководства предприятия.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Дворец построен по проекту архитектора Александра Зайцева, отделочные работы выполнили выпускники художественного училища им. Строганова под руководством И. Н. Вишняковой. Многие творческие коллективы ДК получили широкую известность. Здесь работали: хоровой, драматический, танцевальный коллективы, музыкальная и балетная студии, изостудия, техническая станция.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Давыдова Е.А.</a:t>
            </a:r>
          </a:p>
          <a:p>
            <a:pPr algn="just"/>
            <a:endParaRPr lang="ru-RU" sz="676" dirty="0">
              <a:latin typeface="Book Antiqua" pitchFamily="18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ED8270B-5A1C-43DB-4B26-DE569D74A6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20539" b="21827"/>
          <a:stretch>
            <a:fillRect/>
          </a:stretch>
        </p:blipFill>
        <p:spPr>
          <a:xfrm>
            <a:off x="2954621" y="4928564"/>
            <a:ext cx="3101255" cy="181728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9678AF0-500E-E9C1-ED9C-3A4CC1AAF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t="23722" r="21505" b="16732"/>
          <a:stretch>
            <a:fillRect/>
          </a:stretch>
        </p:blipFill>
        <p:spPr>
          <a:xfrm>
            <a:off x="2860465" y="1415269"/>
            <a:ext cx="2958119" cy="204084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5079316-FA32-E2F1-DC1A-793E49948DEA}"/>
              </a:ext>
            </a:extLst>
          </p:cNvPr>
          <p:cNvSpPr txBox="1"/>
          <p:nvPr/>
        </p:nvSpPr>
        <p:spPr>
          <a:xfrm>
            <a:off x="2833241" y="3595323"/>
            <a:ext cx="3284114" cy="1963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Полная реализация первоначального замысла — с доработками архитекторов С. </a:t>
            </a:r>
            <a:r>
              <a:rPr lang="ru-RU" sz="676" dirty="0" err="1">
                <a:latin typeface="Book Antiqua" pitchFamily="18" charset="0"/>
              </a:rPr>
              <a:t>Шабиева</a:t>
            </a:r>
            <a:r>
              <a:rPr lang="ru-RU" sz="676" dirty="0">
                <a:latin typeface="Book Antiqua" pitchFamily="18" charset="0"/>
              </a:rPr>
              <a:t>, М. Тюрина, М. Узунова и других — состоялась в 1997–2004 годах. С 2003 по 2007 год корпус оставался самым высоким зданием Челябинска. В 1978 году на фасаде установили мемориальную доску в честь присвоения институту имени Ленинского комсомола.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В 2003 году на крыше центрального здания появились скульптуры из меди — фигура Прометея, несущего огонь знаний и богини победы Ники, голова которой покрыта венком славы. Здание признано выявленным объектом культурного наследия. 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Артемова Д.А</a:t>
            </a:r>
          </a:p>
          <a:p>
            <a:pPr algn="just"/>
            <a:endParaRPr lang="ru-RU" sz="1351" dirty="0">
              <a:latin typeface="Book Antiqua" pitchFamily="18" charset="0"/>
            </a:endParaRPr>
          </a:p>
          <a:p>
            <a:pPr algn="just"/>
            <a:endParaRPr lang="ru-RU" sz="1351" dirty="0">
              <a:latin typeface="Book Antiqua" pitchFamily="18" charset="0"/>
            </a:endParaRPr>
          </a:p>
          <a:p>
            <a:pPr algn="just"/>
            <a:endParaRPr lang="ru-RU" sz="1351" dirty="0">
              <a:latin typeface="Book Antiqua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FC515-B18A-9E45-C775-393DD604A820}"/>
              </a:ext>
            </a:extLst>
          </p:cNvPr>
          <p:cNvSpPr txBox="1"/>
          <p:nvPr/>
        </p:nvSpPr>
        <p:spPr>
          <a:xfrm>
            <a:off x="9658168" y="252305"/>
            <a:ext cx="2019665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2" b="1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28.10.2025 № 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8802D5-9753-3CDA-9F77-C428601CD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02" b="93007" l="9947" r="89987">
                        <a14:foregroundMark x1="51068" y1="91748" x2="51068" y2="91748"/>
                        <a14:foregroundMark x1="50267" y1="91958" x2="51869" y2="93007"/>
                        <a14:foregroundMark x1="34713" y1="33776" x2="34713" y2="33776"/>
                        <a14:foregroundMark x1="67557" y1="33776" x2="67557" y2="33776"/>
                        <a14:foregroundMark x1="68558" y1="34406" x2="68558" y2="34406"/>
                        <a14:foregroundMark x1="76168" y1="35455" x2="76168" y2="35455"/>
                        <a14:foregroundMark x1="22363" y1="21469" x2="22363" y2="21469"/>
                        <a14:foregroundMark x1="51268" y1="7902" x2="51268" y2="7902"/>
                        <a14:foregroundMark x1="26569" y1="34825" x2="26569" y2="34825"/>
                        <a14:foregroundMark x1="40721" y1="51958" x2="52270" y2="59091"/>
                        <a14:foregroundMark x1="52270" y1="59091" x2="57610" y2="67063"/>
                        <a14:foregroundMark x1="57610" y1="67063" x2="46328" y2="61958"/>
                        <a14:foregroundMark x1="46328" y1="61958" x2="52336" y2="51259"/>
                        <a14:foregroundMark x1="52336" y1="51259" x2="52670" y2="49021"/>
                        <a14:foregroundMark x1="43925" y1="47552" x2="47864" y2="44056"/>
                        <a14:foregroundMark x1="47864" y1="44056" x2="53672" y2="43636"/>
                        <a14:foregroundMark x1="53672" y1="43636" x2="60614" y2="47413"/>
                        <a14:foregroundMark x1="60614" y1="47413" x2="62750" y2="55175"/>
                        <a14:foregroundMark x1="62750" y1="55175" x2="57343" y2="69371"/>
                        <a14:foregroundMark x1="57343" y1="69371" x2="48531" y2="72587"/>
                        <a14:foregroundMark x1="48531" y1="72587" x2="39119" y2="60490"/>
                        <a14:foregroundMark x1="43925" y1="81538" x2="53271" y2="82098"/>
                        <a14:foregroundMark x1="53271" y1="82098" x2="62083" y2="81329"/>
                        <a14:foregroundMark x1="62083" y1="81329" x2="62216" y2="80699"/>
                        <a14:foregroundMark x1="47263" y1="83846" x2="48865" y2="86573"/>
                        <a14:backgroundMark x1="23765" y1="29580" x2="23765" y2="2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41" y="107478"/>
            <a:ext cx="582525" cy="556082"/>
          </a:xfrm>
          <a:prstGeom prst="rect">
            <a:avLst/>
          </a:prstGeom>
        </p:spPr>
      </p:pic>
      <p:pic>
        <p:nvPicPr>
          <p:cNvPr id="27" name="Рисунок 26" descr="FullSizeRender.jpg"/>
          <p:cNvPicPr>
            <a:picLocks noChangeAspect="1"/>
          </p:cNvPicPr>
          <p:nvPr/>
        </p:nvPicPr>
        <p:blipFill>
          <a:blip r:embed="rId13" cstate="print">
            <a:grayscl/>
          </a:blip>
          <a:srcRect t="1670" b="32163"/>
          <a:stretch>
            <a:fillRect/>
          </a:stretch>
        </p:blipFill>
        <p:spPr>
          <a:xfrm>
            <a:off x="5876128" y="1404147"/>
            <a:ext cx="3171725" cy="205379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801886" y="3490733"/>
            <a:ext cx="6095205" cy="3003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Главный корпус Южно-Уральского государственного университета (</a:t>
            </a:r>
            <a:r>
              <a:rPr lang="ru-RU" sz="676" dirty="0" err="1">
                <a:latin typeface="Book Antiqua" pitchFamily="18" charset="0"/>
              </a:rPr>
              <a:t>ЮУрГУ</a:t>
            </a:r>
            <a:r>
              <a:rPr lang="ru-RU" sz="676" dirty="0">
                <a:latin typeface="Book Antiqua" pitchFamily="18" charset="0"/>
              </a:rPr>
              <a:t>), проект корпуса был создан в 1951 году, архитектор –  Истомин С. В.. Строительство началось в 1955 году, а к 1960 году здание было завершено в «усечённом» виде. </a:t>
            </a:r>
            <a:endParaRPr lang="ru-RU" sz="676" dirty="0"/>
          </a:p>
        </p:txBody>
      </p:sp>
    </p:spTree>
    <p:extLst>
      <p:ext uri="{BB962C8B-B14F-4D97-AF65-F5344CB8AC3E}">
        <p14:creationId xmlns:p14="http://schemas.microsoft.com/office/powerpoint/2010/main" val="157541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ABD84-1ECA-C6D1-6BDD-C3CD1BCF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04AB3-765D-0990-64AC-1977A0346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03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ru-RU" sz="3003" b="1" dirty="0">
                <a:latin typeface="Book Antiqua" panose="02040602050305030304" pitchFamily="18" charset="0"/>
              </a:rPr>
              <a:t>ЧЕЛЯБИНСКИЙ ПРОКУРОР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7C83FC-B35A-ADE0-687E-AEE89818ED9B}"/>
              </a:ext>
            </a:extLst>
          </p:cNvPr>
          <p:cNvSpPr/>
          <p:nvPr/>
        </p:nvSpPr>
        <p:spPr>
          <a:xfrm>
            <a:off x="199" y="709813"/>
            <a:ext cx="12191603" cy="925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6"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A91A7-B40D-6360-723D-91D9712B4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02" b="93007" l="9947" r="89987">
                        <a14:foregroundMark x1="51068" y1="91748" x2="51068" y2="91748"/>
                        <a14:foregroundMark x1="50267" y1="91958" x2="51869" y2="93007"/>
                        <a14:foregroundMark x1="34713" y1="33776" x2="34713" y2="33776"/>
                        <a14:foregroundMark x1="67557" y1="33776" x2="67557" y2="33776"/>
                        <a14:foregroundMark x1="68558" y1="34406" x2="68558" y2="34406"/>
                        <a14:foregroundMark x1="76168" y1="35455" x2="76168" y2="35455"/>
                        <a14:foregroundMark x1="22363" y1="21469" x2="22363" y2="21469"/>
                        <a14:foregroundMark x1="51268" y1="7902" x2="51268" y2="7902"/>
                        <a14:foregroundMark x1="26569" y1="34825" x2="26569" y2="34825"/>
                        <a14:foregroundMark x1="40721" y1="51958" x2="52270" y2="59091"/>
                        <a14:foregroundMark x1="52270" y1="59091" x2="57610" y2="67063"/>
                        <a14:foregroundMark x1="57610" y1="67063" x2="46328" y2="61958"/>
                        <a14:foregroundMark x1="46328" y1="61958" x2="52336" y2="51259"/>
                        <a14:foregroundMark x1="52336" y1="51259" x2="52670" y2="49021"/>
                        <a14:foregroundMark x1="43925" y1="47552" x2="47864" y2="44056"/>
                        <a14:foregroundMark x1="47864" y1="44056" x2="53672" y2="43636"/>
                        <a14:foregroundMark x1="53672" y1="43636" x2="60614" y2="47413"/>
                        <a14:foregroundMark x1="60614" y1="47413" x2="62750" y2="55175"/>
                        <a14:foregroundMark x1="62750" y1="55175" x2="57343" y2="69371"/>
                        <a14:foregroundMark x1="57343" y1="69371" x2="48531" y2="72587"/>
                        <a14:foregroundMark x1="48531" y1="72587" x2="39119" y2="60490"/>
                        <a14:foregroundMark x1="43925" y1="81538" x2="53271" y2="82098"/>
                        <a14:foregroundMark x1="53271" y1="82098" x2="62083" y2="81329"/>
                        <a14:foregroundMark x1="62083" y1="81329" x2="62216" y2="80699"/>
                        <a14:foregroundMark x1="47263" y1="83846" x2="48865" y2="86573"/>
                        <a14:backgroundMark x1="23765" y1="29580" x2="23765" y2="2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335" y="113919"/>
            <a:ext cx="582525" cy="5560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4FEDAB-4DC1-4F97-F215-848C6E698685}"/>
              </a:ext>
            </a:extLst>
          </p:cNvPr>
          <p:cNvSpPr/>
          <p:nvPr/>
        </p:nvSpPr>
        <p:spPr>
          <a:xfrm>
            <a:off x="-171430" y="834562"/>
            <a:ext cx="12543203" cy="485407"/>
          </a:xfrm>
          <a:prstGeom prst="rect">
            <a:avLst/>
          </a:prstGeom>
          <a:solidFill>
            <a:schemeClr val="bg2">
              <a:lumMod val="75000"/>
            </a:schemeClr>
          </a:solidFill>
          <a:ln w="222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676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42CE3-E609-EFDD-5D7B-30D6F37189F5}"/>
              </a:ext>
            </a:extLst>
          </p:cNvPr>
          <p:cNvSpPr txBox="1"/>
          <p:nvPr/>
        </p:nvSpPr>
        <p:spPr>
          <a:xfrm>
            <a:off x="637678" y="927067"/>
            <a:ext cx="10820785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2" dirty="0">
                <a:latin typeface="Book Antiqua" pitchFamily="18" charset="0"/>
              </a:rPr>
              <a:t>Работники прокуратуры города Челябинска рассказали о достопримечательностях родного города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494D6-539F-6C65-4082-F3FA5B9B8844}"/>
              </a:ext>
            </a:extLst>
          </p:cNvPr>
          <p:cNvSpPr txBox="1"/>
          <p:nvPr/>
        </p:nvSpPr>
        <p:spPr>
          <a:xfrm>
            <a:off x="9658168" y="252305"/>
            <a:ext cx="2019665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2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28.10.2025 № 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B506F-595D-AC03-AD2A-AC4C8627A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02" b="93007" l="9947" r="89987">
                        <a14:foregroundMark x1="51068" y1="91748" x2="51068" y2="91748"/>
                        <a14:foregroundMark x1="50267" y1="91958" x2="51869" y2="93007"/>
                        <a14:foregroundMark x1="34713" y1="33776" x2="34713" y2="33776"/>
                        <a14:foregroundMark x1="67557" y1="33776" x2="67557" y2="33776"/>
                        <a14:foregroundMark x1="68558" y1="34406" x2="68558" y2="34406"/>
                        <a14:foregroundMark x1="76168" y1="35455" x2="76168" y2="35455"/>
                        <a14:foregroundMark x1="22363" y1="21469" x2="22363" y2="21469"/>
                        <a14:foregroundMark x1="51268" y1="7902" x2="51268" y2="7902"/>
                        <a14:foregroundMark x1="26569" y1="34825" x2="26569" y2="34825"/>
                        <a14:foregroundMark x1="40721" y1="51958" x2="52270" y2="59091"/>
                        <a14:foregroundMark x1="52270" y1="59091" x2="57610" y2="67063"/>
                        <a14:foregroundMark x1="57610" y1="67063" x2="46328" y2="61958"/>
                        <a14:foregroundMark x1="46328" y1="61958" x2="52336" y2="51259"/>
                        <a14:foregroundMark x1="52336" y1="51259" x2="52670" y2="49021"/>
                        <a14:foregroundMark x1="43925" y1="47552" x2="47864" y2="44056"/>
                        <a14:foregroundMark x1="47864" y1="44056" x2="53672" y2="43636"/>
                        <a14:foregroundMark x1="53672" y1="43636" x2="60614" y2="47413"/>
                        <a14:foregroundMark x1="60614" y1="47413" x2="62750" y2="55175"/>
                        <a14:foregroundMark x1="62750" y1="55175" x2="57343" y2="69371"/>
                        <a14:foregroundMark x1="57343" y1="69371" x2="48531" y2="72587"/>
                        <a14:foregroundMark x1="48531" y1="72587" x2="39119" y2="60490"/>
                        <a14:foregroundMark x1="43925" y1="81538" x2="53271" y2="82098"/>
                        <a14:foregroundMark x1="53271" y1="82098" x2="62083" y2="81329"/>
                        <a14:foregroundMark x1="62083" y1="81329" x2="62216" y2="80699"/>
                        <a14:foregroundMark x1="47263" y1="83846" x2="48865" y2="86573"/>
                        <a14:backgroundMark x1="23765" y1="29580" x2="23765" y2="2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41" y="107478"/>
            <a:ext cx="582525" cy="556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CC70B3-27CA-A823-3495-03AD070B64DE}"/>
              </a:ext>
            </a:extLst>
          </p:cNvPr>
          <p:cNvSpPr txBox="1"/>
          <p:nvPr/>
        </p:nvSpPr>
        <p:spPr>
          <a:xfrm>
            <a:off x="6047258" y="2282307"/>
            <a:ext cx="2293054" cy="238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anose="02040602050305030304" pitchFamily="18" charset="0"/>
              </a:rPr>
              <a:t>	Памятник «Первостроитель» был установлен в 1986 году к 250-летию Челябинска. Власти города так спешили открыть монумент, что не стали отливать его в бронзе, а просто покрыли гипсовую скульптуру бронзовой краской. Автор памятника, Л. Н. </a:t>
            </a:r>
            <a:r>
              <a:rPr lang="ru-RU" sz="676" dirty="0" err="1">
                <a:latin typeface="Book Antiqua" panose="02040602050305030304" pitchFamily="18" charset="0"/>
              </a:rPr>
              <a:t>Головницкий</a:t>
            </a:r>
            <a:r>
              <a:rPr lang="ru-RU" sz="676" dirty="0">
                <a:latin typeface="Book Antiqua" panose="02040602050305030304" pitchFamily="18" charset="0"/>
              </a:rPr>
              <a:t>, задумывал его как «произведение, в котором бы нашёл отражение собирательный образ русского первопроходца, человека из народа, одного из первостроителей города». </a:t>
            </a:r>
          </a:p>
          <a:p>
            <a:pPr algn="just"/>
            <a:r>
              <a:rPr lang="ru-RU" sz="676" dirty="0">
                <a:latin typeface="Book Antiqua" panose="02040602050305030304" pitchFamily="18" charset="0"/>
              </a:rPr>
              <a:t>	На митинге при открытии </a:t>
            </a:r>
            <a:br>
              <a:rPr lang="ru-RU" sz="676" dirty="0">
                <a:latin typeface="Book Antiqua" panose="02040602050305030304" pitchFamily="18" charset="0"/>
              </a:rPr>
            </a:br>
            <a:r>
              <a:rPr lang="ru-RU" sz="676" dirty="0" err="1">
                <a:latin typeface="Book Antiqua" panose="02040602050305030304" pitchFamily="18" charset="0"/>
              </a:rPr>
              <a:t>Головницкий</a:t>
            </a:r>
            <a:r>
              <a:rPr lang="ru-RU" sz="676" dirty="0">
                <a:latin typeface="Book Antiqua" panose="02040602050305030304" pitchFamily="18" charset="0"/>
              </a:rPr>
              <a:t> Л.Н. говорил, что постарался показать мудрость первостроителей, выбравших идеальное для города место, и их вольнолюбивый непокорный дух. Однако памятник не смог долго существовать в таком виде. Вскоре скульптура исчезла с постамента, и 14 лет холмик между историческим музеем и концертным залом имени Прокофьева пустовал. Только в 2002 году место первостроителя занял композитор Сергей Прокофьев.</a:t>
            </a:r>
          </a:p>
          <a:p>
            <a:pPr algn="r"/>
            <a:r>
              <a:rPr lang="ru-RU" sz="676" b="1" dirty="0">
                <a:latin typeface="Book Antiqua" panose="02040602050305030304" pitchFamily="18" charset="0"/>
              </a:rPr>
              <a:t>автор: Рязанов И.Э.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B5C95-DE22-78CF-72C4-4DC9C4C8CFEF}"/>
              </a:ext>
            </a:extLst>
          </p:cNvPr>
          <p:cNvSpPr txBox="1"/>
          <p:nvPr/>
        </p:nvSpPr>
        <p:spPr>
          <a:xfrm>
            <a:off x="8510126" y="4046385"/>
            <a:ext cx="1822316" cy="269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anose="02040602050305030304" pitchFamily="18" charset="0"/>
              </a:rPr>
              <a:t>В парке культуры и отдыха «Сад Победы» расположена скульптурная композиция «Добрый Ангел Мира». "Ангел мира" — это уникальный символ единения всех добрых людей Земли, призванный сохранить и развить меценатство, укрепить духовную связь поколений. Челябинск стал 15-м городом планеты, в котором появилась скульптура «Добрый Ангел Мира». Аналогичные памятники были установлены в Москве и других городах России, а также в Киргизии, Китае, Греции и Панаме. Скульптурная композиция «Добрый Ангел Мира» представляет собой колонну высотой десять метров, увенчанную покрытой сусальным золотом фигурой Ангела, стоящего на полусфере, олицетворяющей нашу планету. В руках Ангела голубь — символ мира и надежды. Скульптура изготовлена в Подмосковье, в мастерской храма Христа Спасителя.</a:t>
            </a:r>
          </a:p>
          <a:p>
            <a:pPr algn="r"/>
            <a:r>
              <a:rPr lang="ru-RU" sz="676" b="1" dirty="0">
                <a:latin typeface="Book Antiqua" panose="02040602050305030304" pitchFamily="18" charset="0"/>
              </a:rPr>
              <a:t>автор: Селянина Е.А.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0D6D50-1E5B-9DB7-2A36-A8982167934D}"/>
              </a:ext>
            </a:extLst>
          </p:cNvPr>
          <p:cNvSpPr txBox="1"/>
          <p:nvPr/>
        </p:nvSpPr>
        <p:spPr>
          <a:xfrm>
            <a:off x="3808004" y="4652951"/>
            <a:ext cx="4571697" cy="217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anose="02040602050305030304" pitchFamily="18" charset="0"/>
              </a:rPr>
              <a:t>	Официальной датой открытия театра принято считать 09.12.1921. В этот день на сцене Челябинского Народного дома был представлен спектакль по драме В. Немировича-Данченко «Цена жизни». В том же 1921 году театру было присвоено имя С.М. Цвиллинга. В 1982 году театр перешел в новое, специально построенное здание по проекту челябинских архитекторов, где и располагается по настоящее время. В 1986 году театру присвоено почетное звание «Академический». С 09.08.1973 по 01.08.2003 театр возглавлял Наум Юрьевич Орлов, народный артист России. В течении 30 лет театр под его творческим руководством дарил своим зрителям радость общения с героями классического и современного репертуара. Орлов создавал театр серьезный, эпический, внимательный к человеку, к его судьбе, к его внутреннему миру, философично глубокий и психологически тонкий и одновременно яркий и зрелищный. Также Орлов Н.Ю. осваивал новые стили и жанры. Постановлением Губернатора Челябинской области от 11.08.2003 театру присвоено имя Наума Орлова. </a:t>
            </a:r>
          </a:p>
          <a:p>
            <a:pPr algn="just"/>
            <a:r>
              <a:rPr lang="ru-RU" sz="676" dirty="0">
                <a:latin typeface="Book Antiqua" panose="02040602050305030304" pitchFamily="18" charset="0"/>
              </a:rPr>
              <a:t>	В 1950 год театр впервые выехал на большие гастроли в Ленинград. Это был первый и особо ответственный творческий отчет, который театр провел на высоком профессиональном уровне. В 1993 году театр выезжал на гастроли в Германию, где получил высокие оценки немецкой театральной критики. В 1996 году театр принял участие в международном Чеховском фестивале в Москве. В 1999 году театр стал лауреатом Всероссийской премии «Окно в Россию» по номинации «Театр года». За последние десятилетия театром выпущено более шестидесяти спектаклей. Челябинский театр драмы имени Наума Орлова и в наши дни сохраняет традиции русского репертуарного театра, оставляя место творческому поиску и новым открытиям.</a:t>
            </a:r>
          </a:p>
          <a:p>
            <a:pPr algn="r"/>
            <a:r>
              <a:rPr lang="ru-RU" sz="676" b="1" dirty="0">
                <a:latin typeface="Book Antiqua" panose="02040602050305030304" pitchFamily="18" charset="0"/>
              </a:rPr>
              <a:t>автор: Сазонов М.В.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3DF964-D4ED-C7A2-18B5-B3F2A4CAF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b="11936"/>
          <a:stretch>
            <a:fillRect/>
          </a:stretch>
        </p:blipFill>
        <p:spPr>
          <a:xfrm>
            <a:off x="207603" y="4744154"/>
            <a:ext cx="3469974" cy="1972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96CD3B-3D7C-DA54-9B46-900AE002F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14350" b="6304"/>
          <a:stretch>
            <a:fillRect/>
          </a:stretch>
        </p:blipFill>
        <p:spPr>
          <a:xfrm>
            <a:off x="10490422" y="4111066"/>
            <a:ext cx="1493976" cy="243554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61153B0-694B-3FAE-818B-C054FC202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52" y="1497742"/>
            <a:ext cx="1901465" cy="24355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C8DB85C-F356-2C23-C46B-0B18DAF53EE1}"/>
              </a:ext>
            </a:extLst>
          </p:cNvPr>
          <p:cNvSpPr txBox="1"/>
          <p:nvPr/>
        </p:nvSpPr>
        <p:spPr>
          <a:xfrm>
            <a:off x="136141" y="3335835"/>
            <a:ext cx="3545733" cy="144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anose="02040602050305030304" pitchFamily="18" charset="0"/>
              </a:rPr>
              <a:t>	Ледовая арена "Трактор" в Челябинске — это не только спортивный объект, но и важная часть культурной жизни города. Открытая в 2009 году, она стала домашней ареной для хоккейного клуба "Трактор", который имеет богатую историю и множество поклонников. Арена вмещает более 7,5 тысяч зрителей и предоставляет зрителям отличные условия для наблюдения за хоккейными матчами благодаря современному оборудованию и комфортным сиденьям. Кроме хоккея, "Трактор" служит площадкой для различных мероприятий и концертов. В течение года здесь проходят не только спортивные события, но и культурные акции, включая музыкальные концерты и шоу различных форматов. Арена активно используется для тренировок и детских спортивных секций, что способствует популяризации спорта среди молодежи и формирования спортивного духа в городе.</a:t>
            </a:r>
          </a:p>
          <a:p>
            <a:pPr algn="r"/>
            <a:r>
              <a:rPr lang="ru-RU" sz="676" b="1" dirty="0">
                <a:latin typeface="Book Antiqua" panose="02040602050305030304" pitchFamily="18" charset="0"/>
              </a:rPr>
              <a:t>автор: Моисеев Е.К.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8D9F3A9-AC26-BDBF-CB85-60B056AD32E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b="18222"/>
          <a:stretch>
            <a:fillRect/>
          </a:stretch>
        </p:blipFill>
        <p:spPr>
          <a:xfrm>
            <a:off x="207603" y="1455165"/>
            <a:ext cx="3401004" cy="1794901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446909" y="1472908"/>
            <a:ext cx="1744893" cy="256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652" tIns="34326" rIns="68652" bIns="34326" numCol="1" anchor="ctr" anchorCtr="0" compatLnSpc="1">
            <a:prstTxWarp prst="textNoShape">
              <a:avLst/>
            </a:prstTxWarp>
            <a:spAutoFit/>
          </a:bodyPr>
          <a:lstStyle/>
          <a:p>
            <a:pPr indent="338498" algn="just" defTabSz="686532" fontAlgn="base">
              <a:spcBef>
                <a:spcPct val="0"/>
              </a:spcBef>
              <a:spcAft>
                <a:spcPct val="0"/>
              </a:spcAft>
            </a:pPr>
            <a:r>
              <a:rPr lang="ru-RU" sz="676" dirty="0">
                <a:latin typeface="Book Antiqua" pitchFamily="18" charset="0"/>
                <a:ea typeface="Times New Roman" pitchFamily="18" charset="0"/>
                <a:cs typeface="Arial" pitchFamily="34" charset="0"/>
              </a:rPr>
              <a:t>Памятник областного значения - Челябинский городской бор. Фрагмент реликтового леса, который возник 10 000 лет назад, по окончанию ледникового периода. Единственный в мире реликтовый бор островного типа. Состав леса: сосна (преобладает), береза, осина и ольха. В лесу водятся зайцы, белки, суслики, мыши (летучие и полевые). Всю свою историю охранялся человеком, вырубки запрещались даже в тяжелые времена. Так, в 1942 году И.В. Сталин, отменил распоряжение В.М. Молотова о вырубке бора для военных нужд. В 1949 году также вставал вопрос о вырубке бора для строительства авиационного завода-гиганта, и вновь решение было отменено после письма руководства области И.В. Сталину. В настоящее время бор является популярным местом для пеших прогулок и занятий спортом. </a:t>
            </a:r>
          </a:p>
          <a:p>
            <a:pPr indent="338498" algn="r" defTabSz="686532" fontAlgn="base">
              <a:spcBef>
                <a:spcPct val="0"/>
              </a:spcBef>
              <a:spcAft>
                <a:spcPct val="0"/>
              </a:spcAft>
            </a:pPr>
            <a:r>
              <a:rPr lang="ru-RU" sz="676" b="1" dirty="0">
                <a:latin typeface="Book Antiqua" pitchFamily="18" charset="0"/>
                <a:cs typeface="Arial" pitchFamily="34" charset="0"/>
              </a:rPr>
              <a:t>автор: Махалин А.И.</a:t>
            </a:r>
          </a:p>
        </p:txBody>
      </p:sp>
      <p:pic>
        <p:nvPicPr>
          <p:cNvPr id="2050" name="Picture 2" descr="E:\_dXB9jw6I04.jpg"/>
          <p:cNvPicPr>
            <a:picLocks noChangeAspect="1" noChangeArrowheads="1"/>
          </p:cNvPicPr>
          <p:nvPr/>
        </p:nvPicPr>
        <p:blipFill>
          <a:blip r:embed="rId8"/>
          <a:srcRect t="1243" b="12286"/>
          <a:stretch>
            <a:fillRect/>
          </a:stretch>
        </p:blipFill>
        <p:spPr bwMode="auto">
          <a:xfrm>
            <a:off x="3855860" y="1509430"/>
            <a:ext cx="2075511" cy="3007820"/>
          </a:xfrm>
          <a:prstGeom prst="rect">
            <a:avLst/>
          </a:prstGeom>
          <a:noFill/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54FEDAB-4DC1-4F97-F215-848C6E698685}"/>
              </a:ext>
            </a:extLst>
          </p:cNvPr>
          <p:cNvSpPr/>
          <p:nvPr/>
        </p:nvSpPr>
        <p:spPr>
          <a:xfrm>
            <a:off x="6074279" y="1597924"/>
            <a:ext cx="2223284" cy="59399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9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676" dirty="0">
              <a:latin typeface="Book Antiqua" panose="0204060205030503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B42CE3-E609-EFDD-5D7B-30D6F37189F5}"/>
              </a:ext>
            </a:extLst>
          </p:cNvPr>
          <p:cNvSpPr txBox="1"/>
          <p:nvPr/>
        </p:nvSpPr>
        <p:spPr>
          <a:xfrm>
            <a:off x="6072306" y="1739838"/>
            <a:ext cx="21897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1" dirty="0">
                <a:latin typeface="Book Antiqua" pitchFamily="18" charset="0"/>
              </a:rPr>
              <a:t>Историческая справка</a:t>
            </a:r>
          </a:p>
        </p:txBody>
      </p:sp>
    </p:spTree>
    <p:extLst>
      <p:ext uri="{BB962C8B-B14F-4D97-AF65-F5344CB8AC3E}">
        <p14:creationId xmlns:p14="http://schemas.microsoft.com/office/powerpoint/2010/main" val="1704407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50041-F59B-1DCD-69DB-5FF5D739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0F560-7CB6-0CFB-A447-E415A47F8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03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ru-RU" sz="3003" b="1" dirty="0">
                <a:latin typeface="Book Antiqua" panose="02040602050305030304" pitchFamily="18" charset="0"/>
              </a:rPr>
              <a:t>ЧЕЛЯБИНСКИЙ ПРОКУРОР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32C49B-3F1D-5559-68BD-7316E9C8B0F8}"/>
              </a:ext>
            </a:extLst>
          </p:cNvPr>
          <p:cNvSpPr/>
          <p:nvPr/>
        </p:nvSpPr>
        <p:spPr>
          <a:xfrm>
            <a:off x="199" y="709813"/>
            <a:ext cx="12191603" cy="925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83BFB-9F64-229E-6ABF-73E9AF110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02" b="93007" l="9947" r="89987">
                        <a14:foregroundMark x1="51068" y1="91748" x2="51068" y2="91748"/>
                        <a14:foregroundMark x1="50267" y1="91958" x2="51869" y2="93007"/>
                        <a14:foregroundMark x1="34713" y1="33776" x2="34713" y2="33776"/>
                        <a14:foregroundMark x1="67557" y1="33776" x2="67557" y2="33776"/>
                        <a14:foregroundMark x1="68558" y1="34406" x2="68558" y2="34406"/>
                        <a14:foregroundMark x1="76168" y1="35455" x2="76168" y2="35455"/>
                        <a14:foregroundMark x1="22363" y1="21469" x2="22363" y2="21469"/>
                        <a14:foregroundMark x1="51268" y1="7902" x2="51268" y2="7902"/>
                        <a14:foregroundMark x1="26569" y1="34825" x2="26569" y2="34825"/>
                        <a14:foregroundMark x1="40721" y1="51958" x2="52270" y2="59091"/>
                        <a14:foregroundMark x1="52270" y1="59091" x2="57610" y2="67063"/>
                        <a14:foregroundMark x1="57610" y1="67063" x2="46328" y2="61958"/>
                        <a14:foregroundMark x1="46328" y1="61958" x2="52336" y2="51259"/>
                        <a14:foregroundMark x1="52336" y1="51259" x2="52670" y2="49021"/>
                        <a14:foregroundMark x1="43925" y1="47552" x2="47864" y2="44056"/>
                        <a14:foregroundMark x1="47864" y1="44056" x2="53672" y2="43636"/>
                        <a14:foregroundMark x1="53672" y1="43636" x2="60614" y2="47413"/>
                        <a14:foregroundMark x1="60614" y1="47413" x2="62750" y2="55175"/>
                        <a14:foregroundMark x1="62750" y1="55175" x2="57343" y2="69371"/>
                        <a14:foregroundMark x1="57343" y1="69371" x2="48531" y2="72587"/>
                        <a14:foregroundMark x1="48531" y1="72587" x2="39119" y2="60490"/>
                        <a14:foregroundMark x1="43925" y1="81538" x2="53271" y2="82098"/>
                        <a14:foregroundMark x1="53271" y1="82098" x2="62083" y2="81329"/>
                        <a14:foregroundMark x1="62083" y1="81329" x2="62216" y2="80699"/>
                        <a14:foregroundMark x1="47263" y1="83846" x2="48865" y2="86573"/>
                        <a14:backgroundMark x1="23765" y1="29580" x2="23765" y2="2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335" y="113919"/>
            <a:ext cx="582525" cy="5560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AA29EC-AF45-27FB-F5E8-65A9BF209341}"/>
              </a:ext>
            </a:extLst>
          </p:cNvPr>
          <p:cNvSpPr/>
          <p:nvPr/>
        </p:nvSpPr>
        <p:spPr>
          <a:xfrm>
            <a:off x="-171430" y="834562"/>
            <a:ext cx="12543203" cy="485407"/>
          </a:xfrm>
          <a:prstGeom prst="rect">
            <a:avLst/>
          </a:prstGeom>
          <a:solidFill>
            <a:schemeClr val="bg2">
              <a:lumMod val="75000"/>
            </a:schemeClr>
          </a:solidFill>
          <a:ln w="2222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996BD-0495-D5AA-DE34-C49021C195F5}"/>
              </a:ext>
            </a:extLst>
          </p:cNvPr>
          <p:cNvSpPr txBox="1"/>
          <p:nvPr/>
        </p:nvSpPr>
        <p:spPr>
          <a:xfrm>
            <a:off x="9658168" y="252305"/>
            <a:ext cx="2019665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2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28.10.2025 № 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93C022-C2E3-3970-82F3-2250AFFCA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02" b="93007" l="9947" r="89987">
                        <a14:foregroundMark x1="51068" y1="91748" x2="51068" y2="91748"/>
                        <a14:foregroundMark x1="50267" y1="91958" x2="51869" y2="93007"/>
                        <a14:foregroundMark x1="34713" y1="33776" x2="34713" y2="33776"/>
                        <a14:foregroundMark x1="67557" y1="33776" x2="67557" y2="33776"/>
                        <a14:foregroundMark x1="68558" y1="34406" x2="68558" y2="34406"/>
                        <a14:foregroundMark x1="76168" y1="35455" x2="76168" y2="35455"/>
                        <a14:foregroundMark x1="22363" y1="21469" x2="22363" y2="21469"/>
                        <a14:foregroundMark x1="51268" y1="7902" x2="51268" y2="7902"/>
                        <a14:foregroundMark x1="26569" y1="34825" x2="26569" y2="34825"/>
                        <a14:foregroundMark x1="40721" y1="51958" x2="52270" y2="59091"/>
                        <a14:foregroundMark x1="52270" y1="59091" x2="57610" y2="67063"/>
                        <a14:foregroundMark x1="57610" y1="67063" x2="46328" y2="61958"/>
                        <a14:foregroundMark x1="46328" y1="61958" x2="52336" y2="51259"/>
                        <a14:foregroundMark x1="52336" y1="51259" x2="52670" y2="49021"/>
                        <a14:foregroundMark x1="43925" y1="47552" x2="47864" y2="44056"/>
                        <a14:foregroundMark x1="47864" y1="44056" x2="53672" y2="43636"/>
                        <a14:foregroundMark x1="53672" y1="43636" x2="60614" y2="47413"/>
                        <a14:foregroundMark x1="60614" y1="47413" x2="62750" y2="55175"/>
                        <a14:foregroundMark x1="62750" y1="55175" x2="57343" y2="69371"/>
                        <a14:foregroundMark x1="57343" y1="69371" x2="48531" y2="72587"/>
                        <a14:foregroundMark x1="48531" y1="72587" x2="39119" y2="60490"/>
                        <a14:foregroundMark x1="43925" y1="81538" x2="53271" y2="82098"/>
                        <a14:foregroundMark x1="53271" y1="82098" x2="62083" y2="81329"/>
                        <a14:foregroundMark x1="62083" y1="81329" x2="62216" y2="80699"/>
                        <a14:foregroundMark x1="47263" y1="83846" x2="48865" y2="86573"/>
                        <a14:backgroundMark x1="23765" y1="29580" x2="23765" y2="2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41" y="107478"/>
            <a:ext cx="582525" cy="5560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202EF8-41E2-24EC-23D3-363CE33624FB}"/>
              </a:ext>
            </a:extLst>
          </p:cNvPr>
          <p:cNvSpPr txBox="1"/>
          <p:nvPr/>
        </p:nvSpPr>
        <p:spPr>
          <a:xfrm>
            <a:off x="7316195" y="1470873"/>
            <a:ext cx="2950991" cy="196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Ленинградский мост в городе Челябинске — это реконструированный мост через реку Миасс по проспекту Победы, названный так в честь блокадников Ленинграда, эвакуированных в город во время войны. Он был построен еще в военные годы, тогда для работы на оборонных предприятиях Челябинска по нему эвакуировались более 20 тысяч блокадников. Памятный знак с изображением медного всадника установлен 8 мая 1999 года, на обратной стороне расположена мемориальная доска с надписью: «Памятный знак установлен в честь ленинградцев, эвакуированных в 1941- 1942 годах для работы на оборонных заводах Челябинска.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Вместе с уральцами они самоотверженным трудом приближали день Победы. Вклад ленинградцев в борьбе за победу огромен! Память о подвиге их священна!» В 2002 году рядом с монументом была захоронена капсула с землей города-героя. Мост соединяет разные районы города и является символической границей между Уралом и Сибирью. 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</a:t>
            </a:r>
            <a:r>
              <a:rPr lang="ru-RU" sz="676" b="1" dirty="0" err="1">
                <a:latin typeface="Book Antiqua" pitchFamily="18" charset="0"/>
              </a:rPr>
              <a:t>Дмитрюк</a:t>
            </a:r>
            <a:r>
              <a:rPr lang="ru-RU" sz="676" b="1" dirty="0">
                <a:latin typeface="Book Antiqua" pitchFamily="18" charset="0"/>
              </a:rPr>
              <a:t> Л.В</a:t>
            </a:r>
            <a:r>
              <a:rPr lang="ru-RU" sz="676" dirty="0">
                <a:latin typeface="Book Antiqua" pitchFamily="18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86B632-4F5D-6DAC-9CB6-BA510ADBF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2" b="22542"/>
          <a:stretch>
            <a:fillRect/>
          </a:stretch>
        </p:blipFill>
        <p:spPr>
          <a:xfrm>
            <a:off x="7340575" y="3334936"/>
            <a:ext cx="2844639" cy="1870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43F1BE-2869-A2DA-B1B1-D26AF863E18C}"/>
              </a:ext>
            </a:extLst>
          </p:cNvPr>
          <p:cNvSpPr txBox="1"/>
          <p:nvPr/>
        </p:nvSpPr>
        <p:spPr>
          <a:xfrm>
            <a:off x="297086" y="1449403"/>
            <a:ext cx="3224845" cy="154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История карьеров в парке Гагарина началась еще в конце XIX века. Их разработка была связана с необходимостью добычи гранита для строительства быстрорастущего города. Одним из первых владельцев карьеров был </a:t>
            </a:r>
            <a:r>
              <a:rPr lang="ru-RU" sz="676" dirty="0" err="1">
                <a:latin typeface="Book Antiqua" pitchFamily="18" charset="0"/>
              </a:rPr>
              <a:t>Колбин</a:t>
            </a:r>
            <a:r>
              <a:rPr lang="ru-RU" sz="676" dirty="0">
                <a:latin typeface="Book Antiqua" pitchFamily="18" charset="0"/>
              </a:rPr>
              <a:t> В.М., который активно занимался гранитным делом до своей смерти в 1911 году. Эти карьеры сыграли важную роль в создании знаковых зданий Челябинска, таких как доходные дома купца Холодова, Молодежный театр на площади Революции и Областная картинная галерея.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После завершения добычи гранита карьеры заполнились водой, образовав живописные водоемы, которые сегодня являются популярным местом отдыха. Сегодня карьеры в парке Гагарина представляют собой около десятка водоемов с каменистыми берегами, окруженными соснами и скалистыми уступами.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Яковлева С.В.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C1169D-0A5A-8503-0EB7-273156DA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/>
          <a:stretch>
            <a:fillRect/>
          </a:stretch>
        </p:blipFill>
        <p:spPr>
          <a:xfrm>
            <a:off x="284562" y="3005767"/>
            <a:ext cx="3138897" cy="1830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B42CE3-E609-EFDD-5D7B-30D6F37189F5}"/>
              </a:ext>
            </a:extLst>
          </p:cNvPr>
          <p:cNvSpPr txBox="1"/>
          <p:nvPr/>
        </p:nvSpPr>
        <p:spPr>
          <a:xfrm>
            <a:off x="637678" y="927067"/>
            <a:ext cx="10820785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2" dirty="0">
                <a:latin typeface="Book Antiqua" pitchFamily="18" charset="0"/>
              </a:rPr>
              <a:t>Работники прокуратуры города Челябинска рассказали о достопримечательностях родного города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15177" t="15570" r="25450" b="21285"/>
          <a:stretch>
            <a:fillRect/>
          </a:stretch>
        </p:blipFill>
        <p:spPr bwMode="auto">
          <a:xfrm>
            <a:off x="2762868" y="4938811"/>
            <a:ext cx="2978724" cy="17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 descr="IMG_6768.jpg"/>
          <p:cNvPicPr>
            <a:picLocks noChangeAspect="1"/>
          </p:cNvPicPr>
          <p:nvPr/>
        </p:nvPicPr>
        <p:blipFill>
          <a:blip r:embed="rId7">
            <a:lum bright="-10000" contrast="20000"/>
          </a:blip>
          <a:srcRect l="15649" t="12145" r="6632" b="8538"/>
          <a:stretch>
            <a:fillRect/>
          </a:stretch>
        </p:blipFill>
        <p:spPr>
          <a:xfrm>
            <a:off x="276854" y="4938815"/>
            <a:ext cx="2438666" cy="174472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851653" y="5332919"/>
            <a:ext cx="6054973" cy="154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Челябинский завод органического стекла (К-4) был введён в действие 10 июня 1942 года. Основными изделиями предприятия были тонкое листовое оргстекло и </a:t>
            </a:r>
            <a:r>
              <a:rPr lang="ru-RU" sz="676" dirty="0" err="1">
                <a:latin typeface="Book Antiqua" pitchFamily="18" charset="0"/>
              </a:rPr>
              <a:t>бронекозырьки</a:t>
            </a:r>
            <a:r>
              <a:rPr lang="ru-RU" sz="676" dirty="0">
                <a:latin typeface="Book Antiqua" pitchFamily="18" charset="0"/>
              </a:rPr>
              <a:t> — прозрачная </a:t>
            </a:r>
            <a:r>
              <a:rPr lang="ru-RU" sz="676" dirty="0" err="1">
                <a:latin typeface="Book Antiqua" pitchFamily="18" charset="0"/>
              </a:rPr>
              <a:t>авиаброня</a:t>
            </a:r>
            <a:r>
              <a:rPr lang="ru-RU" sz="676" dirty="0">
                <a:latin typeface="Book Antiqua" pitchFamily="18" charset="0"/>
              </a:rPr>
              <a:t> для самолётов. 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Во время Великой Отечественной войны завод на 50% покрывал потребности авиационной промышленности. Продукция предприятия нашла применение в авиационной, автомобильной, часовой, электротехнической промышленности, а также в приборостроении и медицине.   В 1997 году завод был объявлен банкротом, после чего преобразован в ЗАО «Челябинский завод органического стекла». В 2000 году завод прекратил своё существование.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С 2017 года  цеха завода стали Центром </a:t>
            </a:r>
            <a:r>
              <a:rPr lang="ru-RU" sz="676" dirty="0" err="1">
                <a:latin typeface="Book Antiqua" pitchFamily="18" charset="0"/>
              </a:rPr>
              <a:t>креативных</a:t>
            </a:r>
            <a:r>
              <a:rPr lang="ru-RU" sz="676" dirty="0">
                <a:latin typeface="Book Antiqua" pitchFamily="18" charset="0"/>
              </a:rPr>
              <a:t> индустрий SVOBODA2 – это первый и единственный творческий кластер в Челябинске, созданный на базе производственных площадей бывшего завода «Оргстекло». </a:t>
            </a:r>
            <a:r>
              <a:rPr lang="ru-RU" sz="676" dirty="0" err="1">
                <a:latin typeface="Book Antiqua" pitchFamily="18" charset="0"/>
              </a:rPr>
              <a:t>Лофт</a:t>
            </a:r>
            <a:r>
              <a:rPr lang="ru-RU" sz="676" dirty="0">
                <a:latin typeface="Book Antiqua" pitchFamily="18" charset="0"/>
              </a:rPr>
              <a:t> пространства с высокими потолками и панорамными окнами идеально подходят для реализации самых смелых творческих идей и деловых решений. SVOBODA2 объединила на своей территории фото студии, </a:t>
            </a:r>
            <a:r>
              <a:rPr lang="ru-RU" sz="676" dirty="0" err="1">
                <a:latin typeface="Book Antiqua" pitchFamily="18" charset="0"/>
              </a:rPr>
              <a:t>Event</a:t>
            </a:r>
            <a:r>
              <a:rPr lang="ru-RU" sz="676" dirty="0">
                <a:latin typeface="Book Antiqua" pitchFamily="18" charset="0"/>
              </a:rPr>
              <a:t> агентства, продюсерские центры, школы прикладного искусства, ателье, SMM и </a:t>
            </a:r>
            <a:r>
              <a:rPr lang="ru-RU" sz="676" dirty="0" err="1">
                <a:latin typeface="Book Antiqua" pitchFamily="18" charset="0"/>
              </a:rPr>
              <a:t>брендинговые</a:t>
            </a:r>
            <a:r>
              <a:rPr lang="ru-RU" sz="676" dirty="0">
                <a:latin typeface="Book Antiqua" pitchFamily="18" charset="0"/>
              </a:rPr>
              <a:t> агентства, рекламные и коммуникационные компании, высокие технологии и художественные мастерские. 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Ежов В.С.</a:t>
            </a:r>
            <a:br>
              <a:rPr lang="ru-RU" sz="1351" dirty="0"/>
            </a:br>
            <a:endParaRPr lang="ru-RU" sz="1351" dirty="0"/>
          </a:p>
        </p:txBody>
      </p:sp>
      <p:pic>
        <p:nvPicPr>
          <p:cNvPr id="16" name="Рисунок 15" descr="IMG_6868.JPG"/>
          <p:cNvPicPr>
            <a:picLocks noChangeAspect="1"/>
          </p:cNvPicPr>
          <p:nvPr/>
        </p:nvPicPr>
        <p:blipFill>
          <a:blip r:embed="rId8"/>
          <a:srcRect l="21183" t="33103" r="13041" b="32785"/>
          <a:stretch>
            <a:fillRect/>
          </a:stretch>
        </p:blipFill>
        <p:spPr>
          <a:xfrm>
            <a:off x="3741107" y="1452204"/>
            <a:ext cx="3441885" cy="23799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202EF8-41E2-24EC-23D3-363CE33624FB}"/>
              </a:ext>
            </a:extLst>
          </p:cNvPr>
          <p:cNvSpPr txBox="1"/>
          <p:nvPr/>
        </p:nvSpPr>
        <p:spPr>
          <a:xfrm>
            <a:off x="3555793" y="3883844"/>
            <a:ext cx="3668185" cy="123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В 1995 году было сдано в эксплуатацию новое здание областной прокуратуры . Благодаря личной инициативе прокурора Лихачева Г.Г.  Оно было построено в рекордно короткие сроки – за четыре года на средства федерального бюджета. 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В октября 1995 года в честь открытия нового здания прокуратуры у входа высадили ели. К этому времени мэр города привел в надлежащий вид улицу </a:t>
            </a:r>
            <a:r>
              <a:rPr lang="ru-RU" sz="676" dirty="0" err="1">
                <a:latin typeface="Book Antiqua" pitchFamily="18" charset="0"/>
              </a:rPr>
              <a:t>Елькина</a:t>
            </a:r>
            <a:r>
              <a:rPr lang="ru-RU" sz="676" dirty="0">
                <a:latin typeface="Book Antiqua" pitchFamily="18" charset="0"/>
              </a:rPr>
              <a:t>, на которой располагалось здание. Все работники были обеспечены кабинетами, оборудованными телефонами. Офисная мебель поступила из Южной Кореи, рабочие столы были изготовлены по индивидуальному заказу на Челябинской мебельной фабрике. </a:t>
            </a:r>
          </a:p>
          <a:p>
            <a:pPr algn="r"/>
            <a:r>
              <a:rPr lang="ru-RU" sz="676" b="1" dirty="0">
                <a:latin typeface="Book Antiqua" pitchFamily="18" charset="0"/>
              </a:rPr>
              <a:t>автор: Миронова Н.А.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EE49E-613A-13A8-B300-F86B9BD1787A}"/>
              </a:ext>
            </a:extLst>
          </p:cNvPr>
          <p:cNvSpPr txBox="1"/>
          <p:nvPr/>
        </p:nvSpPr>
        <p:spPr>
          <a:xfrm>
            <a:off x="10276767" y="4119091"/>
            <a:ext cx="1650350" cy="154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76" dirty="0">
                <a:latin typeface="Book Antiqua" pitchFamily="18" charset="0"/>
              </a:rPr>
              <a:t>	Храм </a:t>
            </a:r>
            <a:r>
              <a:rPr lang="ru-RU" sz="676" dirty="0" err="1">
                <a:latin typeface="Book Antiqua" pitchFamily="18" charset="0"/>
              </a:rPr>
              <a:t>cвятого</a:t>
            </a:r>
            <a:r>
              <a:rPr lang="ru-RU" sz="676" dirty="0">
                <a:latin typeface="Book Antiqua" pitchFamily="18" charset="0"/>
              </a:rPr>
              <a:t> </a:t>
            </a:r>
            <a:r>
              <a:rPr lang="ru-RU" sz="676" dirty="0" err="1">
                <a:latin typeface="Book Antiqua" pitchFamily="18" charset="0"/>
              </a:rPr>
              <a:t>велико-мученика</a:t>
            </a:r>
            <a:r>
              <a:rPr lang="ru-RU" sz="676" dirty="0">
                <a:latin typeface="Book Antiqua" pitchFamily="18" charset="0"/>
              </a:rPr>
              <a:t> Георгия Победоносца - православный храм в Челябинске. Построен в 2009 году.</a:t>
            </a:r>
          </a:p>
          <a:p>
            <a:pPr algn="just"/>
            <a:r>
              <a:rPr lang="ru-RU" sz="676" dirty="0">
                <a:latin typeface="Book Antiqua" pitchFamily="18" charset="0"/>
              </a:rPr>
              <a:t>	Свято-Георгиевский храм возведен по проекту местного архитектора Квача В.А. в содействии с институтом </a:t>
            </a:r>
            <a:r>
              <a:rPr lang="ru-RU" sz="676" dirty="0" err="1">
                <a:latin typeface="Book Antiqua" pitchFamily="18" charset="0"/>
              </a:rPr>
              <a:t>Челябгражданпроект</a:t>
            </a:r>
            <a:r>
              <a:rPr lang="ru-RU" sz="676" dirty="0">
                <a:latin typeface="Book Antiqua" pitchFamily="18" charset="0"/>
              </a:rPr>
              <a:t>. Главный подрядчик строительства ЗАО ПМК.</a:t>
            </a:r>
          </a:p>
          <a:p>
            <a:pPr algn="r"/>
            <a:r>
              <a:rPr lang="ru-RU" sz="676" dirty="0">
                <a:latin typeface="Book Antiqua" pitchFamily="18" charset="0"/>
              </a:rPr>
              <a:t>	</a:t>
            </a:r>
            <a:r>
              <a:rPr lang="ru-RU" sz="676" b="1" dirty="0">
                <a:latin typeface="Book Antiqua" pitchFamily="18" charset="0"/>
              </a:rPr>
              <a:t>автор: Андреев А.А</a:t>
            </a:r>
            <a:r>
              <a:rPr lang="ru-RU" sz="676" dirty="0">
                <a:latin typeface="Book Antiqua" pitchFamily="18" charset="0"/>
              </a:rPr>
              <a:t>.</a:t>
            </a:r>
          </a:p>
          <a:p>
            <a:pPr algn="just"/>
            <a:endParaRPr lang="ru-RU" sz="676" dirty="0">
              <a:latin typeface="Book Antiqua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069A6C-D32A-9506-D53F-7E9168EA5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0"/>
          <a:stretch>
            <a:fillRect/>
          </a:stretch>
        </p:blipFill>
        <p:spPr>
          <a:xfrm>
            <a:off x="10368639" y="1559000"/>
            <a:ext cx="1568724" cy="25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0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2708</Words>
  <Application>Microsoft Office PowerPoint</Application>
  <PresentationFormat>Широкоэкранный</PresentationFormat>
  <Paragraphs>113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Book Antiqua</vt:lpstr>
      <vt:lpstr>Calibri</vt:lpstr>
      <vt:lpstr>Calibri Light</vt:lpstr>
      <vt:lpstr>Segoe Print</vt:lpstr>
      <vt:lpstr>Times New Roman</vt:lpstr>
      <vt:lpstr>TimesNewRomanPSMT</vt:lpstr>
      <vt:lpstr>Тема Office</vt:lpstr>
      <vt:lpstr>Россия - Родина моя!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ЧЕЛЯБИНСКИЙ ПРОКУРОР</vt:lpstr>
      <vt:lpstr>ЧЕЛЯБИНСКИЙ ПРОКУРОР</vt:lpstr>
      <vt:lpstr>ЧЕЛЯБИНСКИЙ ПРОКУРОР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Благотворительная ярмарка</dc:title>
  <dc:creator>Ежов Владислав Сергеевич</dc:creator>
  <cp:lastModifiedBy>Шевцова Екатерина Дмитриевна</cp:lastModifiedBy>
  <cp:revision>20</cp:revision>
  <dcterms:created xsi:type="dcterms:W3CDTF">2025-05-28T10:48:27Z</dcterms:created>
  <dcterms:modified xsi:type="dcterms:W3CDTF">2025-11-05T12:44:34Z</dcterms:modified>
</cp:coreProperties>
</file>