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85" r:id="rId2"/>
    <p:sldId id="319" r:id="rId3"/>
    <p:sldId id="332" r:id="rId4"/>
    <p:sldId id="333" r:id="rId5"/>
    <p:sldId id="334" r:id="rId6"/>
    <p:sldId id="336" r:id="rId7"/>
    <p:sldId id="338" r:id="rId8"/>
    <p:sldId id="335" r:id="rId9"/>
    <p:sldId id="337" r:id="rId10"/>
    <p:sldId id="339" r:id="rId11"/>
    <p:sldId id="340" r:id="rId12"/>
    <p:sldId id="342" r:id="rId13"/>
    <p:sldId id="344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A74B2D59-CDBE-4381-9E64-79283324674A}">
          <p14:sldIdLst>
            <p14:sldId id="285"/>
          </p14:sldIdLst>
        </p14:section>
        <p14:section name="Раздел без заголовка" id="{2B2F7C65-74D8-41E7-8B20-47E60FE19A0B}">
          <p14:sldIdLst>
            <p14:sldId id="319"/>
            <p14:sldId id="332"/>
            <p14:sldId id="333"/>
            <p14:sldId id="334"/>
            <p14:sldId id="336"/>
            <p14:sldId id="338"/>
            <p14:sldId id="335"/>
            <p14:sldId id="337"/>
            <p14:sldId id="339"/>
            <p14:sldId id="340"/>
            <p14:sldId id="342"/>
            <p14:sldId id="34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72AA"/>
    <a:srgbClr val="DEEBF7"/>
    <a:srgbClr val="CCCCFF"/>
    <a:srgbClr val="99CCFF"/>
    <a:srgbClr val="FBE5D6"/>
    <a:srgbClr val="F8CBAD"/>
    <a:srgbClr val="FFFFFF"/>
    <a:srgbClr val="D6DCE5"/>
    <a:srgbClr val="FFF2CC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D03447BB-5D67-496B-8E87-E561075AD55C}" styleName="Темный стиль 1 —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7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85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09E5F2-601F-44D2-AF64-7910786DDB22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0BF4DF-8634-4A71-90F8-D004FDD3B0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3996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E0E3A4-7C01-41E7-AE0F-15D5CA68323B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27ADE3-A5E7-40F2-8C3E-7B8C026643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721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3490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903C-17AC-47DE-993A-A0C56905B6CC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2D8A4-2DA6-48C2-86C0-21B38F069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4790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903C-17AC-47DE-993A-A0C56905B6CC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2D8A4-2DA6-48C2-86C0-21B38F069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18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903C-17AC-47DE-993A-A0C56905B6CC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2D8A4-2DA6-48C2-86C0-21B38F069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175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0802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903C-17AC-47DE-993A-A0C56905B6CC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2D8A4-2DA6-48C2-86C0-21B38F069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0395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903C-17AC-47DE-993A-A0C56905B6CC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2D8A4-2DA6-48C2-86C0-21B38F069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9111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903C-17AC-47DE-993A-A0C56905B6CC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2D8A4-2DA6-48C2-86C0-21B38F069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9336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903C-17AC-47DE-993A-A0C56905B6CC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2D8A4-2DA6-48C2-86C0-21B38F069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581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903C-17AC-47DE-993A-A0C56905B6CC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2D8A4-2DA6-48C2-86C0-21B38F069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6602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903C-17AC-47DE-993A-A0C56905B6CC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2D8A4-2DA6-48C2-86C0-21B38F069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666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0C903C-17AC-47DE-993A-A0C56905B6CC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82D8A4-2DA6-48C2-86C0-21B38F069FC7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2" descr="data-preparation-slider-700x200"/>
          <p:cNvPicPr>
            <a:picLocks noChangeAspect="1" noChangeArrowheads="1"/>
          </p:cNvPicPr>
          <p:nvPr userDrawn="1"/>
        </p:nvPicPr>
        <p:blipFill rotWithShape="1">
          <a:blip r:embed="rId13">
            <a:lum bright="40000"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9" r="1805" b="11368"/>
          <a:stretch/>
        </p:blipFill>
        <p:spPr bwMode="auto">
          <a:xfrm>
            <a:off x="5029199" y="4856164"/>
            <a:ext cx="7162801" cy="2001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data-preparation-slider-700x200"/>
          <p:cNvPicPr>
            <a:picLocks noChangeAspect="1" noChangeArrowheads="1"/>
          </p:cNvPicPr>
          <p:nvPr userDrawn="1"/>
        </p:nvPicPr>
        <p:blipFill rotWithShape="1">
          <a:blip r:embed="rId13">
            <a:lum bright="40000"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2" r="28728" b="11368"/>
          <a:stretch/>
        </p:blipFill>
        <p:spPr bwMode="auto">
          <a:xfrm flipH="1">
            <a:off x="-2" y="4856162"/>
            <a:ext cx="5029201" cy="200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4.png"/>
          <p:cNvPicPr/>
          <p:nvPr userDrawn="1"/>
        </p:nvPicPr>
        <p:blipFill>
          <a:blip r:embed="rId14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250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7045" y="79626"/>
            <a:ext cx="1096703" cy="169816"/>
          </a:xfrm>
          <a:prstGeom prst="rect">
            <a:avLst/>
          </a:prstGeom>
          <a:ln w="12700">
            <a:miter lim="400000"/>
          </a:ln>
        </p:spPr>
      </p:pic>
      <p:cxnSp>
        <p:nvCxnSpPr>
          <p:cNvPr id="10" name="Прямая соединительная линия 9"/>
          <p:cNvCxnSpPr/>
          <p:nvPr userDrawn="1"/>
        </p:nvCxnSpPr>
        <p:spPr>
          <a:xfrm>
            <a:off x="177045" y="820630"/>
            <a:ext cx="11780875" cy="0"/>
          </a:xfrm>
          <a:prstGeom prst="line">
            <a:avLst/>
          </a:prstGeom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 userDrawn="1"/>
        </p:nvSpPr>
        <p:spPr>
          <a:xfrm>
            <a:off x="76711" y="238637"/>
            <a:ext cx="2411238" cy="5796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spcAft>
                <a:spcPts val="2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Административный департамент</a:t>
            </a:r>
          </a:p>
          <a:p>
            <a:pPr algn="l">
              <a:spcAft>
                <a:spcPts val="2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 по профилактике коррупционных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иных правонарушений</a:t>
            </a:r>
            <a:endParaRPr lang="ru-RU" sz="1000" dirty="0"/>
          </a:p>
        </p:txBody>
      </p:sp>
      <p:cxnSp>
        <p:nvCxnSpPr>
          <p:cNvPr id="13" name="Прямая соединительная линия 12"/>
          <p:cNvCxnSpPr>
            <a:cxnSpLocks/>
          </p:cNvCxnSpPr>
          <p:nvPr userDrawn="1"/>
        </p:nvCxnSpPr>
        <p:spPr>
          <a:xfrm>
            <a:off x="6118070" y="90430"/>
            <a:ext cx="0" cy="661221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 userDrawn="1"/>
        </p:nvSpPr>
        <p:spPr>
          <a:xfrm>
            <a:off x="2662649" y="98649"/>
            <a:ext cx="3485544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>
              <a:lnSpc>
                <a:spcPct val="100000"/>
              </a:lnSpc>
              <a:tabLst>
                <a:tab pos="804863" algn="l"/>
              </a:tabLst>
            </a:pPr>
            <a:r>
              <a:rPr lang="ru-RU" sz="1100" b="0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Опыт реализации антикоррупционной политики </a:t>
            </a:r>
            <a:br>
              <a:rPr lang="ru-RU" sz="1100" b="0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100" b="0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системе Министерства промышленности и торговли Российской Федерации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EF10A5F-1972-CB2A-CF15-E825F0C54A5C}"/>
              </a:ext>
            </a:extLst>
          </p:cNvPr>
          <p:cNvCxnSpPr>
            <a:cxnSpLocks/>
          </p:cNvCxnSpPr>
          <p:nvPr userDrawn="1"/>
        </p:nvCxnSpPr>
        <p:spPr>
          <a:xfrm>
            <a:off x="10111563" y="134984"/>
            <a:ext cx="0" cy="557434"/>
          </a:xfrm>
          <a:prstGeom prst="line">
            <a:avLst/>
          </a:prstGeom>
          <a:ln w="190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7C4709C1-BC7D-7A73-7840-FBAACDA2D222}"/>
              </a:ext>
            </a:extLst>
          </p:cNvPr>
          <p:cNvSpPr/>
          <p:nvPr userDrawn="1"/>
        </p:nvSpPr>
        <p:spPr>
          <a:xfrm>
            <a:off x="6148193" y="98649"/>
            <a:ext cx="3996818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Учебно-методический семинар </a:t>
            </a:r>
            <a:r>
              <a:rPr lang="ru-RU" sz="11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«Вопросы применения законодательства о противодействии коррупции и основные направления профилактики коррупционных правонарушений»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05DE0BE-FC15-9236-2D42-7862191811ED}"/>
              </a:ext>
            </a:extLst>
          </p:cNvPr>
          <p:cNvSpPr txBox="1"/>
          <p:nvPr userDrawn="1"/>
        </p:nvSpPr>
        <p:spPr>
          <a:xfrm>
            <a:off x="10178458" y="11744"/>
            <a:ext cx="173665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zh-C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Генеральная прокуратура Российской Федерации</a:t>
            </a:r>
          </a:p>
          <a:p>
            <a:r>
              <a:rPr lang="ru-RU" altLang="zh-CN" sz="1100" b="0" kern="12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27 ноября 2023 г.    Новый Арбат, 36</a:t>
            </a: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AA0B24BE-A7FC-87F1-B2BE-F0C276933407}"/>
              </a:ext>
            </a:extLst>
          </p:cNvPr>
          <p:cNvCxnSpPr>
            <a:cxnSpLocks/>
          </p:cNvCxnSpPr>
          <p:nvPr userDrawn="1"/>
        </p:nvCxnSpPr>
        <p:spPr>
          <a:xfrm>
            <a:off x="2514598" y="134984"/>
            <a:ext cx="0" cy="557434"/>
          </a:xfrm>
          <a:prstGeom prst="line">
            <a:avLst/>
          </a:prstGeom>
          <a:ln w="190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2C5CBFD4-D019-BE6F-BF3F-37F294C571AA}"/>
              </a:ext>
            </a:extLst>
          </p:cNvPr>
          <p:cNvSpPr/>
          <p:nvPr userDrawn="1"/>
        </p:nvSpPr>
        <p:spPr>
          <a:xfrm>
            <a:off x="0" y="4853816"/>
            <a:ext cx="12192000" cy="1992440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1778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9.png"/><Relationship Id="rId7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microsoft.com/office/2007/relationships/hdphoto" Target="../media/hdphoto9.wdp"/><Relationship Id="rId5" Type="http://schemas.openxmlformats.org/officeDocument/2006/relationships/image" Target="../media/image30.png"/><Relationship Id="rId10" Type="http://schemas.openxmlformats.org/officeDocument/2006/relationships/image" Target="../media/image34.png"/><Relationship Id="rId4" Type="http://schemas.microsoft.com/office/2007/relationships/hdphoto" Target="../media/hdphoto7.wdp"/><Relationship Id="rId9" Type="http://schemas.microsoft.com/office/2007/relationships/hdphoto" Target="../media/hdphoto8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0.png"/><Relationship Id="rId3" Type="http://schemas.microsoft.com/office/2007/relationships/media" Target="../media/media2.mp4"/><Relationship Id="rId7" Type="http://schemas.openxmlformats.org/officeDocument/2006/relationships/image" Target="../media/image36.png"/><Relationship Id="rId12" Type="http://schemas.microsoft.com/office/2007/relationships/hdphoto" Target="../media/hdphoto11.wdp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5.png"/><Relationship Id="rId11" Type="http://schemas.openxmlformats.org/officeDocument/2006/relationships/image" Target="../media/image39.png"/><Relationship Id="rId5" Type="http://schemas.openxmlformats.org/officeDocument/2006/relationships/slideLayout" Target="../slideLayouts/slideLayout2.xml"/><Relationship Id="rId10" Type="http://schemas.microsoft.com/office/2007/relationships/hdphoto" Target="../media/hdphoto10.wdp"/><Relationship Id="rId4" Type="http://schemas.openxmlformats.org/officeDocument/2006/relationships/video" Target="../media/media2.mp4"/><Relationship Id="rId9" Type="http://schemas.openxmlformats.org/officeDocument/2006/relationships/image" Target="../media/image38.png"/><Relationship Id="rId1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gif"/><Relationship Id="rId13" Type="http://schemas.openxmlformats.org/officeDocument/2006/relationships/image" Target="../media/image48.png"/><Relationship Id="rId18" Type="http://schemas.openxmlformats.org/officeDocument/2006/relationships/image" Target="../media/image53.png"/><Relationship Id="rId3" Type="http://schemas.microsoft.com/office/2007/relationships/media" Target="../media/media2.mp4"/><Relationship Id="rId21" Type="http://schemas.openxmlformats.org/officeDocument/2006/relationships/image" Target="../media/image55.gif"/><Relationship Id="rId7" Type="http://schemas.openxmlformats.org/officeDocument/2006/relationships/image" Target="../media/image43.png"/><Relationship Id="rId12" Type="http://schemas.openxmlformats.org/officeDocument/2006/relationships/image" Target="../media/image47.png"/><Relationship Id="rId17" Type="http://schemas.openxmlformats.org/officeDocument/2006/relationships/image" Target="../media/image52.png"/><Relationship Id="rId2" Type="http://schemas.openxmlformats.org/officeDocument/2006/relationships/video" Target="../media/media1.mp4"/><Relationship Id="rId16" Type="http://schemas.openxmlformats.org/officeDocument/2006/relationships/image" Target="../media/image51.png"/><Relationship Id="rId20" Type="http://schemas.openxmlformats.org/officeDocument/2006/relationships/image" Target="../media/image40.png"/><Relationship Id="rId1" Type="http://schemas.microsoft.com/office/2007/relationships/media" Target="../media/media1.mp4"/><Relationship Id="rId6" Type="http://schemas.openxmlformats.org/officeDocument/2006/relationships/image" Target="../media/image42.jpeg"/><Relationship Id="rId11" Type="http://schemas.openxmlformats.org/officeDocument/2006/relationships/image" Target="../media/image46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50.png"/><Relationship Id="rId10" Type="http://schemas.openxmlformats.org/officeDocument/2006/relationships/image" Target="../media/image45.gif"/><Relationship Id="rId19" Type="http://schemas.openxmlformats.org/officeDocument/2006/relationships/image" Target="../media/image54.gif"/><Relationship Id="rId4" Type="http://schemas.openxmlformats.org/officeDocument/2006/relationships/video" Target="../media/media2.mp4"/><Relationship Id="rId9" Type="http://schemas.openxmlformats.org/officeDocument/2006/relationships/image" Target="../media/image41.png"/><Relationship Id="rId14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6.pn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12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11" Type="http://schemas.openxmlformats.org/officeDocument/2006/relationships/image" Target="../media/image14.jpeg"/><Relationship Id="rId5" Type="http://schemas.openxmlformats.org/officeDocument/2006/relationships/image" Target="../media/image9.png"/><Relationship Id="rId10" Type="http://schemas.openxmlformats.org/officeDocument/2006/relationships/image" Target="../media/image13.png"/><Relationship Id="rId4" Type="http://schemas.microsoft.com/office/2007/relationships/hdphoto" Target="../media/hdphoto3.wdp"/><Relationship Id="rId9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microsoft.com/office/2007/relationships/hdphoto" Target="../media/hdphoto6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microsoft.com/office/2007/relationships/hdphoto" Target="../media/hdphoto5.wdp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gif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49" r="58"/>
          <a:stretch/>
        </p:blipFill>
        <p:spPr>
          <a:xfrm>
            <a:off x="0" y="0"/>
            <a:ext cx="12184912" cy="6858000"/>
          </a:xfrm>
          <a:prstGeom prst="rect">
            <a:avLst/>
          </a:prstGeom>
        </p:spPr>
      </p:pic>
      <p:pic>
        <p:nvPicPr>
          <p:cNvPr id="6" name="image4.png"/>
          <p:cNvPicPr/>
          <p:nvPr/>
        </p:nvPicPr>
        <p:blipFill>
          <a:blip r:embed="rId3"/>
          <a:stretch>
            <a:fillRect/>
          </a:stretch>
        </p:blipFill>
        <p:spPr>
          <a:xfrm>
            <a:off x="276890" y="280545"/>
            <a:ext cx="1528763" cy="252412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Прямоугольник 6"/>
          <p:cNvSpPr/>
          <p:nvPr/>
        </p:nvSpPr>
        <p:spPr>
          <a:xfrm>
            <a:off x="5233088" y="6433960"/>
            <a:ext cx="15057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Москва, 202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" name="Shape 114"/>
          <p:cNvSpPr/>
          <p:nvPr/>
        </p:nvSpPr>
        <p:spPr>
          <a:xfrm>
            <a:off x="-66943" y="1805200"/>
            <a:ext cx="7573528" cy="3248619"/>
          </a:xfrm>
          <a:prstGeom prst="roundRect">
            <a:avLst>
              <a:gd name="adj" fmla="val 3743"/>
            </a:avLst>
          </a:prstGeom>
          <a:solidFill>
            <a:srgbClr val="000000">
              <a:alpha val="65882"/>
            </a:srgbClr>
          </a:solidFill>
          <a:ln w="38100">
            <a:solidFill>
              <a:schemeClr val="accent2"/>
            </a:solidFill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Autofit/>
          </a:bodyPr>
          <a:lstStyle>
            <a:lvl1pPr defTabSz="900112">
              <a:lnSpc>
                <a:spcPts val="4000"/>
              </a:lnSpc>
              <a:defRPr sz="3800" u="sng">
                <a:solidFill>
                  <a:srgbClr val="FFFFFF"/>
                </a:solidFill>
                <a:latin typeface="Akzidenz-Grotesk Pro Med"/>
                <a:ea typeface="Akzidenz-Grotesk Pro Med"/>
                <a:cs typeface="Akzidenz-Grotesk Pro Med"/>
                <a:sym typeface="Akzidenz-Grotesk Pro Med"/>
              </a:defRPr>
            </a:lvl1pPr>
          </a:lstStyle>
          <a:p>
            <a:pPr marL="446088">
              <a:lnSpc>
                <a:spcPct val="100000"/>
              </a:lnSpc>
              <a:tabLst>
                <a:tab pos="804863" algn="l"/>
              </a:tabLst>
            </a:pPr>
            <a:r>
              <a:rPr lang="ru-RU" sz="3200" u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Опыт реализации антикоррупционной политики в системе Министерства промышленности и торговли Российской Федерации</a:t>
            </a:r>
          </a:p>
        </p:txBody>
      </p:sp>
      <p:sp>
        <p:nvSpPr>
          <p:cNvPr id="10" name="Shape 114"/>
          <p:cNvSpPr/>
          <p:nvPr/>
        </p:nvSpPr>
        <p:spPr>
          <a:xfrm>
            <a:off x="8197704" y="2145467"/>
            <a:ext cx="4054153" cy="2567069"/>
          </a:xfrm>
          <a:prstGeom prst="roundRect">
            <a:avLst>
              <a:gd name="adj" fmla="val 4988"/>
            </a:avLst>
          </a:prstGeom>
          <a:solidFill>
            <a:srgbClr val="000000">
              <a:alpha val="65882"/>
            </a:srgbClr>
          </a:solidFill>
          <a:ln w="38100">
            <a:solidFill>
              <a:schemeClr val="accent2">
                <a:lumMod val="20000"/>
                <a:lumOff val="80000"/>
              </a:schemeClr>
            </a:solidFill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Autofit/>
          </a:bodyPr>
          <a:lstStyle/>
          <a:p>
            <a:pPr marL="452438" defTabSz="900112">
              <a:tabLst>
                <a:tab pos="3406775" algn="l"/>
              </a:tabLst>
            </a:pPr>
            <a:r>
              <a:rPr lang="ru-RU" sz="2800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kzidenz-Grotesk Pro Med"/>
                <a:cs typeface="Times New Roman" panose="02020603050405020304" pitchFamily="18" charset="0"/>
              </a:rPr>
              <a:t>Административный департамент</a:t>
            </a:r>
          </a:p>
          <a:p>
            <a:pPr marL="452438" defTabSz="900112">
              <a:tabLst>
                <a:tab pos="3406775" algn="l"/>
              </a:tabLst>
            </a:pPr>
            <a:endParaRPr lang="ru-RU" sz="1200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Akzidenz-Grotesk Pro Med"/>
              <a:cs typeface="Times New Roman" panose="02020603050405020304" pitchFamily="18" charset="0"/>
            </a:endParaRPr>
          </a:p>
          <a:p>
            <a:pPr marL="452438" defTabSz="900112">
              <a:tabLst>
                <a:tab pos="3406775" algn="l"/>
              </a:tabLst>
            </a:pPr>
            <a:endParaRPr lang="ru-RU" sz="1200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Akzidenz-Grotesk Pro Med"/>
              <a:cs typeface="Times New Roman" panose="02020603050405020304" pitchFamily="18" charset="0"/>
            </a:endParaRPr>
          </a:p>
          <a:p>
            <a:pPr marL="452438" defTabSz="900112">
              <a:tabLst>
                <a:tab pos="3406775" algn="l"/>
              </a:tabLst>
            </a:pP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ea typeface="Akzidenz-Grotesk Pro Med"/>
                <a:cs typeface="Times New Roman" panose="02020603050405020304" pitchFamily="18" charset="0"/>
              </a:rPr>
              <a:t>отдел по профилактике </a:t>
            </a:r>
            <a:b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ea typeface="Akzidenz-Grotesk Pro Med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ea typeface="Akzidenz-Grotesk Pro Med"/>
                <a:cs typeface="Times New Roman" panose="02020603050405020304" pitchFamily="18" charset="0"/>
              </a:rPr>
              <a:t>коррупционных и иных правонарушений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0" y="6326062"/>
            <a:ext cx="32004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Все демонстрируемые в настоящей презентации изображения представлены в образовательных целях, являются объектами авторских прав и принадлежат соответствующим правообладателям</a:t>
            </a:r>
            <a:endParaRPr lang="ru-RU" sz="800" dirty="0"/>
          </a:p>
        </p:txBody>
      </p:sp>
    </p:spTree>
    <p:extLst>
      <p:ext uri="{BB962C8B-B14F-4D97-AF65-F5344CB8AC3E}">
        <p14:creationId xmlns:p14="http://schemas.microsoft.com/office/powerpoint/2010/main" val="4060690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  <p:bldP spid="10" grpId="0" animBg="1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E3E68906-729B-1D0F-64C4-0C3A275A501A}"/>
              </a:ext>
            </a:extLst>
          </p:cNvPr>
          <p:cNvGrpSpPr/>
          <p:nvPr/>
        </p:nvGrpSpPr>
        <p:grpSpPr>
          <a:xfrm>
            <a:off x="8595360" y="938252"/>
            <a:ext cx="4097572" cy="5919747"/>
            <a:chOff x="8595360" y="938252"/>
            <a:chExt cx="4097572" cy="5919747"/>
          </a:xfrm>
        </p:grpSpPr>
        <p:grpSp>
          <p:nvGrpSpPr>
            <p:cNvPr id="2" name="Группа 1">
              <a:extLst>
                <a:ext uri="{FF2B5EF4-FFF2-40B4-BE49-F238E27FC236}">
                  <a16:creationId xmlns:a16="http://schemas.microsoft.com/office/drawing/2014/main" id="{E6D33FE2-B4AA-FB80-5D93-77DCDB6ACB3D}"/>
                </a:ext>
              </a:extLst>
            </p:cNvPr>
            <p:cNvGrpSpPr/>
            <p:nvPr/>
          </p:nvGrpSpPr>
          <p:grpSpPr>
            <a:xfrm>
              <a:off x="8595360" y="938252"/>
              <a:ext cx="3596640" cy="5919747"/>
              <a:chOff x="8595360" y="938252"/>
              <a:chExt cx="3596640" cy="5919747"/>
            </a:xfrm>
          </p:grpSpPr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45CC5667-05A4-38DE-6B63-EE2B9C512046}"/>
                  </a:ext>
                </a:extLst>
              </p:cNvPr>
              <p:cNvSpPr/>
              <p:nvPr/>
            </p:nvSpPr>
            <p:spPr>
              <a:xfrm>
                <a:off x="8595360" y="938252"/>
                <a:ext cx="3596640" cy="5919747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  <a:alpha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5124" name="Picture 4">
                <a:extLst>
                  <a:ext uri="{FF2B5EF4-FFF2-40B4-BE49-F238E27FC236}">
                    <a16:creationId xmlns:a16="http://schemas.microsoft.com/office/drawing/2014/main" id="{032BB394-A4D6-5019-B924-C549B1C0145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942112" y="2476500"/>
                <a:ext cx="952500" cy="9525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AED9609-D84C-9F36-CDD7-24AC007B4C01}"/>
                </a:ext>
              </a:extLst>
            </p:cNvPr>
            <p:cNvSpPr txBox="1"/>
            <p:nvPr/>
          </p:nvSpPr>
          <p:spPr>
            <a:xfrm>
              <a:off x="9096292" y="3429000"/>
              <a:ext cx="359664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altLang="zh-CN" sz="1800" b="1" dirty="0">
                  <a:latin typeface="FangSong" panose="02010609060101010101" pitchFamily="49" charset="-122"/>
                  <a:ea typeface="FangSong" panose="02010609060101010101" pitchFamily="49" charset="-122"/>
                  <a:cs typeface="Times New Roman" panose="02020603050405020304" pitchFamily="18" charset="0"/>
                </a:rPr>
                <a:t>ОБУЧЕНИЕ И КОММУНИКАЦИЯ</a:t>
              </a:r>
              <a:endParaRPr lang="zh-CN" altLang="en-US" dirty="0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D2113EC-D08B-6904-C66E-5EAA6EB5064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5417" b="92500" l="81991" r="94074">
                        <a14:foregroundMark x1="91111" y1="27500" x2="91481" y2="35903"/>
                        <a14:foregroundMark x1="91296" y1="25417" x2="92685" y2="25972"/>
                        <a14:foregroundMark x1="93148" y1="64931" x2="93380" y2="75347"/>
                        <a14:foregroundMark x1="93472" y1="87014" x2="92176" y2="92500"/>
                        <a14:foregroundMark x1="93750" y1="55903" x2="93843" y2="50764"/>
                        <a14:foregroundMark x1="93657" y1="46319" x2="93796" y2="55764"/>
                        <a14:foregroundMark x1="93796" y1="55764" x2="93472" y2="57708"/>
                        <a14:foregroundMark x1="94074" y1="46736" x2="93657" y2="55694"/>
                        <a14:foregroundMark x1="93657" y1="55694" x2="93565" y2="55903"/>
                        <a14:foregroundMark x1="92269" y1="45417" x2="93287" y2="37569"/>
                        <a14:foregroundMark x1="87917" y1="50486" x2="86574" y2="52500"/>
                        <a14:foregroundMark x1="82407" y1="51944" x2="82407" y2="51944"/>
                        <a14:foregroundMark x1="90417" y1="52639" x2="90093" y2="61250"/>
                        <a14:foregroundMark x1="88704" y1="54861" x2="88009" y2="58472"/>
                        <a14:foregroundMark x1="89306" y1="88542" x2="88704" y2="90625"/>
                        <a14:foregroundMark x1="87824" y1="90278" x2="87037" y2="89861"/>
                        <a14:backgroundMark x1="85833" y1="84931" x2="84491" y2="76528"/>
                        <a14:backgroundMark x1="86944" y1="87014" x2="86852" y2="80972"/>
                        <a14:backgroundMark x1="84954" y1="77153" x2="85463" y2="66875"/>
                        <a14:backgroundMark x1="85463" y1="66875" x2="85463" y2="66875"/>
                        <a14:backgroundMark x1="85278" y1="63333" x2="85463" y2="56667"/>
                        <a14:backgroundMark x1="84259" y1="84514" x2="83194" y2="92847"/>
                      </a14:backgroundRemoval>
                    </a14:imgEffect>
                  </a14:imgLayer>
                </a14:imgProps>
              </a:ext>
            </a:extLst>
          </a:blip>
          <a:srcRect l="80750" t="21888" r="5686" b="7270"/>
          <a:stretch/>
        </p:blipFill>
        <p:spPr>
          <a:xfrm flipH="1">
            <a:off x="-12619" y="1256421"/>
            <a:ext cx="1572477" cy="5627489"/>
          </a:xfrm>
          <a:prstGeom prst="rect">
            <a:avLst/>
          </a:prstGeom>
        </p:spPr>
      </p:pic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6DC426AE-4569-07D3-5216-20068E399AA6}"/>
              </a:ext>
            </a:extLst>
          </p:cNvPr>
          <p:cNvGrpSpPr/>
          <p:nvPr/>
        </p:nvGrpSpPr>
        <p:grpSpPr>
          <a:xfrm>
            <a:off x="2919229" y="1162886"/>
            <a:ext cx="3307977" cy="4684624"/>
            <a:chOff x="2919229" y="1162886"/>
            <a:chExt cx="3307977" cy="4684624"/>
          </a:xfrm>
        </p:grpSpPr>
        <p:grpSp>
          <p:nvGrpSpPr>
            <p:cNvPr id="18" name="Группа 17">
              <a:extLst>
                <a:ext uri="{FF2B5EF4-FFF2-40B4-BE49-F238E27FC236}">
                  <a16:creationId xmlns:a16="http://schemas.microsoft.com/office/drawing/2014/main" id="{DAE996D0-56C5-2B47-C91A-9507DBDF6035}"/>
                </a:ext>
              </a:extLst>
            </p:cNvPr>
            <p:cNvGrpSpPr/>
            <p:nvPr/>
          </p:nvGrpSpPr>
          <p:grpSpPr>
            <a:xfrm>
              <a:off x="2919229" y="1620624"/>
              <a:ext cx="3307977" cy="4226886"/>
              <a:chOff x="3101787" y="1358125"/>
              <a:chExt cx="3307977" cy="4226886"/>
            </a:xfrm>
          </p:grpSpPr>
          <p:sp>
            <p:nvSpPr>
              <p:cNvPr id="16" name="Прямоугольник: скругленные углы 15">
                <a:extLst>
                  <a:ext uri="{FF2B5EF4-FFF2-40B4-BE49-F238E27FC236}">
                    <a16:creationId xmlns:a16="http://schemas.microsoft.com/office/drawing/2014/main" id="{60A65122-36A6-6ADC-360C-2AA3AF58687A}"/>
                  </a:ext>
                </a:extLst>
              </p:cNvPr>
              <p:cNvSpPr/>
              <p:nvPr/>
            </p:nvSpPr>
            <p:spPr>
              <a:xfrm>
                <a:off x="3101787" y="1550894"/>
                <a:ext cx="3307977" cy="4034117"/>
              </a:xfrm>
              <a:prstGeom prst="roundRect">
                <a:avLst>
                  <a:gd name="adj" fmla="val 4454"/>
                </a:avLst>
              </a:prstGeom>
              <a:noFill/>
              <a:ln w="57150"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F2BD0396-6900-10C6-4168-79F3DB2FC255}"/>
                  </a:ext>
                </a:extLst>
              </p:cNvPr>
              <p:cNvSpPr/>
              <p:nvPr/>
            </p:nvSpPr>
            <p:spPr>
              <a:xfrm>
                <a:off x="3820001" y="1358125"/>
                <a:ext cx="1773976" cy="28241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19" name="Picture 12">
              <a:extLst>
                <a:ext uri="{FF2B5EF4-FFF2-40B4-BE49-F238E27FC236}">
                  <a16:creationId xmlns:a16="http://schemas.microsoft.com/office/drawing/2014/main" id="{A87E90F8-E1B1-5159-3066-F84391352C8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673" r="23536"/>
            <a:stretch/>
          </p:blipFill>
          <p:spPr bwMode="auto">
            <a:xfrm>
              <a:off x="3920243" y="1162886"/>
              <a:ext cx="1208375" cy="11864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AFBF6847-2728-84E5-5BCB-B4981EFDC711}"/>
              </a:ext>
            </a:extLst>
          </p:cNvPr>
          <p:cNvGrpSpPr/>
          <p:nvPr/>
        </p:nvGrpSpPr>
        <p:grpSpPr>
          <a:xfrm>
            <a:off x="3107542" y="2765090"/>
            <a:ext cx="2916307" cy="609602"/>
            <a:chOff x="3179693" y="2171699"/>
            <a:chExt cx="2916307" cy="609602"/>
          </a:xfrm>
        </p:grpSpPr>
        <p:pic>
          <p:nvPicPr>
            <p:cNvPr id="5136" name="Picture 16">
              <a:extLst>
                <a:ext uri="{FF2B5EF4-FFF2-40B4-BE49-F238E27FC236}">
                  <a16:creationId xmlns:a16="http://schemas.microsoft.com/office/drawing/2014/main" id="{06CF7B6F-525B-9549-FFFA-30E88242DC1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79693" y="2171699"/>
              <a:ext cx="609602" cy="6096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1962434-18EB-51B1-C8EF-5596EAE9C8C8}"/>
                </a:ext>
              </a:extLst>
            </p:cNvPr>
            <p:cNvSpPr txBox="1"/>
            <p:nvPr/>
          </p:nvSpPr>
          <p:spPr>
            <a:xfrm>
              <a:off x="3628464" y="2291834"/>
              <a:ext cx="246753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altLang="zh-CN" sz="1800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ГЕЙМИФИКАЦИЯ</a:t>
              </a:r>
              <a:endParaRPr lang="zh-CN" altLang="en-US" b="1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A73D54B2-7EA6-1288-BC44-994A09E1EBB9}"/>
              </a:ext>
            </a:extLst>
          </p:cNvPr>
          <p:cNvGrpSpPr/>
          <p:nvPr/>
        </p:nvGrpSpPr>
        <p:grpSpPr>
          <a:xfrm>
            <a:off x="3229559" y="4394342"/>
            <a:ext cx="2772567" cy="646331"/>
            <a:chOff x="3433840" y="3018305"/>
            <a:chExt cx="2772567" cy="646331"/>
          </a:xfrm>
        </p:grpSpPr>
        <p:pic>
          <p:nvPicPr>
            <p:cNvPr id="5134" name="Picture 14">
              <a:extLst>
                <a:ext uri="{FF2B5EF4-FFF2-40B4-BE49-F238E27FC236}">
                  <a16:creationId xmlns:a16="http://schemas.microsoft.com/office/drawing/2014/main" id="{9B114721-BE37-0036-A39C-2C2218D4B4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33840" y="3099602"/>
              <a:ext cx="483736" cy="4837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08033A6-5587-9596-AE3F-524BB0055873}"/>
                </a:ext>
              </a:extLst>
            </p:cNvPr>
            <p:cNvSpPr txBox="1"/>
            <p:nvPr/>
          </p:nvSpPr>
          <p:spPr>
            <a:xfrm>
              <a:off x="3738871" y="3018305"/>
              <a:ext cx="246753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altLang="zh-CN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ВИЗУАЛИЗАЦИЯ </a:t>
              </a:r>
              <a:br>
                <a:rPr lang="ru-RU" altLang="zh-CN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altLang="zh-CN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 ОБРАЗЫ</a:t>
              </a:r>
              <a:endParaRPr lang="zh-CN" altLang="en-US" b="1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AF99F9B9-B8C4-CCCA-A2DC-4DE884681FF7}"/>
              </a:ext>
            </a:extLst>
          </p:cNvPr>
          <p:cNvGrpSpPr/>
          <p:nvPr/>
        </p:nvGrpSpPr>
        <p:grpSpPr>
          <a:xfrm>
            <a:off x="3229559" y="3582581"/>
            <a:ext cx="2794290" cy="483736"/>
            <a:chOff x="3433840" y="3099602"/>
            <a:chExt cx="2794290" cy="483736"/>
          </a:xfrm>
        </p:grpSpPr>
        <p:pic>
          <p:nvPicPr>
            <p:cNvPr id="28" name="Picture 14">
              <a:extLst>
                <a:ext uri="{FF2B5EF4-FFF2-40B4-BE49-F238E27FC236}">
                  <a16:creationId xmlns:a16="http://schemas.microsoft.com/office/drawing/2014/main" id="{23EE91F8-D243-E2A1-93AD-4A5FD4D9C0C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33840" y="3099602"/>
              <a:ext cx="483736" cy="4837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986977B-D9B1-70CF-2D0B-F1C68F15E36A}"/>
                </a:ext>
              </a:extLst>
            </p:cNvPr>
            <p:cNvSpPr txBox="1"/>
            <p:nvPr/>
          </p:nvSpPr>
          <p:spPr>
            <a:xfrm>
              <a:off x="3760594" y="3162184"/>
              <a:ext cx="246753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altLang="zh-CN" b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НЕЙРОСЕТИ, ИИ</a:t>
              </a:r>
              <a:endParaRPr lang="zh-CN" altLang="en-US" b="1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550B8084-7E3D-4AC4-B028-697EE54C92C3}"/>
              </a:ext>
            </a:extLst>
          </p:cNvPr>
          <p:cNvGrpSpPr/>
          <p:nvPr/>
        </p:nvGrpSpPr>
        <p:grpSpPr>
          <a:xfrm>
            <a:off x="702790" y="1318494"/>
            <a:ext cx="1818230" cy="1543906"/>
            <a:chOff x="702790" y="1318494"/>
            <a:chExt cx="1818230" cy="1543906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A70BFEB-608E-E47D-261E-D67D6F6791D8}"/>
                </a:ext>
              </a:extLst>
            </p:cNvPr>
            <p:cNvSpPr txBox="1"/>
            <p:nvPr/>
          </p:nvSpPr>
          <p:spPr>
            <a:xfrm>
              <a:off x="702790" y="1318494"/>
              <a:ext cx="1818230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altLang="zh-CN" sz="1600" b="1" i="1" dirty="0">
                  <a:solidFill>
                    <a:srgbClr val="3472AA"/>
                  </a:solidFill>
                  <a:latin typeface="Mistral" panose="03090702030407020403" pitchFamily="66" charset="0"/>
                  <a:cs typeface="Times New Roman" panose="02020603050405020304" pitchFamily="18" charset="0"/>
                </a:rPr>
                <a:t>Ярослав Честный </a:t>
              </a:r>
              <a:br>
                <a:rPr lang="ru-RU" altLang="zh-CN" sz="1600" b="1" i="1" dirty="0">
                  <a:solidFill>
                    <a:srgbClr val="3472AA"/>
                  </a:solidFill>
                  <a:latin typeface="Mistral" panose="03090702030407020403" pitchFamily="66" charset="0"/>
                  <a:cs typeface="Times New Roman" panose="02020603050405020304" pitchFamily="18" charset="0"/>
                </a:rPr>
              </a:br>
              <a:r>
                <a:rPr lang="ru-RU" altLang="zh-CN" sz="1600" b="1" i="1" dirty="0">
                  <a:solidFill>
                    <a:srgbClr val="3472AA"/>
                  </a:solidFill>
                  <a:latin typeface="Mistral" panose="03090702030407020403" pitchFamily="66" charset="0"/>
                  <a:cs typeface="Times New Roman" panose="02020603050405020304" pitchFamily="18" charset="0"/>
                </a:rPr>
                <a:t>из ПАО «Вымпелком» («Билайн»)</a:t>
              </a:r>
              <a:endParaRPr lang="zh-CN" altLang="en-US" sz="1600" i="1" dirty="0">
                <a:solidFill>
                  <a:srgbClr val="3472AA"/>
                </a:solidFill>
                <a:latin typeface="Mistral" panose="03090702030407020403" pitchFamily="66" charset="0"/>
              </a:endParaRPr>
            </a:p>
          </p:txBody>
        </p:sp>
        <p:pic>
          <p:nvPicPr>
            <p:cNvPr id="5138" name="Picture 18">
              <a:extLst>
                <a:ext uri="{FF2B5EF4-FFF2-40B4-BE49-F238E27FC236}">
                  <a16:creationId xmlns:a16="http://schemas.microsoft.com/office/drawing/2014/main" id="{1BAA4068-A60F-259D-C6A7-438810C2382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3111" b="97889" l="5333" r="98111">
                          <a14:foregroundMark x1="5444" y1="3222" x2="19111" y2="9667"/>
                          <a14:foregroundMark x1="98111" y1="70889" x2="91778" y2="9788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999112" y="2197561"/>
              <a:ext cx="664839" cy="6648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6BFDDFA4-D0E7-172F-A0C7-1183D59123A1}"/>
              </a:ext>
            </a:extLst>
          </p:cNvPr>
          <p:cNvGrpSpPr/>
          <p:nvPr/>
        </p:nvGrpSpPr>
        <p:grpSpPr>
          <a:xfrm>
            <a:off x="5585772" y="3259415"/>
            <a:ext cx="3152478" cy="3624495"/>
            <a:chOff x="5585772" y="3259415"/>
            <a:chExt cx="3152478" cy="3624495"/>
          </a:xfrm>
        </p:grpSpPr>
        <p:pic>
          <p:nvPicPr>
            <p:cNvPr id="33" name="Рисунок 32">
              <a:extLst>
                <a:ext uri="{FF2B5EF4-FFF2-40B4-BE49-F238E27FC236}">
                  <a16:creationId xmlns:a16="http://schemas.microsoft.com/office/drawing/2014/main" id="{58B73689-6C9E-CA5B-8E79-BAD9777766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68403" b="96458" l="81296" r="89676">
                          <a14:foregroundMark x1="85139" y1="80556" x2="86667" y2="80347"/>
                          <a14:foregroundMark x1="87685" y1="75833" x2="88194" y2="75694"/>
                          <a14:foregroundMark x1="89213" y1="85417" x2="89213" y2="86389"/>
                          <a14:foregroundMark x1="81296" y1="80833" x2="81898" y2="81181"/>
                          <a14:backgroundMark x1="88056" y1="73611" x2="89352" y2="73681"/>
                          <a14:backgroundMark x1="89167" y1="76111" x2="88935" y2="78611"/>
                          <a14:backgroundMark x1="88935" y1="78611" x2="88889" y2="77708"/>
                          <a14:backgroundMark x1="88380" y1="78056" x2="89028" y2="76389"/>
                          <a14:backgroundMark x1="87870" y1="77500" x2="88102" y2="77847"/>
                          <a14:backgroundMark x1="87917" y1="77292" x2="87917" y2="77292"/>
                          <a14:backgroundMark x1="87917" y1="77083" x2="87917" y2="77083"/>
                          <a14:backgroundMark x1="89028" y1="80208" x2="88935" y2="81389"/>
                          <a14:backgroundMark x1="89537" y1="81875" x2="90231" y2="84167"/>
                          <a14:backgroundMark x1="88333" y1="81597" x2="88889" y2="80486"/>
                        </a14:backgroundRemoval>
                      </a14:imgEffect>
                    </a14:imgLayer>
                  </a14:imgProps>
                </a:ext>
              </a:extLst>
            </a:blip>
            <a:srcRect l="80470" t="73913" r="9272" b="10660"/>
            <a:stretch/>
          </p:blipFill>
          <p:spPr>
            <a:xfrm>
              <a:off x="5585772" y="3720353"/>
              <a:ext cx="3152478" cy="3163557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DF84F7C-01D5-5058-70E7-A5564E2E8B4C}"/>
                </a:ext>
              </a:extLst>
            </p:cNvPr>
            <p:cNvSpPr txBox="1"/>
            <p:nvPr/>
          </p:nvSpPr>
          <p:spPr>
            <a:xfrm>
              <a:off x="6354220" y="3259415"/>
              <a:ext cx="181823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altLang="zh-CN" b="1" i="1" dirty="0">
                  <a:solidFill>
                    <a:srgbClr val="3472AA"/>
                  </a:solidFill>
                  <a:latin typeface="Mistral" panose="03090702030407020403" pitchFamily="66" charset="0"/>
                  <a:cs typeface="Times New Roman" panose="02020603050405020304" pitchFamily="18" charset="0"/>
                </a:rPr>
                <a:t>ПАО «Московская биржа»</a:t>
              </a:r>
              <a:endParaRPr lang="zh-CN" altLang="en-US" i="1" dirty="0">
                <a:solidFill>
                  <a:srgbClr val="3472AA"/>
                </a:solidFill>
                <a:latin typeface="Mistral" panose="03090702030407020403" pitchFamily="66" charset="0"/>
              </a:endParaRPr>
            </a:p>
          </p:txBody>
        </p:sp>
      </p:grp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4C559604-048E-7C69-76D0-A7656AD0D016}"/>
              </a:ext>
            </a:extLst>
          </p:cNvPr>
          <p:cNvSpPr/>
          <p:nvPr/>
        </p:nvSpPr>
        <p:spPr>
          <a:xfrm>
            <a:off x="11554047" y="6302859"/>
            <a:ext cx="701748" cy="431094"/>
          </a:xfrm>
          <a:prstGeom prst="roundRect">
            <a:avLst/>
          </a:prstGeom>
          <a:solidFill>
            <a:srgbClr val="F2F2F2">
              <a:alpha val="80000"/>
            </a:srgbClr>
          </a:solidFill>
          <a:ln w="38100" cmpd="thickThin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zh-CN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zh-CN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281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3985941-B565-B986-8662-084A9F38AB33}"/>
              </a:ext>
            </a:extLst>
          </p:cNvPr>
          <p:cNvSpPr/>
          <p:nvPr/>
        </p:nvSpPr>
        <p:spPr>
          <a:xfrm>
            <a:off x="-1" y="938254"/>
            <a:ext cx="5934636" cy="5695628"/>
          </a:xfrm>
          <a:prstGeom prst="rect">
            <a:avLst/>
          </a:prstGeom>
          <a:solidFill>
            <a:schemeClr val="accent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A7B82E9-8483-9300-FF58-1BD1F61362C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997" y="1415262"/>
            <a:ext cx="2078943" cy="32004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E4C0DCB-D6FD-57A3-29F1-73B551B39AF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49" y="1904259"/>
            <a:ext cx="2084196" cy="325158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E1F8568-67F3-04BE-1913-AF8DA79083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584" y="2611939"/>
            <a:ext cx="2155425" cy="3281304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1307D1E-E6A3-8808-B257-781E7C8B1C8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3426" b="97593" l="60573" r="87865">
                        <a14:foregroundMark x1="72865" y1="26481" x2="75000" y2="26481"/>
                        <a14:foregroundMark x1="70000" y1="95833" x2="80104" y2="93889"/>
                        <a14:foregroundMark x1="80104" y1="93889" x2="80417" y2="94074"/>
                        <a14:foregroundMark x1="60573" y1="81296" x2="63021" y2="74074"/>
                        <a14:foregroundMark x1="80260" y1="83426" x2="82240" y2="57407"/>
                        <a14:foregroundMark x1="86823" y1="69630" x2="86563" y2="78148"/>
                        <a14:foregroundMark x1="86563" y1="78148" x2="87865" y2="75741"/>
                        <a14:foregroundMark x1="80104" y1="97593" x2="68958" y2="97685"/>
                        <a14:foregroundMark x1="73021" y1="24352" x2="74271" y2="23426"/>
                        <a14:backgroundMark x1="59219" y1="79444" x2="59219" y2="79444"/>
                      </a14:backgroundRemoval>
                    </a14:imgEffect>
                  </a14:imgLayer>
                </a14:imgProps>
              </a:ext>
            </a:extLst>
          </a:blip>
          <a:srcRect l="58592" t="18090" r="14166" b="408"/>
          <a:stretch/>
        </p:blipFill>
        <p:spPr>
          <a:xfrm>
            <a:off x="8870570" y="1268562"/>
            <a:ext cx="3321430" cy="5589438"/>
          </a:xfrm>
          <a:prstGeom prst="rect">
            <a:avLst/>
          </a:prstGeom>
        </p:spPr>
      </p:pic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9BDEBB31-EDAE-876A-6205-1EB774E5AC1F}"/>
              </a:ext>
            </a:extLst>
          </p:cNvPr>
          <p:cNvSpPr/>
          <p:nvPr/>
        </p:nvSpPr>
        <p:spPr>
          <a:xfrm>
            <a:off x="11554047" y="6302859"/>
            <a:ext cx="701748" cy="431094"/>
          </a:xfrm>
          <a:prstGeom prst="roundRect">
            <a:avLst/>
          </a:prstGeom>
          <a:solidFill>
            <a:srgbClr val="F2F2F2">
              <a:alpha val="80000"/>
            </a:srgbClr>
          </a:solidFill>
          <a:ln w="38100" cmpd="thickThin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zh-CN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zh-CN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BD949A42-4C5D-D668-DC1A-06458C45D921}"/>
              </a:ext>
            </a:extLst>
          </p:cNvPr>
          <p:cNvGrpSpPr/>
          <p:nvPr/>
        </p:nvGrpSpPr>
        <p:grpSpPr>
          <a:xfrm>
            <a:off x="8329066" y="1427043"/>
            <a:ext cx="1988122" cy="1289699"/>
            <a:chOff x="8329066" y="1427043"/>
            <a:chExt cx="1988122" cy="128969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1689FD2-382D-49D5-9070-2C2508BF25BE}"/>
                </a:ext>
              </a:extLst>
            </p:cNvPr>
            <p:cNvSpPr txBox="1"/>
            <p:nvPr/>
          </p:nvSpPr>
          <p:spPr>
            <a:xfrm rot="20927832">
              <a:off x="8329066" y="1427043"/>
              <a:ext cx="1988122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altLang="zh-CN" sz="2000" b="1" i="1" dirty="0">
                  <a:solidFill>
                    <a:srgbClr val="3472AA"/>
                  </a:solidFill>
                  <a:latin typeface="Mistral" panose="03090702030407020403" pitchFamily="66" charset="0"/>
                  <a:cs typeface="Times New Roman" panose="02020603050405020304" pitchFamily="18" charset="0"/>
                </a:rPr>
                <a:t>ИИ-ассистент отдела... Максим</a:t>
              </a:r>
              <a:endParaRPr lang="zh-CN" altLang="en-US" sz="2000" i="1" dirty="0">
                <a:solidFill>
                  <a:srgbClr val="3472AA"/>
                </a:solidFill>
                <a:latin typeface="Mistral" panose="03090702030407020403" pitchFamily="66" charset="0"/>
              </a:endParaRPr>
            </a:p>
          </p:txBody>
        </p:sp>
        <p:pic>
          <p:nvPicPr>
            <p:cNvPr id="22" name="Picture 18">
              <a:extLst>
                <a:ext uri="{FF2B5EF4-FFF2-40B4-BE49-F238E27FC236}">
                  <a16:creationId xmlns:a16="http://schemas.microsoft.com/office/drawing/2014/main" id="{B012B4AD-3B36-401A-7E47-336A105519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3111" b="97889" l="5333" r="98111">
                          <a14:foregroundMark x1="5444" y1="3222" x2="19111" y2="9667"/>
                          <a14:foregroundMark x1="98111" y1="70889" x2="91778" y2="9788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167558" flipV="1">
              <a:off x="9238311" y="2121936"/>
              <a:ext cx="664839" cy="5247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3" name="ИИ ассистент Максим_антикор">
            <a:hlinkClick r:id="" action="ppaction://media"/>
            <a:extLst>
              <a:ext uri="{FF2B5EF4-FFF2-40B4-BE49-F238E27FC236}">
                <a16:creationId xmlns:a16="http://schemas.microsoft.com/office/drawing/2014/main" id="{52ADB9DF-6AEA-7CED-94AB-344F2AB7242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512435" y="3793787"/>
            <a:ext cx="5221104" cy="2936871"/>
          </a:xfrm>
          <a:prstGeom prst="rect">
            <a:avLst/>
          </a:prstGeom>
        </p:spPr>
      </p:pic>
      <p:pic>
        <p:nvPicPr>
          <p:cNvPr id="24" name="Мультфильм (антикор.комплаенс)">
            <a:hlinkClick r:id="" action="ppaction://media"/>
            <a:extLst>
              <a:ext uri="{FF2B5EF4-FFF2-40B4-BE49-F238E27FC236}">
                <a16:creationId xmlns:a16="http://schemas.microsoft.com/office/drawing/2014/main" id="{405C4E8E-CC4A-1E39-3E6F-2963D72F7C0A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568582" y="1094587"/>
            <a:ext cx="4476192" cy="251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32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9" fill="hold" display="0">
                  <p:stCondLst>
                    <p:cond delay="indefinite"/>
                  </p:stCondLst>
                </p:cTn>
                <p:tgtEl>
                  <p:spTgt spid="23"/>
                </p:tgtEl>
              </p:cMediaNode>
            </p:video>
            <p:video>
              <p:cMediaNode vol="80000">
                <p:cTn id="40" fill="hold" display="0">
                  <p:stCondLst>
                    <p:cond delay="indefinite"/>
                  </p:stCondLst>
                </p:cTn>
                <p:tgtEl>
                  <p:spTgt spid="24"/>
                </p:tgtEl>
              </p:cMediaNode>
            </p:video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C498990C-6092-63CF-10B3-F8D7B7982B8C}"/>
              </a:ext>
            </a:extLst>
          </p:cNvPr>
          <p:cNvGrpSpPr/>
          <p:nvPr/>
        </p:nvGrpSpPr>
        <p:grpSpPr>
          <a:xfrm>
            <a:off x="0" y="1020416"/>
            <a:ext cx="3219759" cy="5713537"/>
            <a:chOff x="0" y="1020416"/>
            <a:chExt cx="3219759" cy="5713537"/>
          </a:xfrm>
        </p:grpSpPr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9B7C6C04-6462-92A3-A3F7-4F20C5B6F5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74" t="2020" r="8086" b="42121"/>
            <a:stretch/>
          </p:blipFill>
          <p:spPr>
            <a:xfrm>
              <a:off x="0" y="1020416"/>
              <a:ext cx="3219759" cy="3202386"/>
            </a:xfrm>
            <a:prstGeom prst="rect">
              <a:avLst/>
            </a:prstGeom>
            <a:ln w="28575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2" name="Скругленный прямоугольник 11"/>
            <p:cNvSpPr/>
            <p:nvPr/>
          </p:nvSpPr>
          <p:spPr>
            <a:xfrm>
              <a:off x="0" y="4236391"/>
              <a:ext cx="3219759" cy="2497562"/>
            </a:xfrm>
            <a:prstGeom prst="roundRect">
              <a:avLst>
                <a:gd name="adj" fmla="val 2084"/>
              </a:avLst>
            </a:prstGeom>
            <a:solidFill>
              <a:srgbClr val="FFF2CC">
                <a:alpha val="63922"/>
              </a:srgbClr>
            </a:solidFill>
            <a:ln w="285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88900"/>
              <a:r>
                <a:rPr lang="ru-RU" altLang="zh-CN" sz="12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ЧУРКИН </a:t>
              </a:r>
              <a:r>
                <a:rPr lang="ru-RU" sz="12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ВЛАДИСЛАВ НИКОЛАЕВИЧ</a:t>
              </a:r>
            </a:p>
            <a:p>
              <a:pPr marL="88900"/>
              <a:endPara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88900">
                <a:spcAft>
                  <a:spcPts val="400"/>
                </a:spcAft>
              </a:pPr>
              <a:r>
                <a:rPr lang="ru-RU" sz="1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заместитель начальника</a:t>
              </a:r>
            </a:p>
            <a:p>
              <a:pPr marL="88900">
                <a:spcAft>
                  <a:spcPts val="600"/>
                </a:spcAft>
              </a:pPr>
              <a:r>
                <a:rPr lang="ru-RU" sz="1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отдела по профилактике коррупционных и иных правонарушений Административного департамента Минпромторга России</a:t>
              </a:r>
              <a:endPara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88900">
                <a:spcAft>
                  <a:spcPts val="600"/>
                </a:spcAft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Master of management in compliance</a:t>
              </a:r>
              <a:r>
                <a:rPr lang="ru-RU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</a:t>
              </a:r>
              <a:br>
                <a:rPr lang="ru-RU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Certified Ethics Professional</a:t>
              </a:r>
              <a:endParaRPr lang="ru-RU" sz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88900"/>
              <a:endPara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88900"/>
              <a:r>
                <a:rPr lang="ru-RU" sz="1200" b="1" dirty="0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+7 (495) 547-87-72</a:t>
              </a:r>
            </a:p>
            <a:p>
              <a:pPr marL="88900"/>
              <a:r>
                <a:rPr lang="en-US" sz="1200" b="1" u="sng" dirty="0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churkinvn@minprom.gov.ru</a:t>
              </a:r>
              <a:endParaRPr lang="ru-RU" sz="1200" b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1F7D2E0F-E5A6-323D-D8E0-A6030075C572}"/>
              </a:ext>
            </a:extLst>
          </p:cNvPr>
          <p:cNvSpPr txBox="1"/>
          <p:nvPr/>
        </p:nvSpPr>
        <p:spPr>
          <a:xfrm>
            <a:off x="3421297" y="3192189"/>
            <a:ext cx="815962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zh-CN" sz="54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zh-CN" altLang="en-US" sz="5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EB3CEA07-5A0D-5C0B-0E48-FBD5ED04A405}"/>
              </a:ext>
            </a:extLst>
          </p:cNvPr>
          <p:cNvGrpSpPr/>
          <p:nvPr/>
        </p:nvGrpSpPr>
        <p:grpSpPr>
          <a:xfrm>
            <a:off x="3758555" y="1020416"/>
            <a:ext cx="3063967" cy="2144128"/>
            <a:chOff x="3538029" y="1019723"/>
            <a:chExt cx="2833342" cy="1877694"/>
          </a:xfrm>
        </p:grpSpPr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5021E9BD-FED5-C95C-3CA0-12F4EF75FE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24095" t="7376" r="5233" b="9361"/>
            <a:stretch/>
          </p:blipFill>
          <p:spPr>
            <a:xfrm>
              <a:off x="3538029" y="1019723"/>
              <a:ext cx="2833342" cy="187769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1" name="Скругленный прямоугольник 18">
              <a:extLst>
                <a:ext uri="{FF2B5EF4-FFF2-40B4-BE49-F238E27FC236}">
                  <a16:creationId xmlns:a16="http://schemas.microsoft.com/office/drawing/2014/main" id="{9586766E-ED15-68FC-CAE6-BCD135E450D5}"/>
                </a:ext>
              </a:extLst>
            </p:cNvPr>
            <p:cNvSpPr/>
            <p:nvPr/>
          </p:nvSpPr>
          <p:spPr>
            <a:xfrm>
              <a:off x="3538029" y="2124851"/>
              <a:ext cx="2833342" cy="754659"/>
            </a:xfrm>
            <a:prstGeom prst="roundRect">
              <a:avLst>
                <a:gd name="adj" fmla="val 0"/>
              </a:avLst>
            </a:prstGeom>
            <a:solidFill>
              <a:srgbClr val="000000">
                <a:alpha val="69804"/>
              </a:srgbClr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Отчет о реализации Плана мероприятий по противодействию коррупции Министерства промышленности и торговли Российской Федерации по итогам отчетного периода</a:t>
              </a:r>
            </a:p>
          </p:txBody>
        </p: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CD1295DB-8EFC-B4C9-8F04-33C52F4A35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2620" y="1037036"/>
              <a:ext cx="848751" cy="754658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12700" cap="sq">
              <a:solidFill>
                <a:schemeClr val="bg2">
                  <a:lumMod val="50000"/>
                </a:schemeClr>
              </a:solidFill>
              <a:miter lim="800000"/>
            </a:ln>
            <a:effectLst/>
            <a:scene3d>
              <a:camera prst="orthographicFront"/>
              <a:lightRig rig="threePt" dir="t">
                <a:rot lat="0" lon="0" rev="2700000"/>
              </a:lightRig>
            </a:scene3d>
            <a:sp3d>
              <a:contourClr>
                <a:srgbClr val="C0C0C0"/>
              </a:contourClr>
            </a:sp3d>
          </p:spPr>
        </p:pic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91B769EE-B5F7-EE0B-871F-A1964C3EA023}"/>
              </a:ext>
            </a:extLst>
          </p:cNvPr>
          <p:cNvGrpSpPr/>
          <p:nvPr/>
        </p:nvGrpSpPr>
        <p:grpSpPr>
          <a:xfrm>
            <a:off x="7595834" y="981253"/>
            <a:ext cx="3522881" cy="2183291"/>
            <a:chOff x="6593884" y="1019723"/>
            <a:chExt cx="3376967" cy="1916857"/>
          </a:xfrm>
        </p:grpSpPr>
        <p:pic>
          <p:nvPicPr>
            <p:cNvPr id="13" name="Мультфильм (антикор.комплаенс)">
              <a:hlinkClick r:id="" action="ppaction://media"/>
              <a:extLst>
                <a:ext uri="{FF2B5EF4-FFF2-40B4-BE49-F238E27FC236}">
                  <a16:creationId xmlns:a16="http://schemas.microsoft.com/office/drawing/2014/main" id="{A5AD3CAB-23A8-C96A-1476-801DD4F46049}"/>
                </a:ext>
              </a:extLst>
            </p:cNvPr>
            <p:cNvPicPr>
              <a:picLocks noChangeAspect="1"/>
            </p:cNvPicPr>
            <p:nvPr>
              <a:videoFile r:link="rId4"/>
              <p:extLst>
                <p:ext uri="{DAA4B4D4-6D71-4841-9C94-3DE7FCFB9230}">
                  <p14:media xmlns:p14="http://schemas.microsoft.com/office/powerpoint/2010/main" r:embed="rId3"/>
                </p:ext>
              </p:extLst>
            </p:nvPr>
          </p:nvPicPr>
          <p:blipFill>
            <a:blip r:embed="rId9"/>
            <a:stretch>
              <a:fillRect/>
            </a:stretch>
          </p:blipFill>
          <p:spPr>
            <a:xfrm>
              <a:off x="6593884" y="1037036"/>
              <a:ext cx="3376967" cy="1899544"/>
            </a:xfrm>
            <a:prstGeom prst="rect">
              <a:avLst/>
            </a:prstGeom>
          </p:spPr>
        </p:pic>
        <p:pic>
          <p:nvPicPr>
            <p:cNvPr id="1028" name="Picture 4">
              <a:extLst>
                <a:ext uri="{FF2B5EF4-FFF2-40B4-BE49-F238E27FC236}">
                  <a16:creationId xmlns:a16="http://schemas.microsoft.com/office/drawing/2014/main" id="{52A2FC51-1117-8360-DDBB-1E05EA385E3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93884" y="1019723"/>
              <a:ext cx="925596" cy="925596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12700" cap="sq">
              <a:solidFill>
                <a:schemeClr val="bg2">
                  <a:lumMod val="50000"/>
                </a:schemeClr>
              </a:solidFill>
              <a:miter lim="800000"/>
            </a:ln>
            <a:effectLst/>
            <a:scene3d>
              <a:camera prst="orthographicFront"/>
              <a:lightRig rig="threePt" dir="t">
                <a:rot lat="0" lon="0" rev="2700000"/>
              </a:lightRig>
            </a:scene3d>
            <a:sp3d>
              <a:contourClr>
                <a:srgbClr val="C0C0C0"/>
              </a:contourClr>
            </a:sp3d>
          </p:spPr>
        </p:pic>
      </p:grp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D90DE9F0-F205-D8E9-5FD8-841E2A98776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029" y="5054212"/>
            <a:ext cx="1017739" cy="1566744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0048FACB-CF53-E824-8DA3-65096CB5B03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7953" y="5054212"/>
            <a:ext cx="1017739" cy="1587787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A327F094-4B48-87D1-E344-9CBF88E2913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375" y="5054211"/>
            <a:ext cx="1029164" cy="1566744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7FC6A4BC-AE34-35B8-4972-CE9AF7DC2DDB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2867" y="5069692"/>
            <a:ext cx="1032073" cy="1566744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3849F93F-844A-8B0E-18C9-06DCF9DDADC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1539" y="5062402"/>
            <a:ext cx="1023914" cy="1574034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81A1EB7A-64F0-9CAD-6055-18EBC92A737F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7533" y="5054211"/>
            <a:ext cx="1042270" cy="1582225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613EF151-BB83-5E83-1FB2-43644D61E811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555" y="5054211"/>
            <a:ext cx="1053524" cy="1590416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EF8F8525-F3EF-8F31-537B-82E8FB4D1E41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8818" y="5069692"/>
            <a:ext cx="1057016" cy="1608883"/>
          </a:xfrm>
          <a:prstGeom prst="rect">
            <a:avLst/>
          </a:prstGeom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81FE3CA0-EB8D-FC40-9C77-17116A5495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1868" y="5277794"/>
            <a:ext cx="1119578" cy="111957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12700" cap="sq">
            <a:solidFill>
              <a:schemeClr val="bg2">
                <a:lumMod val="50000"/>
              </a:schemeClr>
            </a:solidFill>
            <a:miter lim="800000"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contourClr>
              <a:srgbClr val="C0C0C0"/>
            </a:contourClr>
          </a:sp3d>
        </p:spPr>
      </p:pic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5E4E12D6-6FB9-1750-3F36-A73888581258}"/>
              </a:ext>
            </a:extLst>
          </p:cNvPr>
          <p:cNvGrpSpPr/>
          <p:nvPr/>
        </p:nvGrpSpPr>
        <p:grpSpPr>
          <a:xfrm>
            <a:off x="7959199" y="4893946"/>
            <a:ext cx="3297555" cy="1854875"/>
            <a:chOff x="7959199" y="4893946"/>
            <a:chExt cx="3297555" cy="1854875"/>
          </a:xfrm>
        </p:grpSpPr>
        <p:pic>
          <p:nvPicPr>
            <p:cNvPr id="32" name="ИИ ассистент Максим_антикор">
              <a:hlinkClick r:id="" action="ppaction://media"/>
              <a:extLst>
                <a:ext uri="{FF2B5EF4-FFF2-40B4-BE49-F238E27FC236}">
                  <a16:creationId xmlns:a16="http://schemas.microsoft.com/office/drawing/2014/main" id="{F21E2686-CF2D-4C30-85D9-2B1512913F9A}"/>
                </a:ext>
              </a:extLst>
            </p:cNvPr>
            <p:cNvPicPr>
              <a:picLocks noChangeAspect="1"/>
            </p:cNvPicPr>
            <p:nvPr>
              <a:vide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20"/>
            <a:stretch>
              <a:fillRect/>
            </a:stretch>
          </p:blipFill>
          <p:spPr>
            <a:xfrm>
              <a:off x="7959199" y="4893946"/>
              <a:ext cx="3297555" cy="1854875"/>
            </a:xfrm>
            <a:prstGeom prst="rect">
              <a:avLst/>
            </a:prstGeom>
          </p:spPr>
        </p:pic>
        <p:pic>
          <p:nvPicPr>
            <p:cNvPr id="33" name="Picture 8">
              <a:extLst>
                <a:ext uri="{FF2B5EF4-FFF2-40B4-BE49-F238E27FC236}">
                  <a16:creationId xmlns:a16="http://schemas.microsoft.com/office/drawing/2014/main" id="{D254FD30-1627-C3BB-60FC-FF84A0A900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73163" y="4918871"/>
              <a:ext cx="830176" cy="830176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12700" cap="sq">
              <a:solidFill>
                <a:schemeClr val="bg2">
                  <a:lumMod val="50000"/>
                </a:schemeClr>
              </a:solidFill>
              <a:miter lim="800000"/>
            </a:ln>
            <a:effectLst/>
            <a:scene3d>
              <a:camera prst="orthographicFront"/>
              <a:lightRig rig="threePt" dir="t">
                <a:rot lat="0" lon="0" rev="2700000"/>
              </a:lightRig>
            </a:scene3d>
            <a:sp3d>
              <a:contourClr>
                <a:srgbClr val="C0C0C0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799422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75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25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75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25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75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61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video>
              <p:cMediaNode vol="80000">
                <p:cTn id="62" fill="hold" display="0">
                  <p:stCondLst>
                    <p:cond delay="indefinite"/>
                  </p:stCondLst>
                </p:cTn>
                <p:tgtEl>
                  <p:spTgt spid="32"/>
                </p:tgtEl>
              </p:cMediaNode>
            </p:video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4535924-F6AC-0F6C-DEB1-6FF05BD9F167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D5D324C-140B-9DCB-C71C-7EFB41570D4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49" r="58"/>
          <a:stretch/>
        </p:blipFill>
        <p:spPr>
          <a:xfrm>
            <a:off x="0" y="0"/>
            <a:ext cx="12184912" cy="6858000"/>
          </a:xfrm>
          <a:prstGeom prst="rect">
            <a:avLst/>
          </a:prstGeom>
        </p:spPr>
      </p:pic>
      <p:pic>
        <p:nvPicPr>
          <p:cNvPr id="4" name="image4.png">
            <a:extLst>
              <a:ext uri="{FF2B5EF4-FFF2-40B4-BE49-F238E27FC236}">
                <a16:creationId xmlns:a16="http://schemas.microsoft.com/office/drawing/2014/main" id="{C879A35D-4B55-ACDD-33DD-4690B3B65DF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76890" y="280545"/>
            <a:ext cx="1528763" cy="252412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3A555F2-ABD5-FF5C-DA2B-B44D1D978809}"/>
              </a:ext>
            </a:extLst>
          </p:cNvPr>
          <p:cNvSpPr/>
          <p:nvPr/>
        </p:nvSpPr>
        <p:spPr>
          <a:xfrm>
            <a:off x="5233088" y="6433960"/>
            <a:ext cx="15057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Москва, 202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Shape 114">
            <a:extLst>
              <a:ext uri="{FF2B5EF4-FFF2-40B4-BE49-F238E27FC236}">
                <a16:creationId xmlns:a16="http://schemas.microsoft.com/office/drawing/2014/main" id="{8A820122-7EFF-18F2-C8DE-A4922A082B74}"/>
              </a:ext>
            </a:extLst>
          </p:cNvPr>
          <p:cNvSpPr/>
          <p:nvPr/>
        </p:nvSpPr>
        <p:spPr>
          <a:xfrm>
            <a:off x="-66943" y="1805200"/>
            <a:ext cx="7573528" cy="3248619"/>
          </a:xfrm>
          <a:prstGeom prst="roundRect">
            <a:avLst>
              <a:gd name="adj" fmla="val 3743"/>
            </a:avLst>
          </a:prstGeom>
          <a:solidFill>
            <a:srgbClr val="000000">
              <a:alpha val="65882"/>
            </a:srgbClr>
          </a:solidFill>
          <a:ln w="38100">
            <a:solidFill>
              <a:schemeClr val="accent2"/>
            </a:solidFill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Autofit/>
          </a:bodyPr>
          <a:lstStyle>
            <a:lvl1pPr defTabSz="900112">
              <a:lnSpc>
                <a:spcPts val="4000"/>
              </a:lnSpc>
              <a:defRPr sz="3800" u="sng">
                <a:solidFill>
                  <a:srgbClr val="FFFFFF"/>
                </a:solidFill>
                <a:latin typeface="Akzidenz-Grotesk Pro Med"/>
                <a:ea typeface="Akzidenz-Grotesk Pro Med"/>
                <a:cs typeface="Akzidenz-Grotesk Pro Med"/>
                <a:sym typeface="Akzidenz-Grotesk Pro Med"/>
              </a:defRPr>
            </a:lvl1pPr>
          </a:lstStyle>
          <a:p>
            <a:pPr marL="446088">
              <a:lnSpc>
                <a:spcPct val="100000"/>
              </a:lnSpc>
              <a:tabLst>
                <a:tab pos="804863" algn="l"/>
              </a:tabLst>
            </a:pPr>
            <a:r>
              <a:rPr lang="ru-RU" sz="3200" u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Опыт реализации антикоррупционной политики в системе Министерства промышленности и торговли Российской Федерации</a:t>
            </a:r>
          </a:p>
        </p:txBody>
      </p:sp>
      <p:sp>
        <p:nvSpPr>
          <p:cNvPr id="7" name="Shape 114">
            <a:extLst>
              <a:ext uri="{FF2B5EF4-FFF2-40B4-BE49-F238E27FC236}">
                <a16:creationId xmlns:a16="http://schemas.microsoft.com/office/drawing/2014/main" id="{F9C69937-68EC-25E1-3BFC-77FB9E508A62}"/>
              </a:ext>
            </a:extLst>
          </p:cNvPr>
          <p:cNvSpPr/>
          <p:nvPr/>
        </p:nvSpPr>
        <p:spPr>
          <a:xfrm>
            <a:off x="8197704" y="2145467"/>
            <a:ext cx="4054153" cy="2567069"/>
          </a:xfrm>
          <a:prstGeom prst="roundRect">
            <a:avLst>
              <a:gd name="adj" fmla="val 4988"/>
            </a:avLst>
          </a:prstGeom>
          <a:solidFill>
            <a:srgbClr val="000000">
              <a:alpha val="65882"/>
            </a:srgbClr>
          </a:solidFill>
          <a:ln w="38100">
            <a:solidFill>
              <a:schemeClr val="accent2">
                <a:lumMod val="20000"/>
                <a:lumOff val="80000"/>
              </a:schemeClr>
            </a:solidFill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Autofit/>
          </a:bodyPr>
          <a:lstStyle/>
          <a:p>
            <a:pPr marL="452438" defTabSz="900112">
              <a:tabLst>
                <a:tab pos="3406775" algn="l"/>
              </a:tabLst>
            </a:pPr>
            <a:r>
              <a:rPr lang="ru-RU" sz="2800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kzidenz-Grotesk Pro Med"/>
                <a:cs typeface="Times New Roman" panose="02020603050405020304" pitchFamily="18" charset="0"/>
              </a:rPr>
              <a:t>Административный департамент</a:t>
            </a:r>
          </a:p>
          <a:p>
            <a:pPr marL="452438" defTabSz="900112">
              <a:tabLst>
                <a:tab pos="3406775" algn="l"/>
              </a:tabLst>
            </a:pPr>
            <a:endParaRPr lang="ru-RU" sz="1200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Akzidenz-Grotesk Pro Med"/>
              <a:cs typeface="Times New Roman" panose="02020603050405020304" pitchFamily="18" charset="0"/>
            </a:endParaRPr>
          </a:p>
          <a:p>
            <a:pPr marL="452438" defTabSz="900112">
              <a:tabLst>
                <a:tab pos="3406775" algn="l"/>
              </a:tabLst>
            </a:pPr>
            <a:endParaRPr lang="ru-RU" sz="1200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Akzidenz-Grotesk Pro Med"/>
              <a:cs typeface="Times New Roman" panose="02020603050405020304" pitchFamily="18" charset="0"/>
            </a:endParaRPr>
          </a:p>
          <a:p>
            <a:pPr marL="452438" defTabSz="900112">
              <a:tabLst>
                <a:tab pos="3406775" algn="l"/>
              </a:tabLst>
            </a:pP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ea typeface="Akzidenz-Grotesk Pro Med"/>
                <a:cs typeface="Times New Roman" panose="02020603050405020304" pitchFamily="18" charset="0"/>
              </a:rPr>
              <a:t>отдел по профилактике </a:t>
            </a:r>
            <a:b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ea typeface="Akzidenz-Grotesk Pro Med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ea typeface="Akzidenz-Grotesk Pro Med"/>
                <a:cs typeface="Times New Roman" panose="02020603050405020304" pitchFamily="18" charset="0"/>
              </a:rPr>
              <a:t>коррупционных и иных правонарушений</a:t>
            </a:r>
          </a:p>
        </p:txBody>
      </p:sp>
    </p:spTree>
    <p:extLst>
      <p:ext uri="{BB962C8B-B14F-4D97-AF65-F5344CB8AC3E}">
        <p14:creationId xmlns:p14="http://schemas.microsoft.com/office/powerpoint/2010/main" val="2158003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0722633" y="968350"/>
            <a:ext cx="1469367" cy="618711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7313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СПИКЕР</a:t>
            </a:r>
          </a:p>
        </p:txBody>
      </p:sp>
      <p:pic>
        <p:nvPicPr>
          <p:cNvPr id="4100" name="Picture 4" descr="http://insellab.ucsd.edu/wp-content/uploads/2017/09/contact-us-new-1024x1024.pn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69000" contrast="-7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104" y="1717591"/>
            <a:ext cx="4086444" cy="4086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B7C6C04-6462-92A3-A3F7-4F20C5B6F5C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74" t="2020" r="8086" b="42121"/>
          <a:stretch/>
        </p:blipFill>
        <p:spPr>
          <a:xfrm>
            <a:off x="0" y="1966334"/>
            <a:ext cx="2941201" cy="2925331"/>
          </a:xfrm>
          <a:prstGeom prst="rect">
            <a:avLst/>
          </a:prstGeom>
          <a:ln w="285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2941201" y="1884820"/>
            <a:ext cx="5378454" cy="3116671"/>
          </a:xfrm>
          <a:prstGeom prst="roundRect">
            <a:avLst>
              <a:gd name="adj" fmla="val 2084"/>
            </a:avLst>
          </a:prstGeom>
          <a:solidFill>
            <a:srgbClr val="FFF2CC">
              <a:alpha val="63922"/>
            </a:srgbClr>
          </a:solidFill>
          <a:ln w="285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58775"/>
            <a:r>
              <a:rPr lang="ru-RU" altLang="zh-C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ЧУРКИН</a:t>
            </a:r>
          </a:p>
          <a:p>
            <a:pPr marL="358775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ВЛАДИСЛАВ НИКОЛАЕВИЧ</a:t>
            </a:r>
          </a:p>
          <a:p>
            <a:pPr marL="358775"/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8775">
              <a:spcAft>
                <a:spcPts val="400"/>
              </a:spcAft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начальника</a:t>
            </a:r>
          </a:p>
          <a:p>
            <a:pPr marL="358775">
              <a:spcAft>
                <a:spcPts val="600"/>
              </a:spcAft>
            </a:pP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отдела по профилактике коррупционных и иных правонарушений Административного департамента Минпромторга России</a:t>
            </a:r>
            <a:endParaRPr lang="en-US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8775">
              <a:spcAft>
                <a:spcPts val="600"/>
              </a:spcAft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Master of management in compliance</a:t>
            </a:r>
            <a:r>
              <a:rPr lang="ru-RU" sz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ru-RU" sz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Certified Ethics Professional</a:t>
            </a:r>
            <a:endParaRPr lang="ru-RU" sz="12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8775"/>
            <a:endParaRPr lang="ru-RU" sz="105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8775"/>
            <a:endParaRPr lang="ru-RU" sz="105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8775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+7 (495) 547-87-72</a:t>
            </a:r>
          </a:p>
          <a:p>
            <a:pPr marL="358775"/>
            <a:r>
              <a:rPr lang="en-US" sz="1400" b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churkinvn@minprom.gov.ru</a:t>
            </a:r>
            <a:endParaRPr lang="ru-RU" sz="1400" b="1" u="sng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31484137-5714-6064-8728-4F5C234F02B2}"/>
              </a:ext>
            </a:extLst>
          </p:cNvPr>
          <p:cNvSpPr/>
          <p:nvPr/>
        </p:nvSpPr>
        <p:spPr>
          <a:xfrm>
            <a:off x="11554047" y="6302859"/>
            <a:ext cx="701748" cy="431094"/>
          </a:xfrm>
          <a:prstGeom prst="roundRect">
            <a:avLst/>
          </a:prstGeom>
          <a:solidFill>
            <a:srgbClr val="F2F2F2">
              <a:alpha val="80000"/>
            </a:srgbClr>
          </a:solidFill>
          <a:ln w="38100" cmpd="thickThin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zh-CN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zh-CN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9021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ый треугольник 1">
            <a:extLst>
              <a:ext uri="{FF2B5EF4-FFF2-40B4-BE49-F238E27FC236}">
                <a16:creationId xmlns:a16="http://schemas.microsoft.com/office/drawing/2014/main" id="{1DAB4D59-E91E-5859-9723-98982FEFF4D5}"/>
              </a:ext>
            </a:extLst>
          </p:cNvPr>
          <p:cNvSpPr/>
          <p:nvPr/>
        </p:nvSpPr>
        <p:spPr>
          <a:xfrm flipH="1">
            <a:off x="7403435" y="2941674"/>
            <a:ext cx="4788558" cy="3916326"/>
          </a:xfrm>
          <a:prstGeom prst="rtTriangle">
            <a:avLst/>
          </a:prstGeom>
          <a:solidFill>
            <a:srgbClr val="D6DCE5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>
              <a:solidFill>
                <a:schemeClr val="tx1"/>
              </a:solidFill>
              <a:latin typeface="FangSong" panose="02010609060101010101" pitchFamily="49" charset="-122"/>
              <a:ea typeface="FangSong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27914961-5A18-14E1-F44B-5D44E3EEABC9}"/>
              </a:ext>
            </a:extLst>
          </p:cNvPr>
          <p:cNvSpPr/>
          <p:nvPr/>
        </p:nvSpPr>
        <p:spPr>
          <a:xfrm>
            <a:off x="11554047" y="6302859"/>
            <a:ext cx="701748" cy="431094"/>
          </a:xfrm>
          <a:prstGeom prst="roundRect">
            <a:avLst/>
          </a:prstGeom>
          <a:solidFill>
            <a:srgbClr val="F2F2F2">
              <a:alpha val="80000"/>
            </a:srgbClr>
          </a:solidFill>
          <a:ln w="38100" cmpd="thickThin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zh-CN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zh-CN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C41F67-535C-A8CC-AF3E-F07C1B94F476}"/>
              </a:ext>
            </a:extLst>
          </p:cNvPr>
          <p:cNvSpPr txBox="1"/>
          <p:nvPr/>
        </p:nvSpPr>
        <p:spPr>
          <a:xfrm>
            <a:off x="9105011" y="5471855"/>
            <a:ext cx="311888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zh-CN" sz="2000" b="1" dirty="0">
                <a:solidFill>
                  <a:schemeClr val="tx1"/>
                </a:solidFill>
                <a:latin typeface="FangSong" panose="02010609060101010101" pitchFamily="49" charset="-122"/>
                <a:ea typeface="FangSong" panose="02010609060101010101" pitchFamily="49" charset="-122"/>
                <a:cs typeface="Times New Roman" panose="02020603050405020304" pitchFamily="18" charset="0"/>
              </a:rPr>
              <a:t>ПРЕДЫСТОРИЯ</a:t>
            </a:r>
          </a:p>
        </p:txBody>
      </p:sp>
      <p:grpSp>
        <p:nvGrpSpPr>
          <p:cNvPr id="52" name="Группа 51">
            <a:extLst>
              <a:ext uri="{FF2B5EF4-FFF2-40B4-BE49-F238E27FC236}">
                <a16:creationId xmlns:a16="http://schemas.microsoft.com/office/drawing/2014/main" id="{DBB0B236-082F-261E-8AD6-DAD2B31BDED0}"/>
              </a:ext>
            </a:extLst>
          </p:cNvPr>
          <p:cNvGrpSpPr/>
          <p:nvPr/>
        </p:nvGrpSpPr>
        <p:grpSpPr>
          <a:xfrm>
            <a:off x="245882" y="1196876"/>
            <a:ext cx="4892018" cy="738664"/>
            <a:chOff x="320087" y="1031326"/>
            <a:chExt cx="4892018" cy="738664"/>
          </a:xfrm>
        </p:grpSpPr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B06AB5D5-F42C-9F4B-659C-6F88873DA2F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087" y="1106819"/>
              <a:ext cx="518952" cy="611622"/>
            </a:xfrm>
            <a:prstGeom prst="rect">
              <a:avLst/>
            </a:prstGeom>
          </p:spPr>
        </p:pic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D3751DBD-67EE-EFCA-BE2A-145DD6C830F1}"/>
                </a:ext>
              </a:extLst>
            </p:cNvPr>
            <p:cNvSpPr/>
            <p:nvPr/>
          </p:nvSpPr>
          <p:spPr>
            <a:xfrm>
              <a:off x="911028" y="1031326"/>
              <a:ext cx="4301077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Всероссийский конкурс «Лучшие кадровые практики и инициативы в системе государственного </a:t>
              </a:r>
              <a:b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 муниципального управления»</a:t>
              </a:r>
            </a:p>
          </p:txBody>
        </p:sp>
      </p:grp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07EA7077-792C-480C-8C9C-AF0F275F21C6}"/>
              </a:ext>
            </a:extLst>
          </p:cNvPr>
          <p:cNvGrpSpPr/>
          <p:nvPr/>
        </p:nvGrpSpPr>
        <p:grpSpPr>
          <a:xfrm>
            <a:off x="221553" y="1042768"/>
            <a:ext cx="5523238" cy="5677037"/>
            <a:chOff x="221553" y="1042768"/>
            <a:chExt cx="5523238" cy="5677037"/>
          </a:xfrm>
        </p:grpSpPr>
        <p:cxnSp>
          <p:nvCxnSpPr>
            <p:cNvPr id="10" name="Прямая соединительная линия 9">
              <a:extLst>
                <a:ext uri="{FF2B5EF4-FFF2-40B4-BE49-F238E27FC236}">
                  <a16:creationId xmlns:a16="http://schemas.microsoft.com/office/drawing/2014/main" id="{8286AB29-0B11-EDA3-6361-67A350706E8B}"/>
                </a:ext>
              </a:extLst>
            </p:cNvPr>
            <p:cNvCxnSpPr>
              <a:cxnSpLocks/>
            </p:cNvCxnSpPr>
            <p:nvPr/>
          </p:nvCxnSpPr>
          <p:spPr>
            <a:xfrm>
              <a:off x="221553" y="2282750"/>
              <a:ext cx="5517531" cy="0"/>
            </a:xfrm>
            <a:prstGeom prst="line">
              <a:avLst/>
            </a:prstGeom>
            <a:ln w="19050">
              <a:solidFill>
                <a:schemeClr val="accent4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>
              <a:extLst>
                <a:ext uri="{FF2B5EF4-FFF2-40B4-BE49-F238E27FC236}">
                  <a16:creationId xmlns:a16="http://schemas.microsoft.com/office/drawing/2014/main" id="{C7B03A7D-FD44-7713-9C3D-BED1417DD548}"/>
                </a:ext>
              </a:extLst>
            </p:cNvPr>
            <p:cNvCxnSpPr>
              <a:cxnSpLocks/>
            </p:cNvCxnSpPr>
            <p:nvPr/>
          </p:nvCxnSpPr>
          <p:spPr>
            <a:xfrm>
              <a:off x="5744791" y="1042768"/>
              <a:ext cx="0" cy="5677037"/>
            </a:xfrm>
            <a:prstGeom prst="line">
              <a:avLst/>
            </a:prstGeom>
            <a:ln w="19050">
              <a:solidFill>
                <a:schemeClr val="accent4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Скругленный прямоугольник 243">
              <a:extLst>
                <a:ext uri="{FF2B5EF4-FFF2-40B4-BE49-F238E27FC236}">
                  <a16:creationId xmlns:a16="http://schemas.microsoft.com/office/drawing/2014/main" id="{D6D021EE-53FA-E4DF-60FF-3493DD28DB78}"/>
                </a:ext>
              </a:extLst>
            </p:cNvPr>
            <p:cNvSpPr/>
            <p:nvPr/>
          </p:nvSpPr>
          <p:spPr>
            <a:xfrm>
              <a:off x="4277435" y="2282750"/>
              <a:ext cx="1112230" cy="427105"/>
            </a:xfrm>
            <a:prstGeom prst="roundRect">
              <a:avLst>
                <a:gd name="adj" fmla="val 10439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2017</a:t>
              </a:r>
            </a:p>
          </p:txBody>
        </p:sp>
      </p:grpSp>
      <p:sp>
        <p:nvSpPr>
          <p:cNvPr id="16" name="Скругленный прямоугольник 244">
            <a:extLst>
              <a:ext uri="{FF2B5EF4-FFF2-40B4-BE49-F238E27FC236}">
                <a16:creationId xmlns:a16="http://schemas.microsoft.com/office/drawing/2014/main" id="{699BBCE0-8C68-D0F6-AB0E-F208708A9B98}"/>
              </a:ext>
            </a:extLst>
          </p:cNvPr>
          <p:cNvSpPr/>
          <p:nvPr/>
        </p:nvSpPr>
        <p:spPr>
          <a:xfrm>
            <a:off x="5732563" y="1207292"/>
            <a:ext cx="1416251" cy="427105"/>
          </a:xfrm>
          <a:prstGeom prst="roundRect">
            <a:avLst>
              <a:gd name="adj" fmla="val 10439"/>
            </a:avLst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 – 2020</a:t>
            </a: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6A6572CC-D739-CF72-784A-F9BFAD810513}"/>
              </a:ext>
            </a:extLst>
          </p:cNvPr>
          <p:cNvGrpSpPr/>
          <p:nvPr/>
        </p:nvGrpSpPr>
        <p:grpSpPr>
          <a:xfrm>
            <a:off x="297499" y="2809471"/>
            <a:ext cx="5000267" cy="484969"/>
            <a:chOff x="297499" y="2809471"/>
            <a:chExt cx="5000267" cy="484969"/>
          </a:xfrm>
        </p:grpSpPr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5C95A07F-BC4A-85EB-0921-E49BA1BF90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>
                          <a14:foregroundMark x1="5652" y1="35217" x2="5652" y2="35217"/>
                          <a14:foregroundMark x1="30870" y1="38913" x2="30870" y2="38913"/>
                          <a14:foregroundMark x1="67283" y1="37609" x2="67283" y2="3760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7499" y="2809471"/>
              <a:ext cx="446720" cy="446720"/>
            </a:xfrm>
            <a:prstGeom prst="rect">
              <a:avLst/>
            </a:prstGeom>
          </p:spPr>
        </p:pic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id="{0975C434-A8A0-CD53-416B-BCA0901C2958}"/>
                </a:ext>
              </a:extLst>
            </p:cNvPr>
            <p:cNvSpPr/>
            <p:nvPr/>
          </p:nvSpPr>
          <p:spPr>
            <a:xfrm>
              <a:off x="718270" y="2832775"/>
              <a:ext cx="457949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отдел по профилактике коррупционных и иных правонарушений Административного департамента Минпромторга России</a:t>
              </a:r>
              <a:endParaRPr lang="ru-RU" sz="1200" dirty="0"/>
            </a:p>
          </p:txBody>
        </p:sp>
      </p:grpSp>
      <p:sp>
        <p:nvSpPr>
          <p:cNvPr id="21" name="Стрелка вправо 250">
            <a:extLst>
              <a:ext uri="{FF2B5EF4-FFF2-40B4-BE49-F238E27FC236}">
                <a16:creationId xmlns:a16="http://schemas.microsoft.com/office/drawing/2014/main" id="{41CA570F-28C7-F83A-FA25-3092CA4C1795}"/>
              </a:ext>
            </a:extLst>
          </p:cNvPr>
          <p:cNvSpPr/>
          <p:nvPr/>
        </p:nvSpPr>
        <p:spPr>
          <a:xfrm rot="5400000">
            <a:off x="3003207" y="1616912"/>
            <a:ext cx="187346" cy="3722181"/>
          </a:xfrm>
          <a:prstGeom prst="rightArrow">
            <a:avLst>
              <a:gd name="adj1" fmla="val 50000"/>
              <a:gd name="adj2" fmla="val 136242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F9957DEA-039C-DB2F-3E13-BB26616A4550}"/>
              </a:ext>
            </a:extLst>
          </p:cNvPr>
          <p:cNvGrpSpPr/>
          <p:nvPr/>
        </p:nvGrpSpPr>
        <p:grpSpPr>
          <a:xfrm>
            <a:off x="102130" y="3686478"/>
            <a:ext cx="5535432" cy="1268832"/>
            <a:chOff x="102130" y="3686478"/>
            <a:chExt cx="5535432" cy="1268832"/>
          </a:xfrm>
        </p:grpSpPr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A31D8559-97E0-DF24-E7CA-97E8648EDF4E}"/>
                </a:ext>
              </a:extLst>
            </p:cNvPr>
            <p:cNvSpPr/>
            <p:nvPr/>
          </p:nvSpPr>
          <p:spPr>
            <a:xfrm>
              <a:off x="912161" y="3699508"/>
              <a:ext cx="4725401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 Р А К Т И К А</a:t>
              </a:r>
            </a:p>
            <a:p>
              <a:endPara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«Совершенствование организационных механизмов противодействия коррупции на примере внедренного Комплекса мероприятий </a:t>
              </a:r>
              <a:b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 реализации антикоррупционной политики </a:t>
              </a:r>
              <a:r>
                <a:rPr lang="ru-RU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 организациях, подведомственных Минпромторгу России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»</a:t>
              </a:r>
            </a:p>
          </p:txBody>
        </p:sp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id="{BDFC1119-0972-C4D2-63FF-A5BF02F41FA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130" y="3975408"/>
              <a:ext cx="588039" cy="559275"/>
            </a:xfrm>
            <a:prstGeom prst="rect">
              <a:avLst/>
            </a:prstGeom>
          </p:spPr>
        </p:pic>
        <p:sp>
          <p:nvSpPr>
            <p:cNvPr id="23" name="Левая круглая скобка 22">
              <a:extLst>
                <a:ext uri="{FF2B5EF4-FFF2-40B4-BE49-F238E27FC236}">
                  <a16:creationId xmlns:a16="http://schemas.microsoft.com/office/drawing/2014/main" id="{23013A43-DD97-D9A8-6B4C-5D271E2BF542}"/>
                </a:ext>
              </a:extLst>
            </p:cNvPr>
            <p:cNvSpPr/>
            <p:nvPr/>
          </p:nvSpPr>
          <p:spPr>
            <a:xfrm>
              <a:off x="848360" y="3686478"/>
              <a:ext cx="193536" cy="1268832"/>
            </a:xfrm>
            <a:prstGeom prst="leftBracket">
              <a:avLst/>
            </a:prstGeom>
            <a:ln w="28575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E27FC9FB-A68F-D00C-ED7D-F9BC21799ABD}"/>
              </a:ext>
            </a:extLst>
          </p:cNvPr>
          <p:cNvSpPr/>
          <p:nvPr/>
        </p:nvSpPr>
        <p:spPr>
          <a:xfrm>
            <a:off x="9439949" y="1381542"/>
            <a:ext cx="1865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НОЯБРЬ 2018</a:t>
            </a:r>
          </a:p>
        </p:txBody>
      </p:sp>
      <p:grpSp>
        <p:nvGrpSpPr>
          <p:cNvPr id="60" name="Группа 59">
            <a:extLst>
              <a:ext uri="{FF2B5EF4-FFF2-40B4-BE49-F238E27FC236}">
                <a16:creationId xmlns:a16="http://schemas.microsoft.com/office/drawing/2014/main" id="{3972CE49-AF01-AF3E-947D-D780B4DBF4BB}"/>
              </a:ext>
            </a:extLst>
          </p:cNvPr>
          <p:cNvGrpSpPr/>
          <p:nvPr/>
        </p:nvGrpSpPr>
        <p:grpSpPr>
          <a:xfrm>
            <a:off x="6716020" y="1854315"/>
            <a:ext cx="4556214" cy="998950"/>
            <a:chOff x="4981385" y="2050447"/>
            <a:chExt cx="4556214" cy="998950"/>
          </a:xfrm>
        </p:grpSpPr>
        <p:pic>
          <p:nvPicPr>
            <p:cNvPr id="27" name="Рисунок 26">
              <a:extLst>
                <a:ext uri="{FF2B5EF4-FFF2-40B4-BE49-F238E27FC236}">
                  <a16:creationId xmlns:a16="http://schemas.microsoft.com/office/drawing/2014/main" id="{966E4D0A-05D1-482C-8237-A70199CD5D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307"/>
            <a:stretch/>
          </p:blipFill>
          <p:spPr>
            <a:xfrm flipH="1">
              <a:off x="4981385" y="2105897"/>
              <a:ext cx="1326323" cy="943500"/>
            </a:xfrm>
            <a:prstGeom prst="rect">
              <a:avLst/>
            </a:prstGeom>
          </p:spPr>
        </p:pic>
        <p:sp>
          <p:nvSpPr>
            <p:cNvPr id="28" name="Прямоугольник 27">
              <a:extLst>
                <a:ext uri="{FF2B5EF4-FFF2-40B4-BE49-F238E27FC236}">
                  <a16:creationId xmlns:a16="http://schemas.microsoft.com/office/drawing/2014/main" id="{FE1A2C21-6CEA-6BCA-DB27-0066D2784BCE}"/>
                </a:ext>
              </a:extLst>
            </p:cNvPr>
            <p:cNvSpPr/>
            <p:nvPr/>
          </p:nvSpPr>
          <p:spPr>
            <a:xfrm>
              <a:off x="6149808" y="2050447"/>
              <a:ext cx="265194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ПРОЕКТ ПО ОБМЕНУ ОПЫТОМ</a:t>
              </a:r>
            </a:p>
          </p:txBody>
        </p:sp>
        <p:sp>
          <p:nvSpPr>
            <p:cNvPr id="29" name="Прямоугольник 28">
              <a:extLst>
                <a:ext uri="{FF2B5EF4-FFF2-40B4-BE49-F238E27FC236}">
                  <a16:creationId xmlns:a16="http://schemas.microsoft.com/office/drawing/2014/main" id="{F8ED15D8-6EF3-CE37-EDFB-3E9ADAB0C7F9}"/>
                </a:ext>
              </a:extLst>
            </p:cNvPr>
            <p:cNvSpPr/>
            <p:nvPr/>
          </p:nvSpPr>
          <p:spPr>
            <a:xfrm>
              <a:off x="6161398" y="2359328"/>
              <a:ext cx="3376201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представителей органов государственной власти федерального и регионального уровней </a:t>
              </a:r>
              <a:endParaRPr lang="ru-RU" sz="1200" dirty="0"/>
            </a:p>
          </p:txBody>
        </p:sp>
      </p:grpSp>
      <p:grpSp>
        <p:nvGrpSpPr>
          <p:cNvPr id="58" name="Группа 57">
            <a:extLst>
              <a:ext uri="{FF2B5EF4-FFF2-40B4-BE49-F238E27FC236}">
                <a16:creationId xmlns:a16="http://schemas.microsoft.com/office/drawing/2014/main" id="{BE948CDF-2007-9011-95E4-7DAF5DDA6C9F}"/>
              </a:ext>
            </a:extLst>
          </p:cNvPr>
          <p:cNvGrpSpPr/>
          <p:nvPr/>
        </p:nvGrpSpPr>
        <p:grpSpPr>
          <a:xfrm>
            <a:off x="5118410" y="2624861"/>
            <a:ext cx="1562424" cy="1407271"/>
            <a:chOff x="3823917" y="2597159"/>
            <a:chExt cx="1562424" cy="1407271"/>
          </a:xfrm>
        </p:grpSpPr>
        <p:cxnSp>
          <p:nvCxnSpPr>
            <p:cNvPr id="30" name="Прямая со стрелкой 29">
              <a:extLst>
                <a:ext uri="{FF2B5EF4-FFF2-40B4-BE49-F238E27FC236}">
                  <a16:creationId xmlns:a16="http://schemas.microsoft.com/office/drawing/2014/main" id="{EAAD4F6D-3532-07E4-AF3D-1E757FE759B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23917" y="2597159"/>
              <a:ext cx="1562424" cy="355365"/>
            </a:xfrm>
            <a:prstGeom prst="straightConnector1">
              <a:avLst/>
            </a:prstGeom>
            <a:ln w="19050">
              <a:solidFill>
                <a:schemeClr val="accent2">
                  <a:lumMod val="75000"/>
                </a:schemeClr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единительная линия 30">
              <a:extLst>
                <a:ext uri="{FF2B5EF4-FFF2-40B4-BE49-F238E27FC236}">
                  <a16:creationId xmlns:a16="http://schemas.microsoft.com/office/drawing/2014/main" id="{F25E8E5F-C135-E4EE-963E-C618FEFDBE31}"/>
                </a:ext>
              </a:extLst>
            </p:cNvPr>
            <p:cNvCxnSpPr>
              <a:cxnSpLocks/>
            </p:cNvCxnSpPr>
            <p:nvPr/>
          </p:nvCxnSpPr>
          <p:spPr>
            <a:xfrm>
              <a:off x="4095172" y="2920418"/>
              <a:ext cx="0" cy="1084012"/>
            </a:xfrm>
            <a:prstGeom prst="line">
              <a:avLst/>
            </a:prstGeom>
            <a:ln w="19050">
              <a:solidFill>
                <a:schemeClr val="accent2">
                  <a:lumMod val="7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Стрелка вправо 57">
            <a:extLst>
              <a:ext uri="{FF2B5EF4-FFF2-40B4-BE49-F238E27FC236}">
                <a16:creationId xmlns:a16="http://schemas.microsoft.com/office/drawing/2014/main" id="{1C25E5E0-36CC-87A2-4A8E-64748F81D9A4}"/>
              </a:ext>
            </a:extLst>
          </p:cNvPr>
          <p:cNvSpPr/>
          <p:nvPr/>
        </p:nvSpPr>
        <p:spPr>
          <a:xfrm rot="5400000">
            <a:off x="2824066" y="3844481"/>
            <a:ext cx="151248" cy="2372908"/>
          </a:xfrm>
          <a:prstGeom prst="rightArrow">
            <a:avLst>
              <a:gd name="adj1" fmla="val 50000"/>
              <a:gd name="adj2" fmla="val 136242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4101" name="Группа 4100">
            <a:extLst>
              <a:ext uri="{FF2B5EF4-FFF2-40B4-BE49-F238E27FC236}">
                <a16:creationId xmlns:a16="http://schemas.microsoft.com/office/drawing/2014/main" id="{7736D48A-A631-B75A-ABEC-5AA060886C5C}"/>
              </a:ext>
            </a:extLst>
          </p:cNvPr>
          <p:cNvGrpSpPr/>
          <p:nvPr/>
        </p:nvGrpSpPr>
        <p:grpSpPr>
          <a:xfrm>
            <a:off x="6638174" y="3910843"/>
            <a:ext cx="2511137" cy="432337"/>
            <a:chOff x="-2804255" y="-1901944"/>
            <a:chExt cx="2511137" cy="432337"/>
          </a:xfrm>
        </p:grpSpPr>
        <p:pic>
          <p:nvPicPr>
            <p:cNvPr id="34" name="Рисунок 33">
              <a:extLst>
                <a:ext uri="{FF2B5EF4-FFF2-40B4-BE49-F238E27FC236}">
                  <a16:creationId xmlns:a16="http://schemas.microsoft.com/office/drawing/2014/main" id="{53A099CF-D40A-93E2-CF9F-623290E4C22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804255" y="-1901944"/>
              <a:ext cx="415358" cy="432337"/>
            </a:xfrm>
            <a:prstGeom prst="rect">
              <a:avLst/>
            </a:prstGeom>
          </p:spPr>
        </p:pic>
        <p:sp>
          <p:nvSpPr>
            <p:cNvPr id="35" name="Прямоугольник 34">
              <a:extLst>
                <a:ext uri="{FF2B5EF4-FFF2-40B4-BE49-F238E27FC236}">
                  <a16:creationId xmlns:a16="http://schemas.microsoft.com/office/drawing/2014/main" id="{22D1F744-69F2-B406-1C2E-58C6EE63192B}"/>
                </a:ext>
              </a:extLst>
            </p:cNvPr>
            <p:cNvSpPr/>
            <p:nvPr/>
          </p:nvSpPr>
          <p:spPr>
            <a:xfrm>
              <a:off x="-2365160" y="-1809757"/>
              <a:ext cx="2072042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нормативно-правовая работа</a:t>
              </a:r>
              <a:endParaRPr lang="ru-RU" sz="1200" dirty="0"/>
            </a:p>
          </p:txBody>
        </p:sp>
      </p:grpSp>
      <p:sp>
        <p:nvSpPr>
          <p:cNvPr id="38" name="Скругленный прямоугольник 106">
            <a:extLst>
              <a:ext uri="{FF2B5EF4-FFF2-40B4-BE49-F238E27FC236}">
                <a16:creationId xmlns:a16="http://schemas.microsoft.com/office/drawing/2014/main" id="{0929466B-BA62-AF24-DD17-7F7AB7DE12CA}"/>
              </a:ext>
            </a:extLst>
          </p:cNvPr>
          <p:cNvSpPr/>
          <p:nvPr/>
        </p:nvSpPr>
        <p:spPr>
          <a:xfrm>
            <a:off x="5955495" y="3944783"/>
            <a:ext cx="242847" cy="2789170"/>
          </a:xfrm>
          <a:prstGeom prst="roundRect">
            <a:avLst>
              <a:gd name="adj" fmla="val 15347"/>
            </a:avLst>
          </a:prstGeom>
          <a:solidFill>
            <a:schemeClr val="accent1">
              <a:lumMod val="40000"/>
              <a:lumOff val="60000"/>
            </a:schemeClr>
          </a:solidFill>
          <a:effectLst/>
        </p:spPr>
        <p:txBody>
          <a:bodyPr wrap="square" rtlCol="0" anchor="ctr">
            <a:spAutoFit/>
          </a:bodyPr>
          <a:lstStyle/>
          <a:p>
            <a:pPr algn="ctr"/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102" name="Группа 4101">
            <a:extLst>
              <a:ext uri="{FF2B5EF4-FFF2-40B4-BE49-F238E27FC236}">
                <a16:creationId xmlns:a16="http://schemas.microsoft.com/office/drawing/2014/main" id="{36E95A5A-8C68-D9DB-9E23-3237B2BFD123}"/>
              </a:ext>
            </a:extLst>
          </p:cNvPr>
          <p:cNvGrpSpPr/>
          <p:nvPr/>
        </p:nvGrpSpPr>
        <p:grpSpPr>
          <a:xfrm>
            <a:off x="6596356" y="4460227"/>
            <a:ext cx="3495498" cy="646331"/>
            <a:chOff x="-2893772" y="-1278854"/>
            <a:chExt cx="3495498" cy="646331"/>
          </a:xfrm>
        </p:grpSpPr>
        <p:pic>
          <p:nvPicPr>
            <p:cNvPr id="39" name="Рисунок 38">
              <a:extLst>
                <a:ext uri="{FF2B5EF4-FFF2-40B4-BE49-F238E27FC236}">
                  <a16:creationId xmlns:a16="http://schemas.microsoft.com/office/drawing/2014/main" id="{C538DD88-8088-08D3-F456-F6BA9BC5D01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4274" b="95214" l="3696" r="92283">
                          <a14:foregroundMark x1="25652" y1="11966" x2="36848" y2="10769"/>
                          <a14:foregroundMark x1="25109" y1="40000" x2="29130" y2="4290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893772" y="-1143771"/>
              <a:ext cx="584347" cy="371568"/>
            </a:xfrm>
            <a:prstGeom prst="rect">
              <a:avLst/>
            </a:prstGeom>
          </p:spPr>
        </p:pic>
        <p:sp>
          <p:nvSpPr>
            <p:cNvPr id="40" name="Прямоугольник 39">
              <a:extLst>
                <a:ext uri="{FF2B5EF4-FFF2-40B4-BE49-F238E27FC236}">
                  <a16:creationId xmlns:a16="http://schemas.microsoft.com/office/drawing/2014/main" id="{A54EFE3E-27A2-2945-6E04-A6819FFB1F05}"/>
                </a:ext>
              </a:extLst>
            </p:cNvPr>
            <p:cNvSpPr/>
            <p:nvPr/>
          </p:nvSpPr>
          <p:spPr>
            <a:xfrm>
              <a:off x="-2367739" y="-1278854"/>
              <a:ext cx="296946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комплекс просветительских мероприятий и обязательные инструктажи для кандидатов</a:t>
              </a:r>
              <a:endParaRPr lang="ru-RU" sz="1200" dirty="0"/>
            </a:p>
          </p:txBody>
        </p:sp>
      </p:grp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9F1A5988-74E3-5A49-A922-5136B4A5A3A5}"/>
              </a:ext>
            </a:extLst>
          </p:cNvPr>
          <p:cNvGrpSpPr/>
          <p:nvPr/>
        </p:nvGrpSpPr>
        <p:grpSpPr>
          <a:xfrm>
            <a:off x="6179369" y="4039796"/>
            <a:ext cx="331365" cy="174432"/>
            <a:chOff x="6179369" y="4039796"/>
            <a:chExt cx="331365" cy="174432"/>
          </a:xfrm>
        </p:grpSpPr>
        <p:cxnSp>
          <p:nvCxnSpPr>
            <p:cNvPr id="36" name="Прямая соединительная линия 35">
              <a:extLst>
                <a:ext uri="{FF2B5EF4-FFF2-40B4-BE49-F238E27FC236}">
                  <a16:creationId xmlns:a16="http://schemas.microsoft.com/office/drawing/2014/main" id="{A6854B13-D709-0772-6D67-D8F77F0D5CC7}"/>
                </a:ext>
              </a:extLst>
            </p:cNvPr>
            <p:cNvCxnSpPr/>
            <p:nvPr/>
          </p:nvCxnSpPr>
          <p:spPr>
            <a:xfrm>
              <a:off x="6179369" y="4119817"/>
              <a:ext cx="199871" cy="0"/>
            </a:xfrm>
            <a:prstGeom prst="line">
              <a:avLst/>
            </a:prstGeom>
            <a:ln w="3810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Блок-схема: узел 36">
              <a:extLst>
                <a:ext uri="{FF2B5EF4-FFF2-40B4-BE49-F238E27FC236}">
                  <a16:creationId xmlns:a16="http://schemas.microsoft.com/office/drawing/2014/main" id="{0A2F1B3C-3834-F470-20FA-F21DEDE36587}"/>
                </a:ext>
              </a:extLst>
            </p:cNvPr>
            <p:cNvSpPr/>
            <p:nvPr/>
          </p:nvSpPr>
          <p:spPr>
            <a:xfrm>
              <a:off x="6339268" y="4039796"/>
              <a:ext cx="171466" cy="174432"/>
            </a:xfrm>
            <a:prstGeom prst="flowChartConnector">
              <a:avLst/>
            </a:prstGeom>
            <a:solidFill>
              <a:schemeClr val="accent1">
                <a:lumMod val="40000"/>
                <a:lumOff val="60000"/>
              </a:schemeClr>
            </a:solidFill>
            <a:effectLst/>
          </p:spPr>
          <p:txBody>
            <a:bodyPr wrap="square" rtlCol="0" anchor="ctr">
              <a:spAutoFit/>
            </a:bodyPr>
            <a:lstStyle/>
            <a:p>
              <a:pPr algn="ctr"/>
              <a:endPara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595D4D4E-80A3-FBCF-BF5D-8AD773EBEF83}"/>
              </a:ext>
            </a:extLst>
          </p:cNvPr>
          <p:cNvGrpSpPr/>
          <p:nvPr/>
        </p:nvGrpSpPr>
        <p:grpSpPr>
          <a:xfrm>
            <a:off x="6156084" y="4767962"/>
            <a:ext cx="331365" cy="174432"/>
            <a:chOff x="6156084" y="4767962"/>
            <a:chExt cx="331365" cy="174432"/>
          </a:xfrm>
        </p:grpSpPr>
        <p:cxnSp>
          <p:nvCxnSpPr>
            <p:cNvPr id="41" name="Прямая соединительная линия 40">
              <a:extLst>
                <a:ext uri="{FF2B5EF4-FFF2-40B4-BE49-F238E27FC236}">
                  <a16:creationId xmlns:a16="http://schemas.microsoft.com/office/drawing/2014/main" id="{BB3E678B-AB5E-B0CB-536E-0BCF21609FFD}"/>
                </a:ext>
              </a:extLst>
            </p:cNvPr>
            <p:cNvCxnSpPr/>
            <p:nvPr/>
          </p:nvCxnSpPr>
          <p:spPr>
            <a:xfrm>
              <a:off x="6156084" y="4847983"/>
              <a:ext cx="199871" cy="0"/>
            </a:xfrm>
            <a:prstGeom prst="line">
              <a:avLst/>
            </a:prstGeom>
            <a:ln w="3810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Блок-схема: узел 41">
              <a:extLst>
                <a:ext uri="{FF2B5EF4-FFF2-40B4-BE49-F238E27FC236}">
                  <a16:creationId xmlns:a16="http://schemas.microsoft.com/office/drawing/2014/main" id="{CDC071E5-47B9-0672-5AB8-DCFA25C95E4F}"/>
                </a:ext>
              </a:extLst>
            </p:cNvPr>
            <p:cNvSpPr/>
            <p:nvPr/>
          </p:nvSpPr>
          <p:spPr>
            <a:xfrm>
              <a:off x="6315983" y="4767962"/>
              <a:ext cx="171466" cy="174432"/>
            </a:xfrm>
            <a:prstGeom prst="flowChartConnector">
              <a:avLst/>
            </a:prstGeom>
            <a:solidFill>
              <a:schemeClr val="accent1">
                <a:lumMod val="40000"/>
                <a:lumOff val="60000"/>
              </a:schemeClr>
            </a:solidFill>
            <a:effectLst/>
          </p:spPr>
          <p:txBody>
            <a:bodyPr wrap="square" rtlCol="0" anchor="ctr">
              <a:spAutoFit/>
            </a:bodyPr>
            <a:lstStyle/>
            <a:p>
              <a:pPr algn="ctr"/>
              <a:endPara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86520CB2-02BE-E104-61C3-5875FBD1BCFB}"/>
              </a:ext>
            </a:extLst>
          </p:cNvPr>
          <p:cNvGrpSpPr/>
          <p:nvPr/>
        </p:nvGrpSpPr>
        <p:grpSpPr>
          <a:xfrm>
            <a:off x="6163949" y="5684883"/>
            <a:ext cx="331365" cy="174432"/>
            <a:chOff x="6163949" y="5684883"/>
            <a:chExt cx="331365" cy="174432"/>
          </a:xfrm>
        </p:grpSpPr>
        <p:cxnSp>
          <p:nvCxnSpPr>
            <p:cNvPr id="43" name="Прямая соединительная линия 42">
              <a:extLst>
                <a:ext uri="{FF2B5EF4-FFF2-40B4-BE49-F238E27FC236}">
                  <a16:creationId xmlns:a16="http://schemas.microsoft.com/office/drawing/2014/main" id="{302D7EC7-83BF-0A3C-DA07-26971C7B8461}"/>
                </a:ext>
              </a:extLst>
            </p:cNvPr>
            <p:cNvCxnSpPr/>
            <p:nvPr/>
          </p:nvCxnSpPr>
          <p:spPr>
            <a:xfrm>
              <a:off x="6163949" y="5764904"/>
              <a:ext cx="199871" cy="0"/>
            </a:xfrm>
            <a:prstGeom prst="line">
              <a:avLst/>
            </a:prstGeom>
            <a:ln w="3810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Блок-схема: узел 43">
              <a:extLst>
                <a:ext uri="{FF2B5EF4-FFF2-40B4-BE49-F238E27FC236}">
                  <a16:creationId xmlns:a16="http://schemas.microsoft.com/office/drawing/2014/main" id="{D6798CCF-E6F0-C410-634D-0AB864C744BA}"/>
                </a:ext>
              </a:extLst>
            </p:cNvPr>
            <p:cNvSpPr/>
            <p:nvPr/>
          </p:nvSpPr>
          <p:spPr>
            <a:xfrm>
              <a:off x="6323848" y="5684883"/>
              <a:ext cx="171466" cy="174432"/>
            </a:xfrm>
            <a:prstGeom prst="flowChartConnector">
              <a:avLst/>
            </a:prstGeom>
            <a:solidFill>
              <a:schemeClr val="accent1">
                <a:lumMod val="40000"/>
                <a:lumOff val="60000"/>
              </a:schemeClr>
            </a:solidFill>
            <a:effectLst/>
          </p:spPr>
          <p:txBody>
            <a:bodyPr wrap="square" rtlCol="0" anchor="ctr">
              <a:spAutoFit/>
            </a:bodyPr>
            <a:lstStyle/>
            <a:p>
              <a:pPr algn="ctr"/>
              <a:endPara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098" name="Группа 4097">
            <a:extLst>
              <a:ext uri="{FF2B5EF4-FFF2-40B4-BE49-F238E27FC236}">
                <a16:creationId xmlns:a16="http://schemas.microsoft.com/office/drawing/2014/main" id="{D6017FF3-5E37-B216-93F2-15AF8800EBD8}"/>
              </a:ext>
            </a:extLst>
          </p:cNvPr>
          <p:cNvGrpSpPr/>
          <p:nvPr/>
        </p:nvGrpSpPr>
        <p:grpSpPr>
          <a:xfrm>
            <a:off x="6002701" y="3147825"/>
            <a:ext cx="3906462" cy="608883"/>
            <a:chOff x="6036009" y="3067941"/>
            <a:chExt cx="3906462" cy="608883"/>
          </a:xfrm>
        </p:grpSpPr>
        <p:sp>
          <p:nvSpPr>
            <p:cNvPr id="32" name="Прямоугольник 31">
              <a:extLst>
                <a:ext uri="{FF2B5EF4-FFF2-40B4-BE49-F238E27FC236}">
                  <a16:creationId xmlns:a16="http://schemas.microsoft.com/office/drawing/2014/main" id="{4438C17F-A866-05C8-A132-4B7C5E4702DD}"/>
                </a:ext>
              </a:extLst>
            </p:cNvPr>
            <p:cNvSpPr/>
            <p:nvPr/>
          </p:nvSpPr>
          <p:spPr>
            <a:xfrm>
              <a:off x="6534368" y="3122826"/>
              <a:ext cx="3376202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ВНЕДРЕНИЕ МЕХАНИЗМОВ ПРОТИВОДЕЙСТВИЯ КОРРУПЦИИ В СИСТЕМЕ ТОРГОВЫХ ПРЕДСТАВИТЕЛЬСТВ</a:t>
              </a:r>
              <a:endParaRPr lang="ru-RU" sz="1000" b="1" dirty="0"/>
            </a:p>
          </p:txBody>
        </p:sp>
        <p:pic>
          <p:nvPicPr>
            <p:cNvPr id="33" name="Рисунок 32">
              <a:extLst>
                <a:ext uri="{FF2B5EF4-FFF2-40B4-BE49-F238E27FC236}">
                  <a16:creationId xmlns:a16="http://schemas.microsoft.com/office/drawing/2014/main" id="{F6419D50-F4A1-2B60-93B0-0A3158C77D7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6009" y="3132887"/>
              <a:ext cx="465122" cy="465122"/>
            </a:xfrm>
            <a:prstGeom prst="rect">
              <a:avLst/>
            </a:prstGeom>
          </p:spPr>
        </p:pic>
        <p:sp>
          <p:nvSpPr>
            <p:cNvPr id="48" name="Левая круглая скобка 47">
              <a:extLst>
                <a:ext uri="{FF2B5EF4-FFF2-40B4-BE49-F238E27FC236}">
                  <a16:creationId xmlns:a16="http://schemas.microsoft.com/office/drawing/2014/main" id="{6209DF6C-1FCB-DF83-2F26-57BC1BCEF35A}"/>
                </a:ext>
              </a:extLst>
            </p:cNvPr>
            <p:cNvSpPr/>
            <p:nvPr/>
          </p:nvSpPr>
          <p:spPr>
            <a:xfrm rot="10800000">
              <a:off x="9807657" y="3067941"/>
              <a:ext cx="134814" cy="541512"/>
            </a:xfrm>
            <a:prstGeom prst="leftBracket">
              <a:avLst/>
            </a:prstGeom>
            <a:ln w="3810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67EC541D-1739-8262-BB2A-B676C8E52FA4}"/>
              </a:ext>
            </a:extLst>
          </p:cNvPr>
          <p:cNvGrpSpPr/>
          <p:nvPr/>
        </p:nvGrpSpPr>
        <p:grpSpPr>
          <a:xfrm>
            <a:off x="223780" y="4775188"/>
            <a:ext cx="4576298" cy="1899906"/>
            <a:chOff x="223780" y="4775188"/>
            <a:chExt cx="4576298" cy="1899906"/>
          </a:xfrm>
        </p:grpSpPr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id="{7FE02F54-45FE-E771-1AFE-5EE5ED21111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0333" y="5383793"/>
              <a:ext cx="910208" cy="129130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id="{AED769C9-1AF9-8809-6B32-185417B1A107}"/>
                </a:ext>
              </a:extLst>
            </p:cNvPr>
            <p:cNvSpPr/>
            <p:nvPr/>
          </p:nvSpPr>
          <p:spPr>
            <a:xfrm rot="16200000">
              <a:off x="-469198" y="5468166"/>
              <a:ext cx="1786066" cy="400110"/>
            </a:xfrm>
            <a:prstGeom prst="rect">
              <a:avLst/>
            </a:prstGeom>
            <a:solidFill>
              <a:srgbClr val="FFFFFF">
                <a:alpha val="80000"/>
              </a:srgbClr>
            </a:solidFill>
            <a:effectLst>
              <a:softEdge rad="63500"/>
            </a:effectLst>
          </p:spPr>
          <p:txBody>
            <a:bodyPr wrap="none">
              <a:spAutoFit/>
            </a:bodyPr>
            <a:lstStyle/>
            <a:p>
              <a:r>
                <a:rPr lang="ru-RU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 Е К А Б Р Ь</a:t>
              </a:r>
            </a:p>
          </p:txBody>
        </p:sp>
        <p:grpSp>
          <p:nvGrpSpPr>
            <p:cNvPr id="59" name="Группа 58">
              <a:extLst>
                <a:ext uri="{FF2B5EF4-FFF2-40B4-BE49-F238E27FC236}">
                  <a16:creationId xmlns:a16="http://schemas.microsoft.com/office/drawing/2014/main" id="{FD1B832E-1B11-5517-CC3E-A1CA94B9C0A5}"/>
                </a:ext>
              </a:extLst>
            </p:cNvPr>
            <p:cNvGrpSpPr/>
            <p:nvPr/>
          </p:nvGrpSpPr>
          <p:grpSpPr>
            <a:xfrm>
              <a:off x="2931559" y="5749222"/>
              <a:ext cx="1868519" cy="560441"/>
              <a:chOff x="2955011" y="5315492"/>
              <a:chExt cx="1868519" cy="560441"/>
            </a:xfrm>
          </p:grpSpPr>
          <p:sp>
            <p:nvSpPr>
              <p:cNvPr id="49" name="Прямоугольник 48">
                <a:extLst>
                  <a:ext uri="{FF2B5EF4-FFF2-40B4-BE49-F238E27FC236}">
                    <a16:creationId xmlns:a16="http://schemas.microsoft.com/office/drawing/2014/main" id="{10E12F32-BDEB-F342-6DCA-8AD827E4A09F}"/>
                  </a:ext>
                </a:extLst>
              </p:cNvPr>
              <p:cNvSpPr/>
              <p:nvPr/>
            </p:nvSpPr>
            <p:spPr>
              <a:xfrm>
                <a:off x="3187791" y="5315492"/>
                <a:ext cx="1635739" cy="523220"/>
              </a:xfrm>
              <a:prstGeom prst="rect">
                <a:avLst/>
              </a:prstGeom>
              <a:solidFill>
                <a:srgbClr val="FFFFFF">
                  <a:alpha val="89804"/>
                </a:srgbClr>
              </a:solidFill>
              <a:effectLst>
                <a:softEdge rad="63500"/>
              </a:effectLst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1400" b="1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ПОБЕДА В КОНКУРСЕ</a:t>
                </a:r>
              </a:p>
            </p:txBody>
          </p:sp>
          <p:pic>
            <p:nvPicPr>
              <p:cNvPr id="50" name="Picture 6" descr="http://cdn.onlinewebfonts.com/svg/download_358629.png">
                <a:extLst>
                  <a:ext uri="{FF2B5EF4-FFF2-40B4-BE49-F238E27FC236}">
                    <a16:creationId xmlns:a16="http://schemas.microsoft.com/office/drawing/2014/main" id="{1B2B198D-19FC-B6DD-9D0E-0AE414BA43D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55011" y="5352713"/>
                <a:ext cx="465560" cy="52322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4104" name="Группа 4103">
            <a:extLst>
              <a:ext uri="{FF2B5EF4-FFF2-40B4-BE49-F238E27FC236}">
                <a16:creationId xmlns:a16="http://schemas.microsoft.com/office/drawing/2014/main" id="{12F984F9-09A6-C09E-83E6-DFD80D677ACB}"/>
              </a:ext>
            </a:extLst>
          </p:cNvPr>
          <p:cNvGrpSpPr/>
          <p:nvPr/>
        </p:nvGrpSpPr>
        <p:grpSpPr>
          <a:xfrm>
            <a:off x="6680834" y="5324945"/>
            <a:ext cx="2424177" cy="1384995"/>
            <a:chOff x="-2677518" y="-453802"/>
            <a:chExt cx="2424177" cy="1384995"/>
          </a:xfrm>
        </p:grpSpPr>
        <p:sp>
          <p:nvSpPr>
            <p:cNvPr id="46" name="Прямоугольник 45">
              <a:extLst>
                <a:ext uri="{FF2B5EF4-FFF2-40B4-BE49-F238E27FC236}">
                  <a16:creationId xmlns:a16="http://schemas.microsoft.com/office/drawing/2014/main" id="{18FADA8B-13E3-2AAD-B02D-99C478B9DC47}"/>
                </a:ext>
              </a:extLst>
            </p:cNvPr>
            <p:cNvSpPr/>
            <p:nvPr/>
          </p:nvSpPr>
          <p:spPr>
            <a:xfrm>
              <a:off x="-2299948" y="-453802"/>
              <a:ext cx="2046607" cy="1384995"/>
            </a:xfrm>
            <a:prstGeom prst="rect">
              <a:avLst/>
            </a:prstGeom>
            <a:solidFill>
              <a:srgbClr val="FFFFFF">
                <a:alpha val="80000"/>
              </a:srgbClr>
            </a:solidFill>
            <a:effectLst>
              <a:softEdge rad="127000"/>
            </a:effectLst>
          </p:spPr>
          <p:txBody>
            <a:bodyPr wrap="square">
              <a:spAutoFit/>
            </a:bodyPr>
            <a:lstStyle/>
            <a:p>
              <a:pPr marL="87313"/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уникальная система сбора</a:t>
              </a:r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отчетности в виде мониторинговых форм </a:t>
              </a:r>
              <a:b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(MS Excel)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через ГИСП </a:t>
              </a:r>
              <a:b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 проведении </a:t>
              </a:r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антикор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работы </a:t>
              </a:r>
              <a:r>
                <a:rPr lang="ru-RU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ответственными лицами</a:t>
              </a:r>
              <a:endParaRPr lang="ru-RU" sz="1200" b="1" dirty="0"/>
            </a:p>
          </p:txBody>
        </p:sp>
        <p:pic>
          <p:nvPicPr>
            <p:cNvPr id="4103" name="Рисунок 4102">
              <a:extLst>
                <a:ext uri="{FF2B5EF4-FFF2-40B4-BE49-F238E27FC236}">
                  <a16:creationId xmlns:a16="http://schemas.microsoft.com/office/drawing/2014/main" id="{A882967B-E44E-E2D2-31B0-5CC655FDB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677518" y="-210735"/>
              <a:ext cx="402827" cy="3937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91199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0"/>
                            </p:stCondLst>
                            <p:childTnLst>
                              <p:par>
                                <p:cTn id="64" presetID="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25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75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4250"/>
                            </p:stCondLst>
                            <p:childTnLst>
                              <p:par>
                                <p:cTn id="8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16" grpId="0" animBg="1"/>
      <p:bldP spid="21" grpId="0" animBg="1"/>
      <p:bldP spid="26" grpId="0"/>
      <p:bldP spid="47" grpId="0" animBg="1"/>
      <p:bldP spid="3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ый треугольник 1">
            <a:extLst>
              <a:ext uri="{FF2B5EF4-FFF2-40B4-BE49-F238E27FC236}">
                <a16:creationId xmlns:a16="http://schemas.microsoft.com/office/drawing/2014/main" id="{1DAB4D59-E91E-5859-9723-98982FEFF4D5}"/>
              </a:ext>
            </a:extLst>
          </p:cNvPr>
          <p:cNvSpPr/>
          <p:nvPr/>
        </p:nvSpPr>
        <p:spPr>
          <a:xfrm flipH="1">
            <a:off x="7823202" y="2895600"/>
            <a:ext cx="4368791" cy="3962400"/>
          </a:xfrm>
          <a:prstGeom prst="rtTriangle">
            <a:avLst/>
          </a:prstGeom>
          <a:solidFill>
            <a:srgbClr val="F8CBAD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>
              <a:solidFill>
                <a:schemeClr val="tx1"/>
              </a:solidFill>
              <a:latin typeface="FangSong" panose="02010609060101010101" pitchFamily="49" charset="-122"/>
              <a:ea typeface="FangSong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27914961-5A18-14E1-F44B-5D44E3EEABC9}"/>
              </a:ext>
            </a:extLst>
          </p:cNvPr>
          <p:cNvSpPr/>
          <p:nvPr/>
        </p:nvSpPr>
        <p:spPr>
          <a:xfrm>
            <a:off x="11554047" y="6302859"/>
            <a:ext cx="701748" cy="431094"/>
          </a:xfrm>
          <a:prstGeom prst="roundRect">
            <a:avLst/>
          </a:prstGeom>
          <a:solidFill>
            <a:srgbClr val="F2F2F2">
              <a:alpha val="80000"/>
            </a:srgbClr>
          </a:solidFill>
          <a:ln w="38100" cmpd="thickThin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zh-CN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zh-CN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C41F67-535C-A8CC-AF3E-F07C1B94F476}"/>
              </a:ext>
            </a:extLst>
          </p:cNvPr>
          <p:cNvSpPr txBox="1"/>
          <p:nvPr/>
        </p:nvSpPr>
        <p:spPr>
          <a:xfrm>
            <a:off x="9797714" y="5305826"/>
            <a:ext cx="22712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zh-CN" sz="2000" b="1" dirty="0">
                <a:latin typeface="FangSong" panose="02010609060101010101" pitchFamily="49" charset="-122"/>
                <a:ea typeface="FangSong" panose="02010609060101010101" pitchFamily="49" charset="-122"/>
                <a:cs typeface="Times New Roman" panose="02020603050405020304" pitchFamily="18" charset="0"/>
              </a:rPr>
              <a:t>ЧТО </a:t>
            </a:r>
            <a:br>
              <a:rPr lang="ru-RU" altLang="zh-CN" sz="2000" b="1" dirty="0">
                <a:latin typeface="FangSong" panose="02010609060101010101" pitchFamily="49" charset="-122"/>
                <a:ea typeface="FangSong" panose="02010609060101010101" pitchFamily="49" charset="-122"/>
                <a:cs typeface="Times New Roman" panose="02020603050405020304" pitchFamily="18" charset="0"/>
              </a:rPr>
            </a:br>
            <a:r>
              <a:rPr lang="ru-RU" altLang="zh-CN" sz="2000" b="1" dirty="0">
                <a:latin typeface="FangSong" panose="02010609060101010101" pitchFamily="49" charset="-122"/>
                <a:ea typeface="FangSong" panose="02010609060101010101" pitchFamily="49" charset="-122"/>
                <a:cs typeface="Times New Roman" panose="02020603050405020304" pitchFamily="18" charset="0"/>
              </a:rPr>
              <a:t>СДЕЛАЛИ</a:t>
            </a:r>
            <a:endParaRPr lang="ru-RU" altLang="zh-CN" sz="2000" b="1" dirty="0">
              <a:solidFill>
                <a:schemeClr val="tx1"/>
              </a:solidFill>
              <a:latin typeface="FangSong" panose="02010609060101010101" pitchFamily="49" charset="-122"/>
              <a:ea typeface="FangSong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127" name="Прямоугольник: скругленные углы 4126">
            <a:extLst>
              <a:ext uri="{FF2B5EF4-FFF2-40B4-BE49-F238E27FC236}">
                <a16:creationId xmlns:a16="http://schemas.microsoft.com/office/drawing/2014/main" id="{137AF77E-228A-98A2-582F-124A45CBD2C6}"/>
              </a:ext>
            </a:extLst>
          </p:cNvPr>
          <p:cNvSpPr/>
          <p:nvPr/>
        </p:nvSpPr>
        <p:spPr>
          <a:xfrm>
            <a:off x="-71561" y="1551142"/>
            <a:ext cx="3673502" cy="4335129"/>
          </a:xfrm>
          <a:prstGeom prst="roundRect">
            <a:avLst>
              <a:gd name="adj" fmla="val 3972"/>
            </a:avLst>
          </a:prstGeom>
          <a:solidFill>
            <a:srgbClr val="DEEBF7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3FE8114F-DA9D-D763-EA06-1A3C821F5384}"/>
              </a:ext>
            </a:extLst>
          </p:cNvPr>
          <p:cNvGrpSpPr/>
          <p:nvPr/>
        </p:nvGrpSpPr>
        <p:grpSpPr>
          <a:xfrm>
            <a:off x="152059" y="1881541"/>
            <a:ext cx="3211343" cy="1139954"/>
            <a:chOff x="152059" y="1881541"/>
            <a:chExt cx="3211343" cy="1139954"/>
          </a:xfrm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CC1107F7-4900-FC14-6666-0B9C443C90B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059" y="1881541"/>
              <a:ext cx="804201" cy="1139954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26" name="TextBox 4125">
              <a:extLst>
                <a:ext uri="{FF2B5EF4-FFF2-40B4-BE49-F238E27FC236}">
                  <a16:creationId xmlns:a16="http://schemas.microsoft.com/office/drawing/2014/main" id="{83AF0FD4-481F-4103-E3BB-309250EA7818}"/>
                </a:ext>
              </a:extLst>
            </p:cNvPr>
            <p:cNvSpPr txBox="1"/>
            <p:nvPr/>
          </p:nvSpPr>
          <p:spPr>
            <a:xfrm>
              <a:off x="1009817" y="2128352"/>
              <a:ext cx="2353585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Статья 13.3 </a:t>
              </a:r>
              <a:r>
                <a:rPr lang="ru-RU" altLang="zh-CN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Обязанность организаций принимать меры по предупреждению коррупции </a:t>
              </a:r>
              <a:r>
                <a:rPr lang="ru-RU" altLang="zh-CN" sz="1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(часть 2)</a:t>
              </a:r>
              <a:endParaRPr lang="zh-CN" altLang="en-US" sz="1200" i="1" dirty="0"/>
            </a:p>
          </p:txBody>
        </p:sp>
      </p:grpSp>
      <p:cxnSp>
        <p:nvCxnSpPr>
          <p:cNvPr id="4128" name="Прямая со стрелкой 4127">
            <a:extLst>
              <a:ext uri="{FF2B5EF4-FFF2-40B4-BE49-F238E27FC236}">
                <a16:creationId xmlns:a16="http://schemas.microsoft.com/office/drawing/2014/main" id="{DED94D9F-BE1D-DACB-2986-CEF75872329C}"/>
              </a:ext>
            </a:extLst>
          </p:cNvPr>
          <p:cNvCxnSpPr>
            <a:cxnSpLocks/>
          </p:cNvCxnSpPr>
          <p:nvPr/>
        </p:nvCxnSpPr>
        <p:spPr>
          <a:xfrm>
            <a:off x="563848" y="3198806"/>
            <a:ext cx="0" cy="875574"/>
          </a:xfrm>
          <a:prstGeom prst="straightConnector1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31278ABF-BA0E-C602-DA45-1F12E70244BC}"/>
              </a:ext>
            </a:extLst>
          </p:cNvPr>
          <p:cNvGrpSpPr/>
          <p:nvPr/>
        </p:nvGrpSpPr>
        <p:grpSpPr>
          <a:xfrm>
            <a:off x="105191" y="4251691"/>
            <a:ext cx="3409286" cy="1468417"/>
            <a:chOff x="105191" y="4251691"/>
            <a:chExt cx="3409286" cy="1468417"/>
          </a:xfrm>
        </p:grpSpPr>
        <p:pic>
          <p:nvPicPr>
            <p:cNvPr id="4131" name="Рисунок 4130">
              <a:extLst>
                <a:ext uri="{FF2B5EF4-FFF2-40B4-BE49-F238E27FC236}">
                  <a16:creationId xmlns:a16="http://schemas.microsoft.com/office/drawing/2014/main" id="{BF0F3D34-DEA4-3F4E-7B65-172989820B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2375" t="6183" r="32742" b="3183"/>
            <a:stretch/>
          </p:blipFill>
          <p:spPr>
            <a:xfrm>
              <a:off x="105191" y="4251691"/>
              <a:ext cx="917314" cy="1291035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4133" name="TextBox 4132">
              <a:extLst>
                <a:ext uri="{FF2B5EF4-FFF2-40B4-BE49-F238E27FC236}">
                  <a16:creationId xmlns:a16="http://schemas.microsoft.com/office/drawing/2014/main" id="{C64F5244-A8E4-4FC9-BA87-137BAD4CD08F}"/>
                </a:ext>
              </a:extLst>
            </p:cNvPr>
            <p:cNvSpPr txBox="1"/>
            <p:nvPr/>
          </p:nvSpPr>
          <p:spPr>
            <a:xfrm>
              <a:off x="1067844" y="4258169"/>
              <a:ext cx="2446633" cy="14619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ru-RU" altLang="zh-CN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Комплекс мероприятий по реализации антикоррупционной политики в организациях, подведомственных Минпромторгу России</a:t>
              </a:r>
            </a:p>
            <a:p>
              <a:pPr>
                <a:spcAft>
                  <a:spcPts val="600"/>
                </a:spcAft>
              </a:pPr>
              <a:r>
                <a:rPr lang="ru-RU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приказ Минпромторга России </a:t>
              </a:r>
              <a:br>
                <a:rPr lang="ru-RU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от 8 апреля 2016 г. № 1094</a:t>
              </a:r>
            </a:p>
          </p:txBody>
        </p:sp>
      </p:grpSp>
      <p:pic>
        <p:nvPicPr>
          <p:cNvPr id="4136" name="Рисунок 4135">
            <a:extLst>
              <a:ext uri="{FF2B5EF4-FFF2-40B4-BE49-F238E27FC236}">
                <a16:creationId xmlns:a16="http://schemas.microsoft.com/office/drawing/2014/main" id="{F394D463-8611-5194-D9D2-209051D22D2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403" b="89583" l="18241" r="64815">
                        <a14:foregroundMark x1="37037" y1="26319" x2="48241" y2="25694"/>
                        <a14:foregroundMark x1="48472" y1="25972" x2="64861" y2="62500"/>
                        <a14:foregroundMark x1="64861" y1="62500" x2="61806" y2="64306"/>
                        <a14:foregroundMark x1="61806" y1="65625" x2="40556" y2="85625"/>
                        <a14:foregroundMark x1="40556" y1="85625" x2="31944" y2="80833"/>
                        <a14:foregroundMark x1="31944" y1="80833" x2="27269" y2="72014"/>
                        <a14:foregroundMark x1="19213" y1="60625" x2="20463" y2="45903"/>
                        <a14:foregroundMark x1="20463" y1="45903" x2="24352" y2="38681"/>
                        <a14:foregroundMark x1="39769" y1="22500" x2="44954" y2="23472"/>
                        <a14:foregroundMark x1="44954" y1="23472" x2="47269" y2="25139"/>
                        <a14:foregroundMark x1="55926" y1="80139" x2="43935" y2="87153"/>
                        <a14:foregroundMark x1="43935" y1="87153" x2="33889" y2="85694"/>
                        <a14:foregroundMark x1="33889" y1="85694" x2="25324" y2="78125"/>
                        <a14:foregroundMark x1="18241" y1="61528" x2="18380" y2="49653"/>
                        <a14:foregroundMark x1="32917" y1="86528" x2="44676" y2="89583"/>
                        <a14:foregroundMark x1="44676" y1="89583" x2="49120" y2="87361"/>
                      </a14:backgroundRemoval>
                    </a14:imgEffect>
                  </a14:imgLayer>
                </a14:imgProps>
              </a:ext>
            </a:extLst>
          </a:blip>
          <a:srcRect l="16596" t="20711" r="32754" b="7710"/>
          <a:stretch/>
        </p:blipFill>
        <p:spPr>
          <a:xfrm>
            <a:off x="3988631" y="1551142"/>
            <a:ext cx="4601430" cy="4335129"/>
          </a:xfrm>
          <a:prstGeom prst="rect">
            <a:avLst/>
          </a:prstGeom>
        </p:spPr>
      </p:pic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0AA7A68C-5209-5464-8793-695A00291337}"/>
              </a:ext>
            </a:extLst>
          </p:cNvPr>
          <p:cNvGrpSpPr/>
          <p:nvPr/>
        </p:nvGrpSpPr>
        <p:grpSpPr>
          <a:xfrm>
            <a:off x="7908720" y="1140012"/>
            <a:ext cx="4347075" cy="738664"/>
            <a:chOff x="7908720" y="1140012"/>
            <a:chExt cx="4347075" cy="738664"/>
          </a:xfrm>
        </p:grpSpPr>
        <p:sp>
          <p:nvSpPr>
            <p:cNvPr id="4142" name="TextBox 4141">
              <a:extLst>
                <a:ext uri="{FF2B5EF4-FFF2-40B4-BE49-F238E27FC236}">
                  <a16:creationId xmlns:a16="http://schemas.microsoft.com/office/drawing/2014/main" id="{42155A7C-BE0E-8ED2-ED5F-284338CB838A}"/>
                </a:ext>
              </a:extLst>
            </p:cNvPr>
            <p:cNvSpPr txBox="1"/>
            <p:nvPr/>
          </p:nvSpPr>
          <p:spPr>
            <a:xfrm>
              <a:off x="8272517" y="1140012"/>
              <a:ext cx="3983278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altLang="zh-CN" sz="14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Международный стандарт </a:t>
              </a:r>
              <a:r>
                <a:rPr lang="en-US" altLang="zh-CN" sz="14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ISO 37301:2021 </a:t>
              </a:r>
              <a:r>
                <a:rPr lang="ru-RU" altLang="zh-CN" sz="1400" b="1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Системы комплаенс-менеджмента – Требования и руководство по применению </a:t>
              </a:r>
              <a:endParaRPr lang="zh-CN" altLang="en-US" sz="14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030" name="Picture 6">
              <a:extLst>
                <a:ext uri="{FF2B5EF4-FFF2-40B4-BE49-F238E27FC236}">
                  <a16:creationId xmlns:a16="http://schemas.microsoft.com/office/drawing/2014/main" id="{3E278885-C307-D0F9-041C-286E999FE19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813" b="97813" l="1719" r="99844">
                          <a14:foregroundMark x1="30938" y1="12344" x2="51406" y2="10781"/>
                          <a14:foregroundMark x1="47656" y1="39375" x2="51875" y2="39375"/>
                          <a14:foregroundMark x1="40469" y1="61094" x2="40469" y2="61094"/>
                          <a14:foregroundMark x1="49688" y1="84219" x2="49688" y2="84219"/>
                          <a14:foregroundMark x1="47031" y1="79375" x2="53594" y2="84219"/>
                          <a14:foregroundMark x1="43125" y1="61250" x2="54688" y2="59688"/>
                          <a14:foregroundMark x1="81563" y1="36563" x2="82969" y2="14844"/>
                          <a14:foregroundMark x1="75156" y1="9063" x2="52188" y2="4219"/>
                          <a14:foregroundMark x1="14219" y1="8750" x2="4844" y2="11719"/>
                          <a14:foregroundMark x1="4844" y1="11719" x2="4063" y2="12344"/>
                          <a14:foregroundMark x1="2031" y1="22344" x2="5625" y2="89531"/>
                          <a14:foregroundMark x1="5625" y1="89531" x2="4844" y2="93594"/>
                          <a14:foregroundMark x1="11563" y1="96250" x2="36406" y2="97813"/>
                          <a14:foregroundMark x1="56250" y1="88281" x2="62031" y2="93438"/>
                          <a14:foregroundMark x1="64063" y1="90938" x2="68125" y2="82969"/>
                          <a14:foregroundMark x1="68125" y1="82969" x2="82500" y2="67656"/>
                          <a14:foregroundMark x1="80625" y1="36875" x2="82344" y2="44375"/>
                          <a14:foregroundMark x1="53125" y1="40313" x2="30938" y2="40000"/>
                          <a14:foregroundMark x1="37969" y1="60000" x2="47500" y2="61563"/>
                          <a14:foregroundMark x1="36563" y1="97500" x2="42813" y2="97500"/>
                          <a14:foregroundMark x1="30000" y1="62031" x2="40625" y2="62969"/>
                          <a14:foregroundMark x1="1719" y1="60781" x2="4531" y2="83281"/>
                          <a14:foregroundMark x1="4531" y1="8438" x2="18438" y2="8281"/>
                          <a14:foregroundMark x1="18438" y1="8281" x2="27187" y2="8438"/>
                          <a14:foregroundMark x1="34531" y1="3906" x2="48906" y2="2813"/>
                          <a14:foregroundMark x1="48906" y1="2813" x2="49531" y2="2813"/>
                          <a14:foregroundMark x1="84844" y1="64063" x2="88594" y2="59688"/>
                          <a14:foregroundMark x1="92500" y1="54219" x2="92500" y2="54219"/>
                          <a14:foregroundMark x1="93750" y1="53281" x2="93750" y2="53281"/>
                          <a14:foregroundMark x1="96406" y1="50625" x2="96406" y2="50625"/>
                          <a14:foregroundMark x1="95625" y1="50938" x2="94063" y2="52969"/>
                          <a14:foregroundMark x1="96406" y1="50156" x2="99844" y2="47031"/>
                          <a14:backgroundMark x1="93906" y1="10938" x2="93906" y2="2984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08720" y="1327445"/>
              <a:ext cx="363797" cy="3637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144" name="TextBox 4143">
            <a:extLst>
              <a:ext uri="{FF2B5EF4-FFF2-40B4-BE49-F238E27FC236}">
                <a16:creationId xmlns:a16="http://schemas.microsoft.com/office/drawing/2014/main" id="{F8DA54B7-2106-136D-6626-0E18B7A963D2}"/>
              </a:ext>
            </a:extLst>
          </p:cNvPr>
          <p:cNvSpPr txBox="1"/>
          <p:nvPr/>
        </p:nvSpPr>
        <p:spPr>
          <a:xfrm>
            <a:off x="8590061" y="2220684"/>
            <a:ext cx="32351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zh-CN" sz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Элементы системы комплаенс-менеджмента – цикл </a:t>
            </a:r>
            <a:r>
              <a:rPr lang="en-US" altLang="zh-CN" sz="12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PDCA</a:t>
            </a:r>
            <a:r>
              <a:rPr lang="ru-RU" altLang="zh-CN" sz="12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zh-CN" sz="12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Plan-Do-Check-Act) </a:t>
            </a:r>
            <a:r>
              <a:rPr lang="ru-RU" altLang="zh-CN" sz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br>
              <a:rPr lang="ru-RU" altLang="zh-CN" sz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zh-CN" sz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цикл </a:t>
            </a:r>
            <a:r>
              <a:rPr lang="ru-RU" altLang="zh-CN" sz="1200" i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Шухарта-Дёминга</a:t>
            </a:r>
            <a:endParaRPr lang="zh-CN" alt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3038451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4127" grpId="0" animBg="1"/>
      <p:bldP spid="414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C301935-8073-3D7A-CF53-C5997FE92187}"/>
              </a:ext>
            </a:extLst>
          </p:cNvPr>
          <p:cNvSpPr/>
          <p:nvPr/>
        </p:nvSpPr>
        <p:spPr>
          <a:xfrm>
            <a:off x="6096000" y="3800722"/>
            <a:ext cx="5990075" cy="2933231"/>
          </a:xfrm>
          <a:prstGeom prst="rect">
            <a:avLst/>
          </a:prstGeom>
          <a:solidFill>
            <a:schemeClr val="accent2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68EB4C3-D827-69B4-3D17-CB0DED6BE72F}"/>
              </a:ext>
            </a:extLst>
          </p:cNvPr>
          <p:cNvSpPr/>
          <p:nvPr/>
        </p:nvSpPr>
        <p:spPr>
          <a:xfrm>
            <a:off x="6096000" y="978010"/>
            <a:ext cx="5990075" cy="2822713"/>
          </a:xfrm>
          <a:prstGeom prst="rect">
            <a:avLst/>
          </a:prstGeom>
          <a:solidFill>
            <a:schemeClr val="accent1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DF0881D-30BC-73A2-69CF-70EFFA15601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3403" b="89583" l="18241" r="64815">
                        <a14:foregroundMark x1="37037" y1="26319" x2="48241" y2="25694"/>
                        <a14:foregroundMark x1="48472" y1="25972" x2="64861" y2="62500"/>
                        <a14:foregroundMark x1="64861" y1="62500" x2="61806" y2="64306"/>
                        <a14:foregroundMark x1="61806" y1="65625" x2="40556" y2="85625"/>
                        <a14:foregroundMark x1="40556" y1="85625" x2="31944" y2="80833"/>
                        <a14:foregroundMark x1="31944" y1="80833" x2="27269" y2="72014"/>
                        <a14:foregroundMark x1="19213" y1="60625" x2="20463" y2="45903"/>
                        <a14:foregroundMark x1="20463" y1="45903" x2="24352" y2="38681"/>
                        <a14:foregroundMark x1="39769" y1="22500" x2="44954" y2="23472"/>
                        <a14:foregroundMark x1="44954" y1="23472" x2="47269" y2="25139"/>
                        <a14:foregroundMark x1="55926" y1="80139" x2="43935" y2="87153"/>
                        <a14:foregroundMark x1="43935" y1="87153" x2="33889" y2="85694"/>
                        <a14:foregroundMark x1="33889" y1="85694" x2="25324" y2="78125"/>
                        <a14:foregroundMark x1="18241" y1="61528" x2="18380" y2="49653"/>
                        <a14:foregroundMark x1="32917" y1="86528" x2="44676" y2="89583"/>
                        <a14:foregroundMark x1="44676" y1="89583" x2="49120" y2="87361"/>
                      </a14:backgroundRemoval>
                    </a14:imgEffect>
                  </a14:imgLayer>
                </a14:imgProps>
              </a:ext>
            </a:extLst>
          </a:blip>
          <a:srcRect l="16596" t="20711" r="32754" b="7710"/>
          <a:stretch/>
        </p:blipFill>
        <p:spPr>
          <a:xfrm>
            <a:off x="2980412" y="1277892"/>
            <a:ext cx="5393637" cy="5081488"/>
          </a:xfrm>
          <a:prstGeom prst="rect">
            <a:avLst/>
          </a:prstGeom>
        </p:spPr>
      </p:pic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5B1EDC74-635B-FFCA-E827-8636F64D16DA}"/>
              </a:ext>
            </a:extLst>
          </p:cNvPr>
          <p:cNvSpPr/>
          <p:nvPr/>
        </p:nvSpPr>
        <p:spPr>
          <a:xfrm>
            <a:off x="11554047" y="6302859"/>
            <a:ext cx="701748" cy="431094"/>
          </a:xfrm>
          <a:prstGeom prst="roundRect">
            <a:avLst/>
          </a:prstGeom>
          <a:solidFill>
            <a:srgbClr val="F2F2F2">
              <a:alpha val="80000"/>
            </a:srgbClr>
          </a:solidFill>
          <a:ln w="38100" cmpd="thickThin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zh-CN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zh-CN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8AED68CB-C352-ECFB-0FB9-65C67A265A88}"/>
              </a:ext>
            </a:extLst>
          </p:cNvPr>
          <p:cNvGrpSpPr/>
          <p:nvPr/>
        </p:nvGrpSpPr>
        <p:grpSpPr>
          <a:xfrm>
            <a:off x="6370414" y="939609"/>
            <a:ext cx="5396868" cy="461665"/>
            <a:chOff x="7375899" y="1017314"/>
            <a:chExt cx="5396868" cy="461665"/>
          </a:xfrm>
        </p:grpSpPr>
        <p:sp>
          <p:nvSpPr>
            <p:cNvPr id="16" name="Блок-схема: узел 15">
              <a:extLst>
                <a:ext uri="{FF2B5EF4-FFF2-40B4-BE49-F238E27FC236}">
                  <a16:creationId xmlns:a16="http://schemas.microsoft.com/office/drawing/2014/main" id="{30068360-30D3-06A9-1F9F-4EF44E56B71B}"/>
                </a:ext>
              </a:extLst>
            </p:cNvPr>
            <p:cNvSpPr/>
            <p:nvPr/>
          </p:nvSpPr>
          <p:spPr>
            <a:xfrm>
              <a:off x="7375899" y="1130179"/>
              <a:ext cx="320964" cy="308438"/>
            </a:xfrm>
            <a:prstGeom prst="flowChartConnector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zh-CN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zh-CN" altLang="en-US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A1FFD95-7818-0984-89FF-C8A6DCB17B69}"/>
                </a:ext>
              </a:extLst>
            </p:cNvPr>
            <p:cNvSpPr txBox="1"/>
            <p:nvPr/>
          </p:nvSpPr>
          <p:spPr>
            <a:xfrm>
              <a:off x="7696863" y="1017314"/>
              <a:ext cx="507590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altLang="zh-CN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назначение / создание структурного подразделения (лица), ответственного за профилактику коррупционных и иных правонарушений</a:t>
              </a:r>
              <a:endParaRPr lang="zh-CN" altLang="en-US" sz="1200" dirty="0"/>
            </a:p>
          </p:txBody>
        </p:sp>
      </p:grp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7A8C78FB-E17D-30F5-3DA8-9AF2BF3E823F}"/>
              </a:ext>
            </a:extLst>
          </p:cNvPr>
          <p:cNvGrpSpPr/>
          <p:nvPr/>
        </p:nvGrpSpPr>
        <p:grpSpPr>
          <a:xfrm>
            <a:off x="7278449" y="1356049"/>
            <a:ext cx="3873871" cy="461665"/>
            <a:chOff x="7780356" y="1732694"/>
            <a:chExt cx="3873871" cy="46166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8FF148B-7567-0072-8DD3-2E1F00FCC13A}"/>
                </a:ext>
              </a:extLst>
            </p:cNvPr>
            <p:cNvSpPr txBox="1"/>
            <p:nvPr/>
          </p:nvSpPr>
          <p:spPr>
            <a:xfrm>
              <a:off x="8101320" y="1732694"/>
              <a:ext cx="3552907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altLang="zh-CN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разработка и утверждение антикоррупционных стандартов в виде ЛНА на основе типовых</a:t>
              </a:r>
              <a:endParaRPr lang="zh-CN" altLang="en-US" sz="1200" dirty="0"/>
            </a:p>
          </p:txBody>
        </p:sp>
        <p:sp>
          <p:nvSpPr>
            <p:cNvPr id="20" name="Блок-схема: узел 19">
              <a:extLst>
                <a:ext uri="{FF2B5EF4-FFF2-40B4-BE49-F238E27FC236}">
                  <a16:creationId xmlns:a16="http://schemas.microsoft.com/office/drawing/2014/main" id="{E5A47890-1CC8-601B-7799-0F7F2D4FC435}"/>
                </a:ext>
              </a:extLst>
            </p:cNvPr>
            <p:cNvSpPr/>
            <p:nvPr/>
          </p:nvSpPr>
          <p:spPr>
            <a:xfrm>
              <a:off x="7780356" y="1809308"/>
              <a:ext cx="320964" cy="308438"/>
            </a:xfrm>
            <a:prstGeom prst="flowChartConnector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zh-CN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zh-CN" altLang="en-US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33F6278C-FC43-A853-F32C-902F45F07A80}"/>
              </a:ext>
            </a:extLst>
          </p:cNvPr>
          <p:cNvGrpSpPr/>
          <p:nvPr/>
        </p:nvGrpSpPr>
        <p:grpSpPr>
          <a:xfrm>
            <a:off x="7691551" y="1745117"/>
            <a:ext cx="3863818" cy="646331"/>
            <a:chOff x="7821758" y="1732694"/>
            <a:chExt cx="3550067" cy="64633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A3EF156-F1BC-D656-6BC8-805B06831555}"/>
                </a:ext>
              </a:extLst>
            </p:cNvPr>
            <p:cNvSpPr txBox="1"/>
            <p:nvPr/>
          </p:nvSpPr>
          <p:spPr>
            <a:xfrm>
              <a:off x="8101320" y="1732694"/>
              <a:ext cx="327050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altLang="zh-CN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формирование комиссий по противодействию коррупции и урегулированию конфликта интересов</a:t>
              </a:r>
              <a:endParaRPr lang="zh-CN" altLang="en-US" sz="1200" dirty="0"/>
            </a:p>
          </p:txBody>
        </p:sp>
        <p:sp>
          <p:nvSpPr>
            <p:cNvPr id="25" name="Блок-схема: узел 24">
              <a:extLst>
                <a:ext uri="{FF2B5EF4-FFF2-40B4-BE49-F238E27FC236}">
                  <a16:creationId xmlns:a16="http://schemas.microsoft.com/office/drawing/2014/main" id="{2C9CEAB9-F4B2-F765-24ED-330F2E6CB7F8}"/>
                </a:ext>
              </a:extLst>
            </p:cNvPr>
            <p:cNvSpPr/>
            <p:nvPr/>
          </p:nvSpPr>
          <p:spPr>
            <a:xfrm>
              <a:off x="7821758" y="1830484"/>
              <a:ext cx="286845" cy="309850"/>
            </a:xfrm>
            <a:prstGeom prst="flowChartConnector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zh-CN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zh-CN" altLang="en-US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E8789B1D-8F7C-7876-9D5A-EDF70AD53F06}"/>
              </a:ext>
            </a:extLst>
          </p:cNvPr>
          <p:cNvGrpSpPr/>
          <p:nvPr/>
        </p:nvGrpSpPr>
        <p:grpSpPr>
          <a:xfrm>
            <a:off x="8044424" y="2150412"/>
            <a:ext cx="3609455" cy="461665"/>
            <a:chOff x="7762370" y="1732694"/>
            <a:chExt cx="3609455" cy="46166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2E28C5C-EE58-7212-8842-1672B7D2A204}"/>
                </a:ext>
              </a:extLst>
            </p:cNvPr>
            <p:cNvSpPr txBox="1"/>
            <p:nvPr/>
          </p:nvSpPr>
          <p:spPr>
            <a:xfrm>
              <a:off x="8101320" y="1732694"/>
              <a:ext cx="3270505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altLang="zh-CN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проведение оценки коррупционных рисков </a:t>
              </a:r>
              <a:br>
                <a:rPr lang="ru-RU" altLang="zh-CN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altLang="zh-CN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 разработка мер по их минимизации</a:t>
              </a:r>
              <a:endParaRPr lang="zh-CN" altLang="en-US" sz="1200" dirty="0"/>
            </a:p>
          </p:txBody>
        </p:sp>
        <p:sp>
          <p:nvSpPr>
            <p:cNvPr id="28" name="Блок-схема: узел 27">
              <a:extLst>
                <a:ext uri="{FF2B5EF4-FFF2-40B4-BE49-F238E27FC236}">
                  <a16:creationId xmlns:a16="http://schemas.microsoft.com/office/drawing/2014/main" id="{0CDC7B05-5EBC-CAD3-CC69-D311F8D4ACF2}"/>
                </a:ext>
              </a:extLst>
            </p:cNvPr>
            <p:cNvSpPr/>
            <p:nvPr/>
          </p:nvSpPr>
          <p:spPr>
            <a:xfrm>
              <a:off x="7762370" y="1849964"/>
              <a:ext cx="320964" cy="308438"/>
            </a:xfrm>
            <a:prstGeom prst="flowChartConnector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zh-CN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zh-CN" altLang="en-US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FEE413B7-E570-31CC-65E5-A78A3FBE8F86}"/>
              </a:ext>
            </a:extLst>
          </p:cNvPr>
          <p:cNvGrpSpPr/>
          <p:nvPr/>
        </p:nvGrpSpPr>
        <p:grpSpPr>
          <a:xfrm>
            <a:off x="8358673" y="3283271"/>
            <a:ext cx="3417073" cy="461665"/>
            <a:chOff x="7794270" y="1732694"/>
            <a:chExt cx="3417073" cy="461665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46516CF-E840-21BB-8171-8679685589B6}"/>
                </a:ext>
              </a:extLst>
            </p:cNvPr>
            <p:cNvSpPr txBox="1"/>
            <p:nvPr/>
          </p:nvSpPr>
          <p:spPr>
            <a:xfrm>
              <a:off x="8101320" y="1732694"/>
              <a:ext cx="3110023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altLang="zh-CN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закрепление персональной ответственности руководителя</a:t>
              </a:r>
              <a:endParaRPr lang="zh-CN" altLang="en-US" sz="1200" dirty="0"/>
            </a:p>
          </p:txBody>
        </p:sp>
        <p:sp>
          <p:nvSpPr>
            <p:cNvPr id="31" name="Блок-схема: узел 30">
              <a:extLst>
                <a:ext uri="{FF2B5EF4-FFF2-40B4-BE49-F238E27FC236}">
                  <a16:creationId xmlns:a16="http://schemas.microsoft.com/office/drawing/2014/main" id="{AFB5F6C2-FD6B-B5CD-417D-89D4CC745EEE}"/>
                </a:ext>
              </a:extLst>
            </p:cNvPr>
            <p:cNvSpPr/>
            <p:nvPr/>
          </p:nvSpPr>
          <p:spPr>
            <a:xfrm>
              <a:off x="7794270" y="1856788"/>
              <a:ext cx="320964" cy="308438"/>
            </a:xfrm>
            <a:prstGeom prst="flowChartConnector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zh-CN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  <a:endParaRPr lang="zh-CN" altLang="en-US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E8FA7F9B-2B8E-3D2F-B489-C87D73F2D2E0}"/>
              </a:ext>
            </a:extLst>
          </p:cNvPr>
          <p:cNvGrpSpPr/>
          <p:nvPr/>
        </p:nvGrpSpPr>
        <p:grpSpPr>
          <a:xfrm>
            <a:off x="8274923" y="3011687"/>
            <a:ext cx="3641432" cy="308439"/>
            <a:chOff x="7794270" y="1856787"/>
            <a:chExt cx="3641432" cy="30843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5617B1C-1E79-E0B0-A61F-E23CA758F1FC}"/>
                </a:ext>
              </a:extLst>
            </p:cNvPr>
            <p:cNvSpPr txBox="1"/>
            <p:nvPr/>
          </p:nvSpPr>
          <p:spPr>
            <a:xfrm>
              <a:off x="8101320" y="1856787"/>
              <a:ext cx="3334382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altLang="zh-CN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создание антикоррупционного подраздела сайта</a:t>
              </a:r>
              <a:endParaRPr lang="zh-CN" altLang="en-US" sz="1200" dirty="0"/>
            </a:p>
          </p:txBody>
        </p:sp>
        <p:sp>
          <p:nvSpPr>
            <p:cNvPr id="34" name="Блок-схема: узел 33">
              <a:extLst>
                <a:ext uri="{FF2B5EF4-FFF2-40B4-BE49-F238E27FC236}">
                  <a16:creationId xmlns:a16="http://schemas.microsoft.com/office/drawing/2014/main" id="{641B45F1-6FCB-D4B2-5731-C0F0C0AB3646}"/>
                </a:ext>
              </a:extLst>
            </p:cNvPr>
            <p:cNvSpPr/>
            <p:nvPr/>
          </p:nvSpPr>
          <p:spPr>
            <a:xfrm>
              <a:off x="7794270" y="1856788"/>
              <a:ext cx="320964" cy="308438"/>
            </a:xfrm>
            <a:prstGeom prst="flowChartConnector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zh-CN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endParaRPr lang="zh-CN" altLang="en-US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86E460F5-F6D5-8E2D-6B02-4859936938D1}"/>
              </a:ext>
            </a:extLst>
          </p:cNvPr>
          <p:cNvGrpSpPr/>
          <p:nvPr/>
        </p:nvGrpSpPr>
        <p:grpSpPr>
          <a:xfrm>
            <a:off x="8253600" y="2634931"/>
            <a:ext cx="3259911" cy="309440"/>
            <a:chOff x="7794270" y="1855786"/>
            <a:chExt cx="3259911" cy="30944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3C837C7-DBC4-D4A8-FBB2-48ECA0A53490}"/>
                </a:ext>
              </a:extLst>
            </p:cNvPr>
            <p:cNvSpPr txBox="1"/>
            <p:nvPr/>
          </p:nvSpPr>
          <p:spPr>
            <a:xfrm>
              <a:off x="8096681" y="1855786"/>
              <a:ext cx="295750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altLang="zh-CN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делегирование части полномочий</a:t>
              </a:r>
              <a:endParaRPr lang="zh-CN" altLang="en-US" sz="1200" dirty="0"/>
            </a:p>
          </p:txBody>
        </p:sp>
        <p:sp>
          <p:nvSpPr>
            <p:cNvPr id="37" name="Блок-схема: узел 36">
              <a:extLst>
                <a:ext uri="{FF2B5EF4-FFF2-40B4-BE49-F238E27FC236}">
                  <a16:creationId xmlns:a16="http://schemas.microsoft.com/office/drawing/2014/main" id="{1AF34BF1-DC67-5BC1-6F6B-9D6289E4EB42}"/>
                </a:ext>
              </a:extLst>
            </p:cNvPr>
            <p:cNvSpPr/>
            <p:nvPr/>
          </p:nvSpPr>
          <p:spPr>
            <a:xfrm>
              <a:off x="7794270" y="1856788"/>
              <a:ext cx="320964" cy="308438"/>
            </a:xfrm>
            <a:prstGeom prst="flowChartConnector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zh-CN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zh-CN" altLang="en-US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79F1EC74-BE96-1A49-43DA-988BBC0B59EF}"/>
              </a:ext>
            </a:extLst>
          </p:cNvPr>
          <p:cNvGrpSpPr/>
          <p:nvPr/>
        </p:nvGrpSpPr>
        <p:grpSpPr>
          <a:xfrm>
            <a:off x="8319264" y="3878224"/>
            <a:ext cx="3766811" cy="646331"/>
            <a:chOff x="7362379" y="1017314"/>
            <a:chExt cx="3766811" cy="646331"/>
          </a:xfrm>
        </p:grpSpPr>
        <p:sp>
          <p:nvSpPr>
            <p:cNvPr id="4" name="Блок-схема: узел 3">
              <a:extLst>
                <a:ext uri="{FF2B5EF4-FFF2-40B4-BE49-F238E27FC236}">
                  <a16:creationId xmlns:a16="http://schemas.microsoft.com/office/drawing/2014/main" id="{43E6E16A-E247-5DBA-3C3F-D111A872A84B}"/>
                </a:ext>
              </a:extLst>
            </p:cNvPr>
            <p:cNvSpPr/>
            <p:nvPr/>
          </p:nvSpPr>
          <p:spPr>
            <a:xfrm>
              <a:off x="7362379" y="1195698"/>
              <a:ext cx="320964" cy="308438"/>
            </a:xfrm>
            <a:prstGeom prst="flowChartConnector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zh-CN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zh-CN" altLang="en-US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38BB5B2-5411-0CD2-29C4-93D98A37ACDE}"/>
                </a:ext>
              </a:extLst>
            </p:cNvPr>
            <p:cNvSpPr txBox="1"/>
            <p:nvPr/>
          </p:nvSpPr>
          <p:spPr>
            <a:xfrm>
              <a:off x="7696863" y="1017314"/>
              <a:ext cx="3432327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altLang="zh-CN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…о статусе и полномочиях антикоррупционного подразделения (ответственного лица), необходимости выделения ресурсов</a:t>
              </a:r>
              <a:endParaRPr lang="zh-CN" altLang="en-US" sz="1200" dirty="0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CC81282B-DD5F-A66D-284A-40530F1F07C2}"/>
              </a:ext>
            </a:extLst>
          </p:cNvPr>
          <p:cNvGrpSpPr/>
          <p:nvPr/>
        </p:nvGrpSpPr>
        <p:grpSpPr>
          <a:xfrm>
            <a:off x="8165055" y="4498334"/>
            <a:ext cx="3751301" cy="830997"/>
            <a:chOff x="7362379" y="1102094"/>
            <a:chExt cx="3751301" cy="830997"/>
          </a:xfrm>
        </p:grpSpPr>
        <p:sp>
          <p:nvSpPr>
            <p:cNvPr id="7" name="Блок-схема: узел 6">
              <a:extLst>
                <a:ext uri="{FF2B5EF4-FFF2-40B4-BE49-F238E27FC236}">
                  <a16:creationId xmlns:a16="http://schemas.microsoft.com/office/drawing/2014/main" id="{081B2F6E-3957-E55D-EFF0-C2CC05E05CE8}"/>
                </a:ext>
              </a:extLst>
            </p:cNvPr>
            <p:cNvSpPr/>
            <p:nvPr/>
          </p:nvSpPr>
          <p:spPr>
            <a:xfrm>
              <a:off x="7362379" y="1195698"/>
              <a:ext cx="320964" cy="308438"/>
            </a:xfrm>
            <a:prstGeom prst="flowChartConnector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zh-CN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zh-CN" altLang="en-US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B662D77-A420-4FEB-AEBC-05C02EA0D0F7}"/>
                </a:ext>
              </a:extLst>
            </p:cNvPr>
            <p:cNvSpPr txBox="1"/>
            <p:nvPr/>
          </p:nvSpPr>
          <p:spPr>
            <a:xfrm>
              <a:off x="7683344" y="1102094"/>
              <a:ext cx="3430336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altLang="zh-CN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создание специального подраздела на сайте МПТ, регулярное обучение сотрудников (внутреннее </a:t>
              </a:r>
              <a:br>
                <a:rPr lang="ru-RU" altLang="zh-CN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altLang="zh-CN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 внешнее), инструктажи руководителей при назначении</a:t>
              </a:r>
              <a:endParaRPr lang="zh-CN" altLang="en-US" sz="1200" dirty="0"/>
            </a:p>
          </p:txBody>
        </p:sp>
      </p:grp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F3A0E5DF-7593-8A11-709A-0C5DCE1353D7}"/>
              </a:ext>
            </a:extLst>
          </p:cNvPr>
          <p:cNvGrpSpPr/>
          <p:nvPr/>
        </p:nvGrpSpPr>
        <p:grpSpPr>
          <a:xfrm>
            <a:off x="7795544" y="5263274"/>
            <a:ext cx="3763442" cy="461665"/>
            <a:chOff x="7362379" y="1126349"/>
            <a:chExt cx="3763442" cy="461665"/>
          </a:xfrm>
        </p:grpSpPr>
        <p:sp>
          <p:nvSpPr>
            <p:cNvPr id="10" name="Блок-схема: узел 9">
              <a:extLst>
                <a:ext uri="{FF2B5EF4-FFF2-40B4-BE49-F238E27FC236}">
                  <a16:creationId xmlns:a16="http://schemas.microsoft.com/office/drawing/2014/main" id="{B45A3326-BFDB-C3B5-1DC5-EA511C6EFE60}"/>
                </a:ext>
              </a:extLst>
            </p:cNvPr>
            <p:cNvSpPr/>
            <p:nvPr/>
          </p:nvSpPr>
          <p:spPr>
            <a:xfrm>
              <a:off x="7362379" y="1195698"/>
              <a:ext cx="320964" cy="308438"/>
            </a:xfrm>
            <a:prstGeom prst="flowChartConnector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zh-CN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zh-CN" altLang="en-US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B944639-AF2C-7F88-9DB3-6F40612CEE0F}"/>
                </a:ext>
              </a:extLst>
            </p:cNvPr>
            <p:cNvSpPr txBox="1"/>
            <p:nvPr/>
          </p:nvSpPr>
          <p:spPr>
            <a:xfrm>
              <a:off x="7693494" y="1126349"/>
              <a:ext cx="3432327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altLang="zh-CN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ведение и наполнение антикоррупционных подразделов сайтов</a:t>
              </a:r>
              <a:endParaRPr lang="zh-CN" altLang="en-US" sz="1200" dirty="0"/>
            </a:p>
          </p:txBody>
        </p:sp>
      </p:grp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9C39D628-A2EB-2A31-ADF0-1FFF00B66BF8}"/>
              </a:ext>
            </a:extLst>
          </p:cNvPr>
          <p:cNvGrpSpPr/>
          <p:nvPr/>
        </p:nvGrpSpPr>
        <p:grpSpPr>
          <a:xfrm>
            <a:off x="7355601" y="5748017"/>
            <a:ext cx="3747457" cy="308438"/>
            <a:chOff x="7362379" y="1195698"/>
            <a:chExt cx="3747457" cy="308438"/>
          </a:xfrm>
        </p:grpSpPr>
        <p:sp>
          <p:nvSpPr>
            <p:cNvPr id="56" name="Блок-схема: узел 55">
              <a:extLst>
                <a:ext uri="{FF2B5EF4-FFF2-40B4-BE49-F238E27FC236}">
                  <a16:creationId xmlns:a16="http://schemas.microsoft.com/office/drawing/2014/main" id="{AC23FFE7-61FE-CB50-181F-8615316DAB97}"/>
                </a:ext>
              </a:extLst>
            </p:cNvPr>
            <p:cNvSpPr/>
            <p:nvPr/>
          </p:nvSpPr>
          <p:spPr>
            <a:xfrm>
              <a:off x="7362379" y="1195698"/>
              <a:ext cx="320964" cy="308438"/>
            </a:xfrm>
            <a:prstGeom prst="flowChartConnector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zh-CN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zh-CN" altLang="en-US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4EF027D8-3706-875B-14BD-2ACCA56CEB6E}"/>
                </a:ext>
              </a:extLst>
            </p:cNvPr>
            <p:cNvSpPr txBox="1"/>
            <p:nvPr/>
          </p:nvSpPr>
          <p:spPr>
            <a:xfrm>
              <a:off x="7677509" y="1205476"/>
              <a:ext cx="3432327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altLang="zh-CN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правоприменительная практика</a:t>
              </a:r>
              <a:endParaRPr lang="zh-CN" altLang="en-US" sz="1200" dirty="0"/>
            </a:p>
          </p:txBody>
        </p:sp>
      </p:grpSp>
      <p:grpSp>
        <p:nvGrpSpPr>
          <p:cNvPr id="58" name="Группа 57">
            <a:extLst>
              <a:ext uri="{FF2B5EF4-FFF2-40B4-BE49-F238E27FC236}">
                <a16:creationId xmlns:a16="http://schemas.microsoft.com/office/drawing/2014/main" id="{056E53A1-9B35-7C3B-44A5-548F0F5D401B}"/>
              </a:ext>
            </a:extLst>
          </p:cNvPr>
          <p:cNvGrpSpPr/>
          <p:nvPr/>
        </p:nvGrpSpPr>
        <p:grpSpPr>
          <a:xfrm>
            <a:off x="6871563" y="6072138"/>
            <a:ext cx="4819597" cy="308438"/>
            <a:chOff x="7362379" y="1195698"/>
            <a:chExt cx="4819597" cy="308438"/>
          </a:xfrm>
        </p:grpSpPr>
        <p:sp>
          <p:nvSpPr>
            <p:cNvPr id="59" name="Блок-схема: узел 58">
              <a:extLst>
                <a:ext uri="{FF2B5EF4-FFF2-40B4-BE49-F238E27FC236}">
                  <a16:creationId xmlns:a16="http://schemas.microsoft.com/office/drawing/2014/main" id="{3F3139CD-9EF2-4482-8AA2-63C76CB9757F}"/>
                </a:ext>
              </a:extLst>
            </p:cNvPr>
            <p:cNvSpPr/>
            <p:nvPr/>
          </p:nvSpPr>
          <p:spPr>
            <a:xfrm>
              <a:off x="7362379" y="1195698"/>
              <a:ext cx="320964" cy="308438"/>
            </a:xfrm>
            <a:prstGeom prst="flowChartConnector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zh-CN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zh-CN" altLang="en-US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AB6028E-3142-2BEE-77CF-918A90E186B0}"/>
                </a:ext>
              </a:extLst>
            </p:cNvPr>
            <p:cNvSpPr txBox="1"/>
            <p:nvPr/>
          </p:nvSpPr>
          <p:spPr>
            <a:xfrm>
              <a:off x="7677509" y="1205476"/>
              <a:ext cx="4504467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altLang="zh-CN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проверки и проверочные мероприятия (контрольные процедуры)</a:t>
              </a:r>
              <a:endParaRPr lang="zh-CN" altLang="en-US" sz="1200" dirty="0"/>
            </a:p>
          </p:txBody>
        </p:sp>
      </p:grpSp>
      <p:grpSp>
        <p:nvGrpSpPr>
          <p:cNvPr id="61" name="Группа 60">
            <a:extLst>
              <a:ext uri="{FF2B5EF4-FFF2-40B4-BE49-F238E27FC236}">
                <a16:creationId xmlns:a16="http://schemas.microsoft.com/office/drawing/2014/main" id="{BCD4BE8C-B8A5-7C21-D83F-006DDA559C84}"/>
              </a:ext>
            </a:extLst>
          </p:cNvPr>
          <p:cNvGrpSpPr/>
          <p:nvPr/>
        </p:nvGrpSpPr>
        <p:grpSpPr>
          <a:xfrm>
            <a:off x="6305035" y="6408142"/>
            <a:ext cx="3747457" cy="308438"/>
            <a:chOff x="7362379" y="1195698"/>
            <a:chExt cx="3747457" cy="308438"/>
          </a:xfrm>
        </p:grpSpPr>
        <p:sp>
          <p:nvSpPr>
            <p:cNvPr id="62" name="Блок-схема: узел 61">
              <a:extLst>
                <a:ext uri="{FF2B5EF4-FFF2-40B4-BE49-F238E27FC236}">
                  <a16:creationId xmlns:a16="http://schemas.microsoft.com/office/drawing/2014/main" id="{F9A331E8-578C-5AD7-F45A-587BE86CC7A0}"/>
                </a:ext>
              </a:extLst>
            </p:cNvPr>
            <p:cNvSpPr/>
            <p:nvPr/>
          </p:nvSpPr>
          <p:spPr>
            <a:xfrm>
              <a:off x="7362379" y="1195698"/>
              <a:ext cx="320964" cy="308438"/>
            </a:xfrm>
            <a:prstGeom prst="flowChartConnector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zh-CN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endParaRPr lang="zh-CN" altLang="en-US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45755E9-6E6A-E5B6-FBD2-9E31B90C7750}"/>
                </a:ext>
              </a:extLst>
            </p:cNvPr>
            <p:cNvSpPr txBox="1"/>
            <p:nvPr/>
          </p:nvSpPr>
          <p:spPr>
            <a:xfrm>
              <a:off x="7677509" y="1205476"/>
              <a:ext cx="3432327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altLang="zh-CN" sz="1200" b="1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ежеквартальная отчетность через ГИСП</a:t>
              </a:r>
              <a:endParaRPr lang="zh-CN" altLang="en-US" sz="1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4165975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75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25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5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5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75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59CBE360-6B22-40C4-A9AD-2F8BE2F70BE8}"/>
              </a:ext>
            </a:extLst>
          </p:cNvPr>
          <p:cNvSpPr/>
          <p:nvPr/>
        </p:nvSpPr>
        <p:spPr>
          <a:xfrm>
            <a:off x="11554047" y="6302859"/>
            <a:ext cx="701748" cy="431094"/>
          </a:xfrm>
          <a:prstGeom prst="roundRect">
            <a:avLst/>
          </a:prstGeom>
          <a:solidFill>
            <a:srgbClr val="F2F2F2">
              <a:alpha val="80000"/>
            </a:srgbClr>
          </a:solidFill>
          <a:ln w="38100" cmpd="thickThin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zh-CN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zh-CN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9">
            <a:extLst>
              <a:ext uri="{FF2B5EF4-FFF2-40B4-BE49-F238E27FC236}">
                <a16:creationId xmlns:a16="http://schemas.microsoft.com/office/drawing/2014/main" id="{CD2E7138-06DC-6A95-7D31-3A02F608A0F6}"/>
              </a:ext>
            </a:extLst>
          </p:cNvPr>
          <p:cNvSpPr/>
          <p:nvPr/>
        </p:nvSpPr>
        <p:spPr>
          <a:xfrm>
            <a:off x="-93523" y="1281560"/>
            <a:ext cx="12410093" cy="4957979"/>
          </a:xfrm>
          <a:prstGeom prst="roundRect">
            <a:avLst>
              <a:gd name="adj" fmla="val 1688"/>
            </a:avLst>
          </a:prstGeom>
          <a:solidFill>
            <a:srgbClr val="DEEBF7">
              <a:alpha val="65098"/>
            </a:srgbClr>
          </a:solidFill>
          <a:ln w="12700">
            <a:noFill/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noAutofit/>
          </a:bodyPr>
          <a:lstStyle/>
          <a:p>
            <a:pPr marL="179388" algn="l" defTabSz="900112"/>
            <a:endParaRPr lang="ru-RU" sz="2400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Akzidenz-Grotesk Pro Med"/>
              <a:cs typeface="Times New Roman" panose="02020603050405020304" pitchFamily="18" charset="0"/>
            </a:endParaRPr>
          </a:p>
        </p:txBody>
      </p:sp>
      <p:pic>
        <p:nvPicPr>
          <p:cNvPr id="4" name="Picture 8" descr="https://www.centrostock.net/s/cc_images/cache_65854187.jpg?t=1505224998">
            <a:extLst>
              <a:ext uri="{FF2B5EF4-FFF2-40B4-BE49-F238E27FC236}">
                <a16:creationId xmlns:a16="http://schemas.microsoft.com/office/drawing/2014/main" id="{134AEBDC-B33E-8999-4C04-686F3E60A6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4" t="10894" b="7993"/>
          <a:stretch/>
        </p:blipFill>
        <p:spPr bwMode="auto">
          <a:xfrm>
            <a:off x="3212391" y="1281560"/>
            <a:ext cx="7800097" cy="4957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A73C079-BD9C-31A9-B522-CFF3633D4E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065"/>
          <a:stretch/>
        </p:blipFill>
        <p:spPr>
          <a:xfrm>
            <a:off x="4263058" y="1650832"/>
            <a:ext cx="5293634" cy="325611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4881CDF-05B7-C978-59B1-462E82D49A4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270"/>
          <a:stretch/>
        </p:blipFill>
        <p:spPr>
          <a:xfrm>
            <a:off x="4263058" y="1650832"/>
            <a:ext cx="5293634" cy="325611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A8AAC45-F8CE-4482-D993-94F655A49AC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029"/>
          <a:stretch/>
        </p:blipFill>
        <p:spPr>
          <a:xfrm>
            <a:off x="4263058" y="1650832"/>
            <a:ext cx="5293634" cy="325494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F3396D0-D21D-4B3B-4776-E9789BB8C8E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" r="857"/>
          <a:stretch/>
        </p:blipFill>
        <p:spPr>
          <a:xfrm>
            <a:off x="4263058" y="1650832"/>
            <a:ext cx="5293634" cy="3260266"/>
          </a:xfrm>
          <a:prstGeom prst="rect">
            <a:avLst/>
          </a:prstGeom>
        </p:spPr>
      </p:pic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29072F82-11D8-B4E1-BA35-54F579FA2719}"/>
              </a:ext>
            </a:extLst>
          </p:cNvPr>
          <p:cNvGrpSpPr/>
          <p:nvPr/>
        </p:nvGrpSpPr>
        <p:grpSpPr>
          <a:xfrm>
            <a:off x="0" y="2224774"/>
            <a:ext cx="3946838" cy="1384995"/>
            <a:chOff x="4960" y="2736503"/>
            <a:chExt cx="3946838" cy="1384995"/>
          </a:xfrm>
        </p:grpSpPr>
        <p:pic>
          <p:nvPicPr>
            <p:cNvPr id="2050" name="Picture 2">
              <a:extLst>
                <a:ext uri="{FF2B5EF4-FFF2-40B4-BE49-F238E27FC236}">
                  <a16:creationId xmlns:a16="http://schemas.microsoft.com/office/drawing/2014/main" id="{141491A8-0843-BEBF-720B-933AD0448E3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60" y="3106905"/>
              <a:ext cx="833902" cy="6441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AA44C32-1D3F-03F9-DBEE-813600AE6CE5}"/>
                </a:ext>
              </a:extLst>
            </p:cNvPr>
            <p:cNvSpPr txBox="1"/>
            <p:nvPr/>
          </p:nvSpPr>
          <p:spPr>
            <a:xfrm>
              <a:off x="838862" y="2736503"/>
              <a:ext cx="3112936" cy="1384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altLang="zh-CN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подробнее см. Черепанова Е.В. </a:t>
              </a:r>
              <a:r>
                <a:rPr lang="ru-RU" altLang="zh-CN" sz="1200" b="1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Правовые </a:t>
              </a:r>
              <a:r>
                <a:rPr lang="ru-RU" altLang="zh-CN" sz="1200" b="1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предпосылки унификации форм статистической отчетности о результатах реализации мер по </a:t>
              </a:r>
              <a:r>
                <a:rPr lang="ru-RU" altLang="zh-CN" sz="1200" b="1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противодействию коррупции</a:t>
              </a:r>
              <a:r>
                <a:rPr lang="ru-RU" altLang="zh-CN" sz="120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altLang="zh-CN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/ Е.В. Черепанова, </a:t>
              </a:r>
              <a:br>
                <a:rPr lang="ru-RU" altLang="zh-CN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altLang="zh-CN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С.Н. </a:t>
              </a:r>
              <a:r>
                <a:rPr lang="ru-RU" altLang="zh-CN" sz="1200" dirty="0" err="1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Матулис</a:t>
              </a:r>
              <a:r>
                <a:rPr lang="ru-RU" altLang="zh-CN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// Журнал российского права. – 2020. – №12, с. 159 – 170</a:t>
              </a:r>
              <a:endParaRPr lang="zh-CN" altLang="en-US" sz="1200" dirty="0"/>
            </a:p>
          </p:txBody>
        </p:sp>
      </p:grpSp>
      <p:pic>
        <p:nvPicPr>
          <p:cNvPr id="2052" name="Picture 4">
            <a:extLst>
              <a:ext uri="{FF2B5EF4-FFF2-40B4-BE49-F238E27FC236}">
                <a16:creationId xmlns:a16="http://schemas.microsoft.com/office/drawing/2014/main" id="{A3739745-2A81-2AE9-8ADC-9423ACDB00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138" y="3857015"/>
            <a:ext cx="1207696" cy="120769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12700" cap="sq">
            <a:solidFill>
              <a:schemeClr val="bg2">
                <a:lumMod val="5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87537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2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25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C36E66D-312F-BA4C-3752-5C9413911B35}"/>
              </a:ext>
            </a:extLst>
          </p:cNvPr>
          <p:cNvSpPr/>
          <p:nvPr/>
        </p:nvSpPr>
        <p:spPr>
          <a:xfrm>
            <a:off x="105925" y="978010"/>
            <a:ext cx="5990075" cy="2822713"/>
          </a:xfrm>
          <a:prstGeom prst="rect">
            <a:avLst/>
          </a:prstGeom>
          <a:solidFill>
            <a:srgbClr val="CCCC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C3C5A89-68E9-863E-233F-E323F57DFCDE}"/>
              </a:ext>
            </a:extLst>
          </p:cNvPr>
          <p:cNvSpPr/>
          <p:nvPr/>
        </p:nvSpPr>
        <p:spPr>
          <a:xfrm>
            <a:off x="105925" y="3800723"/>
            <a:ext cx="5990075" cy="2933230"/>
          </a:xfrm>
          <a:prstGeom prst="rect">
            <a:avLst/>
          </a:prstGeom>
          <a:solidFill>
            <a:schemeClr val="accent4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102" name="Группа 4101">
            <a:extLst>
              <a:ext uri="{FF2B5EF4-FFF2-40B4-BE49-F238E27FC236}">
                <a16:creationId xmlns:a16="http://schemas.microsoft.com/office/drawing/2014/main" id="{09B37671-98CE-18B4-ABC5-41967D53495C}"/>
              </a:ext>
            </a:extLst>
          </p:cNvPr>
          <p:cNvGrpSpPr/>
          <p:nvPr/>
        </p:nvGrpSpPr>
        <p:grpSpPr>
          <a:xfrm>
            <a:off x="2980412" y="939609"/>
            <a:ext cx="9105663" cy="5794344"/>
            <a:chOff x="2980412" y="939609"/>
            <a:chExt cx="9105663" cy="5794344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F68EB4C3-D827-69B4-3D17-CB0DED6BE72F}"/>
                </a:ext>
              </a:extLst>
            </p:cNvPr>
            <p:cNvSpPr/>
            <p:nvPr/>
          </p:nvSpPr>
          <p:spPr>
            <a:xfrm>
              <a:off x="6096000" y="978010"/>
              <a:ext cx="5990075" cy="2822713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DC785566-7057-0744-F0F7-E21658A383C3}"/>
                </a:ext>
              </a:extLst>
            </p:cNvPr>
            <p:cNvSpPr/>
            <p:nvPr/>
          </p:nvSpPr>
          <p:spPr>
            <a:xfrm>
              <a:off x="6096000" y="3800722"/>
              <a:ext cx="5990075" cy="2933231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DDF0881D-30BC-73A2-69CF-70EFFA1560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3403" b="89583" l="18241" r="64815">
                          <a14:foregroundMark x1="37037" y1="26319" x2="48241" y2="25694"/>
                          <a14:foregroundMark x1="48472" y1="25972" x2="64861" y2="62500"/>
                          <a14:foregroundMark x1="64861" y1="62500" x2="61806" y2="64306"/>
                          <a14:foregroundMark x1="61806" y1="65625" x2="40556" y2="85625"/>
                          <a14:foregroundMark x1="40556" y1="85625" x2="31944" y2="80833"/>
                          <a14:foregroundMark x1="31944" y1="80833" x2="27269" y2="72014"/>
                          <a14:foregroundMark x1="19213" y1="60625" x2="20463" y2="45903"/>
                          <a14:foregroundMark x1="20463" y1="45903" x2="24352" y2="38681"/>
                          <a14:foregroundMark x1="39769" y1="22500" x2="44954" y2="23472"/>
                          <a14:foregroundMark x1="44954" y1="23472" x2="47269" y2="25139"/>
                          <a14:foregroundMark x1="55926" y1="80139" x2="43935" y2="87153"/>
                          <a14:foregroundMark x1="43935" y1="87153" x2="33889" y2="85694"/>
                          <a14:foregroundMark x1="33889" y1="85694" x2="25324" y2="78125"/>
                          <a14:foregroundMark x1="18241" y1="61528" x2="18380" y2="49653"/>
                          <a14:foregroundMark x1="32917" y1="86528" x2="44676" y2="89583"/>
                          <a14:foregroundMark x1="44676" y1="89583" x2="49120" y2="87361"/>
                        </a14:backgroundRemoval>
                      </a14:imgEffect>
                    </a14:imgLayer>
                  </a14:imgProps>
                </a:ext>
              </a:extLst>
            </a:blip>
            <a:srcRect l="16596" t="20711" r="32754" b="7710"/>
            <a:stretch/>
          </p:blipFill>
          <p:spPr>
            <a:xfrm>
              <a:off x="2980412" y="1277892"/>
              <a:ext cx="5393637" cy="5081488"/>
            </a:xfrm>
            <a:prstGeom prst="rect">
              <a:avLst/>
            </a:prstGeom>
          </p:spPr>
        </p:pic>
        <p:grpSp>
          <p:nvGrpSpPr>
            <p:cNvPr id="21" name="Группа 20">
              <a:extLst>
                <a:ext uri="{FF2B5EF4-FFF2-40B4-BE49-F238E27FC236}">
                  <a16:creationId xmlns:a16="http://schemas.microsoft.com/office/drawing/2014/main" id="{8AED68CB-C352-ECFB-0FB9-65C67A265A88}"/>
                </a:ext>
              </a:extLst>
            </p:cNvPr>
            <p:cNvGrpSpPr/>
            <p:nvPr/>
          </p:nvGrpSpPr>
          <p:grpSpPr>
            <a:xfrm>
              <a:off x="6370414" y="939609"/>
              <a:ext cx="5396868" cy="461665"/>
              <a:chOff x="7375899" y="1017314"/>
              <a:chExt cx="5396868" cy="461665"/>
            </a:xfrm>
          </p:grpSpPr>
          <p:sp>
            <p:nvSpPr>
              <p:cNvPr id="16" name="Блок-схема: узел 15">
                <a:extLst>
                  <a:ext uri="{FF2B5EF4-FFF2-40B4-BE49-F238E27FC236}">
                    <a16:creationId xmlns:a16="http://schemas.microsoft.com/office/drawing/2014/main" id="{30068360-30D3-06A9-1F9F-4EF44E56B71B}"/>
                  </a:ext>
                </a:extLst>
              </p:cNvPr>
              <p:cNvSpPr/>
              <p:nvPr/>
            </p:nvSpPr>
            <p:spPr>
              <a:xfrm>
                <a:off x="7375899" y="1130179"/>
                <a:ext cx="320964" cy="308438"/>
              </a:xfrm>
              <a:prstGeom prst="flowChartConnector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altLang="zh-CN" dirty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zh-CN" altLang="en-US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A1FFD95-7818-0984-89FF-C8A6DCB17B69}"/>
                  </a:ext>
                </a:extLst>
              </p:cNvPr>
              <p:cNvSpPr txBox="1"/>
              <p:nvPr/>
            </p:nvSpPr>
            <p:spPr>
              <a:xfrm>
                <a:off x="7696863" y="1017314"/>
                <a:ext cx="507590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altLang="zh-CN" sz="1200" dirty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назначение / создание структурного подразделения (лица), ответственного за профилактику коррупционных и иных правонарушений</a:t>
                </a:r>
                <a:endParaRPr lang="zh-CN" altLang="en-US" sz="1200" dirty="0"/>
              </a:p>
            </p:txBody>
          </p:sp>
        </p:grpSp>
        <p:grpSp>
          <p:nvGrpSpPr>
            <p:cNvPr id="22" name="Группа 21">
              <a:extLst>
                <a:ext uri="{FF2B5EF4-FFF2-40B4-BE49-F238E27FC236}">
                  <a16:creationId xmlns:a16="http://schemas.microsoft.com/office/drawing/2014/main" id="{7A8C78FB-E17D-30F5-3DA8-9AF2BF3E823F}"/>
                </a:ext>
              </a:extLst>
            </p:cNvPr>
            <p:cNvGrpSpPr/>
            <p:nvPr/>
          </p:nvGrpSpPr>
          <p:grpSpPr>
            <a:xfrm>
              <a:off x="7278449" y="1356049"/>
              <a:ext cx="3873871" cy="461665"/>
              <a:chOff x="7780356" y="1732694"/>
              <a:chExt cx="3873871" cy="461665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8FF148B-7567-0072-8DD3-2E1F00FCC13A}"/>
                  </a:ext>
                </a:extLst>
              </p:cNvPr>
              <p:cNvSpPr txBox="1"/>
              <p:nvPr/>
            </p:nvSpPr>
            <p:spPr>
              <a:xfrm>
                <a:off x="8101320" y="1732694"/>
                <a:ext cx="3552907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altLang="zh-CN" sz="1200" dirty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разработка и утверждение антикоррупционных стандартов в виде ЛНА на основе типовых</a:t>
                </a:r>
                <a:endParaRPr lang="zh-CN" altLang="en-US" sz="1200" dirty="0"/>
              </a:p>
            </p:txBody>
          </p:sp>
          <p:sp>
            <p:nvSpPr>
              <p:cNvPr id="20" name="Блок-схема: узел 19">
                <a:extLst>
                  <a:ext uri="{FF2B5EF4-FFF2-40B4-BE49-F238E27FC236}">
                    <a16:creationId xmlns:a16="http://schemas.microsoft.com/office/drawing/2014/main" id="{E5A47890-1CC8-601B-7799-0F7F2D4FC435}"/>
                  </a:ext>
                </a:extLst>
              </p:cNvPr>
              <p:cNvSpPr/>
              <p:nvPr/>
            </p:nvSpPr>
            <p:spPr>
              <a:xfrm>
                <a:off x="7780356" y="1809308"/>
                <a:ext cx="320964" cy="308438"/>
              </a:xfrm>
              <a:prstGeom prst="flowChartConnector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altLang="zh-CN" dirty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zh-CN" altLang="en-US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3" name="Группа 22">
              <a:extLst>
                <a:ext uri="{FF2B5EF4-FFF2-40B4-BE49-F238E27FC236}">
                  <a16:creationId xmlns:a16="http://schemas.microsoft.com/office/drawing/2014/main" id="{33F6278C-FC43-A853-F32C-902F45F07A80}"/>
                </a:ext>
              </a:extLst>
            </p:cNvPr>
            <p:cNvGrpSpPr/>
            <p:nvPr/>
          </p:nvGrpSpPr>
          <p:grpSpPr>
            <a:xfrm>
              <a:off x="7691551" y="1745117"/>
              <a:ext cx="3863818" cy="646331"/>
              <a:chOff x="7821758" y="1732694"/>
              <a:chExt cx="3550067" cy="646331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A3EF156-F1BC-D656-6BC8-805B06831555}"/>
                  </a:ext>
                </a:extLst>
              </p:cNvPr>
              <p:cNvSpPr txBox="1"/>
              <p:nvPr/>
            </p:nvSpPr>
            <p:spPr>
              <a:xfrm>
                <a:off x="8101320" y="1732694"/>
                <a:ext cx="3270505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altLang="zh-CN" sz="1200" dirty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формирование комиссий по противодействию коррупции и урегулированию конфликта интересов</a:t>
                </a:r>
                <a:endParaRPr lang="zh-CN" altLang="en-US" sz="1200" dirty="0"/>
              </a:p>
            </p:txBody>
          </p:sp>
          <p:sp>
            <p:nvSpPr>
              <p:cNvPr id="25" name="Блок-схема: узел 24">
                <a:extLst>
                  <a:ext uri="{FF2B5EF4-FFF2-40B4-BE49-F238E27FC236}">
                    <a16:creationId xmlns:a16="http://schemas.microsoft.com/office/drawing/2014/main" id="{2C9CEAB9-F4B2-F765-24ED-330F2E6CB7F8}"/>
                  </a:ext>
                </a:extLst>
              </p:cNvPr>
              <p:cNvSpPr/>
              <p:nvPr/>
            </p:nvSpPr>
            <p:spPr>
              <a:xfrm>
                <a:off x="7821758" y="1830484"/>
                <a:ext cx="286845" cy="309850"/>
              </a:xfrm>
              <a:prstGeom prst="flowChartConnector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altLang="zh-CN" dirty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lang="zh-CN" altLang="en-US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6" name="Группа 25">
              <a:extLst>
                <a:ext uri="{FF2B5EF4-FFF2-40B4-BE49-F238E27FC236}">
                  <a16:creationId xmlns:a16="http://schemas.microsoft.com/office/drawing/2014/main" id="{E8789B1D-8F7C-7876-9D5A-EDF70AD53F06}"/>
                </a:ext>
              </a:extLst>
            </p:cNvPr>
            <p:cNvGrpSpPr/>
            <p:nvPr/>
          </p:nvGrpSpPr>
          <p:grpSpPr>
            <a:xfrm>
              <a:off x="8044424" y="2150412"/>
              <a:ext cx="3609455" cy="461665"/>
              <a:chOff x="7762370" y="1732694"/>
              <a:chExt cx="3609455" cy="461665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2E28C5C-EE58-7212-8842-1672B7D2A204}"/>
                  </a:ext>
                </a:extLst>
              </p:cNvPr>
              <p:cNvSpPr txBox="1"/>
              <p:nvPr/>
            </p:nvSpPr>
            <p:spPr>
              <a:xfrm>
                <a:off x="8101320" y="1732694"/>
                <a:ext cx="327050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altLang="zh-CN" sz="1200" dirty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проведение оценки коррупционных рисков </a:t>
                </a:r>
                <a:br>
                  <a:rPr lang="ru-RU" altLang="zh-CN" sz="1200" dirty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ru-RU" altLang="zh-CN" sz="1200" dirty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и разработка мер по их минимизации</a:t>
                </a:r>
                <a:endParaRPr lang="zh-CN" altLang="en-US" sz="1200" dirty="0"/>
              </a:p>
            </p:txBody>
          </p:sp>
          <p:sp>
            <p:nvSpPr>
              <p:cNvPr id="28" name="Блок-схема: узел 27">
                <a:extLst>
                  <a:ext uri="{FF2B5EF4-FFF2-40B4-BE49-F238E27FC236}">
                    <a16:creationId xmlns:a16="http://schemas.microsoft.com/office/drawing/2014/main" id="{0CDC7B05-5EBC-CAD3-CC69-D311F8D4ACF2}"/>
                  </a:ext>
                </a:extLst>
              </p:cNvPr>
              <p:cNvSpPr/>
              <p:nvPr/>
            </p:nvSpPr>
            <p:spPr>
              <a:xfrm>
                <a:off x="7762370" y="1849964"/>
                <a:ext cx="320964" cy="308438"/>
              </a:xfrm>
              <a:prstGeom prst="flowChartConnector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altLang="zh-CN" dirty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endParaRPr lang="zh-CN" altLang="en-US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9" name="Группа 28">
              <a:extLst>
                <a:ext uri="{FF2B5EF4-FFF2-40B4-BE49-F238E27FC236}">
                  <a16:creationId xmlns:a16="http://schemas.microsoft.com/office/drawing/2014/main" id="{FEE413B7-E570-31CC-65E5-A78A3FBE8F86}"/>
                </a:ext>
              </a:extLst>
            </p:cNvPr>
            <p:cNvGrpSpPr/>
            <p:nvPr/>
          </p:nvGrpSpPr>
          <p:grpSpPr>
            <a:xfrm>
              <a:off x="8358673" y="3283271"/>
              <a:ext cx="3417073" cy="461665"/>
              <a:chOff x="7794270" y="1732694"/>
              <a:chExt cx="3417073" cy="461665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46516CF-E840-21BB-8171-8679685589B6}"/>
                  </a:ext>
                </a:extLst>
              </p:cNvPr>
              <p:cNvSpPr txBox="1"/>
              <p:nvPr/>
            </p:nvSpPr>
            <p:spPr>
              <a:xfrm>
                <a:off x="8101320" y="1732694"/>
                <a:ext cx="311002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altLang="zh-CN" sz="1200" dirty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закрепление персональной ответственности руководителя</a:t>
                </a:r>
                <a:endParaRPr lang="zh-CN" altLang="en-US" sz="1200" dirty="0"/>
              </a:p>
            </p:txBody>
          </p:sp>
          <p:sp>
            <p:nvSpPr>
              <p:cNvPr id="31" name="Блок-схема: узел 30">
                <a:extLst>
                  <a:ext uri="{FF2B5EF4-FFF2-40B4-BE49-F238E27FC236}">
                    <a16:creationId xmlns:a16="http://schemas.microsoft.com/office/drawing/2014/main" id="{AFB5F6C2-FD6B-B5CD-417D-89D4CC745EEE}"/>
                  </a:ext>
                </a:extLst>
              </p:cNvPr>
              <p:cNvSpPr/>
              <p:nvPr/>
            </p:nvSpPr>
            <p:spPr>
              <a:xfrm>
                <a:off x="7794270" y="1856788"/>
                <a:ext cx="320964" cy="308438"/>
              </a:xfrm>
              <a:prstGeom prst="flowChartConnector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altLang="zh-CN" dirty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endParaRPr lang="zh-CN" altLang="en-US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32" name="Группа 31">
              <a:extLst>
                <a:ext uri="{FF2B5EF4-FFF2-40B4-BE49-F238E27FC236}">
                  <a16:creationId xmlns:a16="http://schemas.microsoft.com/office/drawing/2014/main" id="{E8FA7F9B-2B8E-3D2F-B489-C87D73F2D2E0}"/>
                </a:ext>
              </a:extLst>
            </p:cNvPr>
            <p:cNvGrpSpPr/>
            <p:nvPr/>
          </p:nvGrpSpPr>
          <p:grpSpPr>
            <a:xfrm>
              <a:off x="8274923" y="3011687"/>
              <a:ext cx="3641432" cy="308439"/>
              <a:chOff x="7794270" y="1856787"/>
              <a:chExt cx="3641432" cy="308439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85617B1C-1E79-E0B0-A61F-E23CA758F1FC}"/>
                  </a:ext>
                </a:extLst>
              </p:cNvPr>
              <p:cNvSpPr txBox="1"/>
              <p:nvPr/>
            </p:nvSpPr>
            <p:spPr>
              <a:xfrm>
                <a:off x="8101320" y="1856787"/>
                <a:ext cx="3334382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altLang="zh-CN" sz="1200" dirty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создание антикоррупционного подраздела сайта</a:t>
                </a:r>
                <a:endParaRPr lang="zh-CN" altLang="en-US" sz="1200" dirty="0"/>
              </a:p>
            </p:txBody>
          </p:sp>
          <p:sp>
            <p:nvSpPr>
              <p:cNvPr id="34" name="Блок-схема: узел 33">
                <a:extLst>
                  <a:ext uri="{FF2B5EF4-FFF2-40B4-BE49-F238E27FC236}">
                    <a16:creationId xmlns:a16="http://schemas.microsoft.com/office/drawing/2014/main" id="{641B45F1-6FCB-D4B2-5731-C0F0C0AB3646}"/>
                  </a:ext>
                </a:extLst>
              </p:cNvPr>
              <p:cNvSpPr/>
              <p:nvPr/>
            </p:nvSpPr>
            <p:spPr>
              <a:xfrm>
                <a:off x="7794270" y="1856788"/>
                <a:ext cx="320964" cy="308438"/>
              </a:xfrm>
              <a:prstGeom prst="flowChartConnector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altLang="zh-CN" dirty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endParaRPr lang="zh-CN" altLang="en-US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35" name="Группа 34">
              <a:extLst>
                <a:ext uri="{FF2B5EF4-FFF2-40B4-BE49-F238E27FC236}">
                  <a16:creationId xmlns:a16="http://schemas.microsoft.com/office/drawing/2014/main" id="{86E460F5-F6D5-8E2D-6B02-4859936938D1}"/>
                </a:ext>
              </a:extLst>
            </p:cNvPr>
            <p:cNvGrpSpPr/>
            <p:nvPr/>
          </p:nvGrpSpPr>
          <p:grpSpPr>
            <a:xfrm>
              <a:off x="8253600" y="2634931"/>
              <a:ext cx="3259911" cy="309440"/>
              <a:chOff x="7794270" y="1855786"/>
              <a:chExt cx="3259911" cy="309440"/>
            </a:xfrm>
          </p:grpSpPr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B3C837C7-DBC4-D4A8-FBB2-48ECA0A53490}"/>
                  </a:ext>
                </a:extLst>
              </p:cNvPr>
              <p:cNvSpPr txBox="1"/>
              <p:nvPr/>
            </p:nvSpPr>
            <p:spPr>
              <a:xfrm>
                <a:off x="8096681" y="1855786"/>
                <a:ext cx="2957500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altLang="zh-CN" sz="1200" dirty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делегирование части полномочий</a:t>
                </a:r>
                <a:endParaRPr lang="zh-CN" altLang="en-US" sz="1200" dirty="0"/>
              </a:p>
            </p:txBody>
          </p:sp>
          <p:sp>
            <p:nvSpPr>
              <p:cNvPr id="37" name="Блок-схема: узел 36">
                <a:extLst>
                  <a:ext uri="{FF2B5EF4-FFF2-40B4-BE49-F238E27FC236}">
                    <a16:creationId xmlns:a16="http://schemas.microsoft.com/office/drawing/2014/main" id="{1AF34BF1-DC67-5BC1-6F6B-9D6289E4EB42}"/>
                  </a:ext>
                </a:extLst>
              </p:cNvPr>
              <p:cNvSpPr/>
              <p:nvPr/>
            </p:nvSpPr>
            <p:spPr>
              <a:xfrm>
                <a:off x="7794270" y="1856788"/>
                <a:ext cx="320964" cy="308438"/>
              </a:xfrm>
              <a:prstGeom prst="flowChartConnector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altLang="zh-CN" dirty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endParaRPr lang="zh-CN" altLang="en-US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38" name="Группа 37">
              <a:extLst>
                <a:ext uri="{FF2B5EF4-FFF2-40B4-BE49-F238E27FC236}">
                  <a16:creationId xmlns:a16="http://schemas.microsoft.com/office/drawing/2014/main" id="{CFD3223D-DEA8-8F1E-E4DA-80B0E61454DC}"/>
                </a:ext>
              </a:extLst>
            </p:cNvPr>
            <p:cNvGrpSpPr/>
            <p:nvPr/>
          </p:nvGrpSpPr>
          <p:grpSpPr>
            <a:xfrm>
              <a:off x="8319264" y="3878224"/>
              <a:ext cx="3766811" cy="646331"/>
              <a:chOff x="7362379" y="1017314"/>
              <a:chExt cx="3766811" cy="646331"/>
            </a:xfrm>
          </p:grpSpPr>
          <p:sp>
            <p:nvSpPr>
              <p:cNvPr id="39" name="Блок-схема: узел 38">
                <a:extLst>
                  <a:ext uri="{FF2B5EF4-FFF2-40B4-BE49-F238E27FC236}">
                    <a16:creationId xmlns:a16="http://schemas.microsoft.com/office/drawing/2014/main" id="{65243B9D-C3C0-EA05-584A-68335F3ADA28}"/>
                  </a:ext>
                </a:extLst>
              </p:cNvPr>
              <p:cNvSpPr/>
              <p:nvPr/>
            </p:nvSpPr>
            <p:spPr>
              <a:xfrm>
                <a:off x="7362379" y="1195698"/>
                <a:ext cx="320964" cy="308438"/>
              </a:xfrm>
              <a:prstGeom prst="flowChartConnector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altLang="zh-CN" dirty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zh-CN" altLang="en-US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5595F2FC-846F-A027-8527-EB94EF8E55BC}"/>
                  </a:ext>
                </a:extLst>
              </p:cNvPr>
              <p:cNvSpPr txBox="1"/>
              <p:nvPr/>
            </p:nvSpPr>
            <p:spPr>
              <a:xfrm>
                <a:off x="7696863" y="1017314"/>
                <a:ext cx="343232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altLang="zh-CN" sz="1200" dirty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…о статусе и полномочиях антикоррупционного подразделения (ответственного лица), необходимости выделения ресурсов</a:t>
                </a:r>
                <a:endParaRPr lang="zh-CN" altLang="en-US" sz="1200" dirty="0"/>
              </a:p>
            </p:txBody>
          </p:sp>
        </p:grpSp>
        <p:grpSp>
          <p:nvGrpSpPr>
            <p:cNvPr id="41" name="Группа 40">
              <a:extLst>
                <a:ext uri="{FF2B5EF4-FFF2-40B4-BE49-F238E27FC236}">
                  <a16:creationId xmlns:a16="http://schemas.microsoft.com/office/drawing/2014/main" id="{A58BAC45-2508-2732-45F5-41A390282D6A}"/>
                </a:ext>
              </a:extLst>
            </p:cNvPr>
            <p:cNvGrpSpPr/>
            <p:nvPr/>
          </p:nvGrpSpPr>
          <p:grpSpPr>
            <a:xfrm>
              <a:off x="8165055" y="4498334"/>
              <a:ext cx="3751301" cy="830997"/>
              <a:chOff x="7362379" y="1102094"/>
              <a:chExt cx="3751301" cy="830997"/>
            </a:xfrm>
          </p:grpSpPr>
          <p:sp>
            <p:nvSpPr>
              <p:cNvPr id="42" name="Блок-схема: узел 41">
                <a:extLst>
                  <a:ext uri="{FF2B5EF4-FFF2-40B4-BE49-F238E27FC236}">
                    <a16:creationId xmlns:a16="http://schemas.microsoft.com/office/drawing/2014/main" id="{04F91BB9-D8C8-E19B-684C-DEECF06C3FA7}"/>
                  </a:ext>
                </a:extLst>
              </p:cNvPr>
              <p:cNvSpPr/>
              <p:nvPr/>
            </p:nvSpPr>
            <p:spPr>
              <a:xfrm>
                <a:off x="7362379" y="1195698"/>
                <a:ext cx="320964" cy="308438"/>
              </a:xfrm>
              <a:prstGeom prst="flowChartConnector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altLang="zh-CN" dirty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zh-CN" altLang="en-US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D40F9D86-3261-B371-BF97-7EB29BC2CBA6}"/>
                  </a:ext>
                </a:extLst>
              </p:cNvPr>
              <p:cNvSpPr txBox="1"/>
              <p:nvPr/>
            </p:nvSpPr>
            <p:spPr>
              <a:xfrm>
                <a:off x="7683344" y="1102094"/>
                <a:ext cx="3430336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altLang="zh-CN" sz="1200" dirty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Создание специального подраздела на сайте МПТ, регулярное обучение сотрудников (внутреннее </a:t>
                </a:r>
                <a:br>
                  <a:rPr lang="ru-RU" altLang="zh-CN" sz="1200" dirty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ru-RU" altLang="zh-CN" sz="1200" dirty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и внешнее), инструктажи руководителей </a:t>
                </a:r>
                <a:br>
                  <a:rPr lang="ru-RU" altLang="zh-CN" sz="1200" dirty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ru-RU" altLang="zh-CN" sz="1200" dirty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при назначении</a:t>
                </a:r>
                <a:endParaRPr lang="zh-CN" altLang="en-US" sz="1200" dirty="0"/>
              </a:p>
            </p:txBody>
          </p:sp>
        </p:grpSp>
        <p:grpSp>
          <p:nvGrpSpPr>
            <p:cNvPr id="44" name="Группа 43">
              <a:extLst>
                <a:ext uri="{FF2B5EF4-FFF2-40B4-BE49-F238E27FC236}">
                  <a16:creationId xmlns:a16="http://schemas.microsoft.com/office/drawing/2014/main" id="{252D6137-C02D-11BB-8CE1-4FF637FD7AED}"/>
                </a:ext>
              </a:extLst>
            </p:cNvPr>
            <p:cNvGrpSpPr/>
            <p:nvPr/>
          </p:nvGrpSpPr>
          <p:grpSpPr>
            <a:xfrm>
              <a:off x="7795544" y="5263274"/>
              <a:ext cx="3763442" cy="461665"/>
              <a:chOff x="7362379" y="1126349"/>
              <a:chExt cx="3763442" cy="461665"/>
            </a:xfrm>
          </p:grpSpPr>
          <p:sp>
            <p:nvSpPr>
              <p:cNvPr id="45" name="Блок-схема: узел 44">
                <a:extLst>
                  <a:ext uri="{FF2B5EF4-FFF2-40B4-BE49-F238E27FC236}">
                    <a16:creationId xmlns:a16="http://schemas.microsoft.com/office/drawing/2014/main" id="{63C2A5DD-53C9-4611-D7DB-DCA448820D49}"/>
                  </a:ext>
                </a:extLst>
              </p:cNvPr>
              <p:cNvSpPr/>
              <p:nvPr/>
            </p:nvSpPr>
            <p:spPr>
              <a:xfrm>
                <a:off x="7362379" y="1195698"/>
                <a:ext cx="320964" cy="308438"/>
              </a:xfrm>
              <a:prstGeom prst="flowChartConnector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altLang="zh-CN" dirty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lang="zh-CN" altLang="en-US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AFA3EB93-6400-0E20-81CD-ED0097701AE3}"/>
                  </a:ext>
                </a:extLst>
              </p:cNvPr>
              <p:cNvSpPr txBox="1"/>
              <p:nvPr/>
            </p:nvSpPr>
            <p:spPr>
              <a:xfrm>
                <a:off x="7693494" y="1126349"/>
                <a:ext cx="3432327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altLang="zh-CN" sz="1200" dirty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ведение и наполнение антикоррупционных подразделов сайтов</a:t>
                </a:r>
                <a:endParaRPr lang="zh-CN" altLang="en-US" sz="1200" dirty="0"/>
              </a:p>
            </p:txBody>
          </p:sp>
        </p:grpSp>
        <p:grpSp>
          <p:nvGrpSpPr>
            <p:cNvPr id="47" name="Группа 46">
              <a:extLst>
                <a:ext uri="{FF2B5EF4-FFF2-40B4-BE49-F238E27FC236}">
                  <a16:creationId xmlns:a16="http://schemas.microsoft.com/office/drawing/2014/main" id="{472507CA-958F-86EE-519C-B4FE11A0940B}"/>
                </a:ext>
              </a:extLst>
            </p:cNvPr>
            <p:cNvGrpSpPr/>
            <p:nvPr/>
          </p:nvGrpSpPr>
          <p:grpSpPr>
            <a:xfrm>
              <a:off x="7355601" y="5748017"/>
              <a:ext cx="3747457" cy="308438"/>
              <a:chOff x="7362379" y="1195698"/>
              <a:chExt cx="3747457" cy="308438"/>
            </a:xfrm>
          </p:grpSpPr>
          <p:sp>
            <p:nvSpPr>
              <p:cNvPr id="48" name="Блок-схема: узел 47">
                <a:extLst>
                  <a:ext uri="{FF2B5EF4-FFF2-40B4-BE49-F238E27FC236}">
                    <a16:creationId xmlns:a16="http://schemas.microsoft.com/office/drawing/2014/main" id="{F089C446-59D3-0CEE-FC4E-325148F6B46F}"/>
                  </a:ext>
                </a:extLst>
              </p:cNvPr>
              <p:cNvSpPr/>
              <p:nvPr/>
            </p:nvSpPr>
            <p:spPr>
              <a:xfrm>
                <a:off x="7362379" y="1195698"/>
                <a:ext cx="320964" cy="308438"/>
              </a:xfrm>
              <a:prstGeom prst="flowChartConnector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altLang="zh-CN" dirty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endParaRPr lang="zh-CN" altLang="en-US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9A401333-EEAA-305A-9963-C0D8E18E1795}"/>
                  </a:ext>
                </a:extLst>
              </p:cNvPr>
              <p:cNvSpPr txBox="1"/>
              <p:nvPr/>
            </p:nvSpPr>
            <p:spPr>
              <a:xfrm>
                <a:off x="7677509" y="1205476"/>
                <a:ext cx="3432327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altLang="zh-CN" sz="1200" dirty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правоприменительная практика</a:t>
                </a:r>
                <a:endParaRPr lang="zh-CN" altLang="en-US" sz="1200" dirty="0"/>
              </a:p>
            </p:txBody>
          </p:sp>
        </p:grpSp>
        <p:grpSp>
          <p:nvGrpSpPr>
            <p:cNvPr id="50" name="Группа 49">
              <a:extLst>
                <a:ext uri="{FF2B5EF4-FFF2-40B4-BE49-F238E27FC236}">
                  <a16:creationId xmlns:a16="http://schemas.microsoft.com/office/drawing/2014/main" id="{6F8CF43B-69BE-6806-37D2-5EB247C1EA93}"/>
                </a:ext>
              </a:extLst>
            </p:cNvPr>
            <p:cNvGrpSpPr/>
            <p:nvPr/>
          </p:nvGrpSpPr>
          <p:grpSpPr>
            <a:xfrm>
              <a:off x="6871563" y="6072138"/>
              <a:ext cx="4819597" cy="308438"/>
              <a:chOff x="7362379" y="1195698"/>
              <a:chExt cx="4819597" cy="308438"/>
            </a:xfrm>
          </p:grpSpPr>
          <p:sp>
            <p:nvSpPr>
              <p:cNvPr id="51" name="Блок-схема: узел 50">
                <a:extLst>
                  <a:ext uri="{FF2B5EF4-FFF2-40B4-BE49-F238E27FC236}">
                    <a16:creationId xmlns:a16="http://schemas.microsoft.com/office/drawing/2014/main" id="{CF65F558-8035-FC35-0867-8B594F5FBADA}"/>
                  </a:ext>
                </a:extLst>
              </p:cNvPr>
              <p:cNvSpPr/>
              <p:nvPr/>
            </p:nvSpPr>
            <p:spPr>
              <a:xfrm>
                <a:off x="7362379" y="1195698"/>
                <a:ext cx="320964" cy="308438"/>
              </a:xfrm>
              <a:prstGeom prst="flowChartConnector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altLang="zh-CN" dirty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endParaRPr lang="zh-CN" altLang="en-US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587C1F02-D0BB-4FAD-2556-70A431FC010F}"/>
                  </a:ext>
                </a:extLst>
              </p:cNvPr>
              <p:cNvSpPr txBox="1"/>
              <p:nvPr/>
            </p:nvSpPr>
            <p:spPr>
              <a:xfrm>
                <a:off x="7677509" y="1205476"/>
                <a:ext cx="4504467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altLang="zh-CN" sz="1200" dirty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проверки и проверочные мероприятия (контрольные процедуры)</a:t>
                </a:r>
                <a:endParaRPr lang="zh-CN" altLang="en-US" sz="1200" dirty="0"/>
              </a:p>
            </p:txBody>
          </p:sp>
        </p:grpSp>
        <p:grpSp>
          <p:nvGrpSpPr>
            <p:cNvPr id="53" name="Группа 52">
              <a:extLst>
                <a:ext uri="{FF2B5EF4-FFF2-40B4-BE49-F238E27FC236}">
                  <a16:creationId xmlns:a16="http://schemas.microsoft.com/office/drawing/2014/main" id="{2F97953B-25D7-10A6-FCF1-A7E80E3F6511}"/>
                </a:ext>
              </a:extLst>
            </p:cNvPr>
            <p:cNvGrpSpPr/>
            <p:nvPr/>
          </p:nvGrpSpPr>
          <p:grpSpPr>
            <a:xfrm>
              <a:off x="6305035" y="6408142"/>
              <a:ext cx="3747457" cy="308438"/>
              <a:chOff x="7362379" y="1195698"/>
              <a:chExt cx="3747457" cy="308438"/>
            </a:xfrm>
          </p:grpSpPr>
          <p:sp>
            <p:nvSpPr>
              <p:cNvPr id="54" name="Блок-схема: узел 53">
                <a:extLst>
                  <a:ext uri="{FF2B5EF4-FFF2-40B4-BE49-F238E27FC236}">
                    <a16:creationId xmlns:a16="http://schemas.microsoft.com/office/drawing/2014/main" id="{0F6AC6FE-1C18-38C5-21BA-7043D8913541}"/>
                  </a:ext>
                </a:extLst>
              </p:cNvPr>
              <p:cNvSpPr/>
              <p:nvPr/>
            </p:nvSpPr>
            <p:spPr>
              <a:xfrm>
                <a:off x="7362379" y="1195698"/>
                <a:ext cx="320964" cy="308438"/>
              </a:xfrm>
              <a:prstGeom prst="flowChartConnector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altLang="zh-CN" dirty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endParaRPr lang="zh-CN" altLang="en-US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A32678A5-3FBE-B798-9CE9-4B54EFEBFB34}"/>
                  </a:ext>
                </a:extLst>
              </p:cNvPr>
              <p:cNvSpPr txBox="1"/>
              <p:nvPr/>
            </p:nvSpPr>
            <p:spPr>
              <a:xfrm>
                <a:off x="7677509" y="1205476"/>
                <a:ext cx="3432327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altLang="zh-CN" sz="1200" b="1" dirty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ежеквартальная отчетность через ГИСП</a:t>
                </a:r>
                <a:endParaRPr lang="zh-CN" altLang="en-US" sz="1200" b="1" dirty="0"/>
              </a:p>
            </p:txBody>
          </p:sp>
        </p:grpSp>
      </p:grpSp>
      <p:grpSp>
        <p:nvGrpSpPr>
          <p:cNvPr id="56" name="Группа 55">
            <a:extLst>
              <a:ext uri="{FF2B5EF4-FFF2-40B4-BE49-F238E27FC236}">
                <a16:creationId xmlns:a16="http://schemas.microsoft.com/office/drawing/2014/main" id="{124F8A84-B5FF-99CA-DD06-2E8067CD06F2}"/>
              </a:ext>
            </a:extLst>
          </p:cNvPr>
          <p:cNvGrpSpPr/>
          <p:nvPr/>
        </p:nvGrpSpPr>
        <p:grpSpPr>
          <a:xfrm>
            <a:off x="202140" y="4271287"/>
            <a:ext cx="2898868" cy="830997"/>
            <a:chOff x="7308820" y="1205476"/>
            <a:chExt cx="3486785" cy="794921"/>
          </a:xfrm>
        </p:grpSpPr>
        <p:sp>
          <p:nvSpPr>
            <p:cNvPr id="57" name="Блок-схема: узел 56">
              <a:extLst>
                <a:ext uri="{FF2B5EF4-FFF2-40B4-BE49-F238E27FC236}">
                  <a16:creationId xmlns:a16="http://schemas.microsoft.com/office/drawing/2014/main" id="{630B51B6-9610-BA22-783E-4D63BF0DF1E1}"/>
                </a:ext>
              </a:extLst>
            </p:cNvPr>
            <p:cNvSpPr/>
            <p:nvPr/>
          </p:nvSpPr>
          <p:spPr>
            <a:xfrm>
              <a:off x="7308820" y="1386041"/>
              <a:ext cx="388079" cy="308438"/>
            </a:xfrm>
            <a:prstGeom prst="flowChartConnector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zh-CN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zh-CN" altLang="en-US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830FBE2C-9B01-DD71-A735-11F2E3F445E1}"/>
                </a:ext>
              </a:extLst>
            </p:cNvPr>
            <p:cNvSpPr txBox="1"/>
            <p:nvPr/>
          </p:nvSpPr>
          <p:spPr>
            <a:xfrm>
              <a:off x="7677509" y="1205476"/>
              <a:ext cx="3118096" cy="7949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altLang="zh-CN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сбор, учет и анализ отчетности </a:t>
              </a:r>
              <a:br>
                <a:rPr lang="ru-RU" altLang="zh-CN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altLang="zh-CN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 части динамики и эффективности мероприятий, наличия «красных флагов» и несоответствий</a:t>
              </a:r>
              <a:endParaRPr lang="zh-CN" altLang="en-US" sz="1200" dirty="0"/>
            </a:p>
          </p:txBody>
        </p:sp>
      </p:grpSp>
      <p:grpSp>
        <p:nvGrpSpPr>
          <p:cNvPr id="59" name="Группа 58">
            <a:extLst>
              <a:ext uri="{FF2B5EF4-FFF2-40B4-BE49-F238E27FC236}">
                <a16:creationId xmlns:a16="http://schemas.microsoft.com/office/drawing/2014/main" id="{CA3441FD-C9C0-F2F4-BBCF-5B1EEEBB4EED}"/>
              </a:ext>
            </a:extLst>
          </p:cNvPr>
          <p:cNvGrpSpPr/>
          <p:nvPr/>
        </p:nvGrpSpPr>
        <p:grpSpPr>
          <a:xfrm>
            <a:off x="712471" y="5271787"/>
            <a:ext cx="2838920" cy="646331"/>
            <a:chOff x="7308820" y="1304653"/>
            <a:chExt cx="3414679" cy="618272"/>
          </a:xfrm>
        </p:grpSpPr>
        <p:sp>
          <p:nvSpPr>
            <p:cNvPr id="60" name="Блок-схема: узел 59">
              <a:extLst>
                <a:ext uri="{FF2B5EF4-FFF2-40B4-BE49-F238E27FC236}">
                  <a16:creationId xmlns:a16="http://schemas.microsoft.com/office/drawing/2014/main" id="{B375D564-1208-547D-B6B3-E0CC229ABE3E}"/>
                </a:ext>
              </a:extLst>
            </p:cNvPr>
            <p:cNvSpPr/>
            <p:nvPr/>
          </p:nvSpPr>
          <p:spPr>
            <a:xfrm>
              <a:off x="7308820" y="1386041"/>
              <a:ext cx="388079" cy="308438"/>
            </a:xfrm>
            <a:prstGeom prst="flowChartConnector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zh-CN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zh-CN" altLang="en-US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82BDC150-2D26-3891-EEAC-E83B423BA790}"/>
                </a:ext>
              </a:extLst>
            </p:cNvPr>
            <p:cNvSpPr txBox="1"/>
            <p:nvPr/>
          </p:nvSpPr>
          <p:spPr>
            <a:xfrm>
              <a:off x="7677509" y="1304653"/>
              <a:ext cx="3045990" cy="61827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altLang="zh-CN" sz="1200" dirty="0">
                  <a:solidFill>
                    <a:schemeClr val="bg2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меры оперативного реагирования, проведение проверочных мероприятий</a:t>
              </a:r>
              <a:endParaRPr lang="zh-CN" altLang="en-US" sz="1200" dirty="0"/>
            </a:p>
          </p:txBody>
        </p:sp>
      </p:grpSp>
      <p:sp>
        <p:nvSpPr>
          <p:cNvPr id="4096" name="TextBox 4095">
            <a:extLst>
              <a:ext uri="{FF2B5EF4-FFF2-40B4-BE49-F238E27FC236}">
                <a16:creationId xmlns:a16="http://schemas.microsoft.com/office/drawing/2014/main" id="{9A90CC57-9FC4-65A5-B5EF-855A5075276F}"/>
              </a:ext>
            </a:extLst>
          </p:cNvPr>
          <p:cNvSpPr txBox="1"/>
          <p:nvPr/>
        </p:nvSpPr>
        <p:spPr>
          <a:xfrm>
            <a:off x="317742" y="2150412"/>
            <a:ext cx="285359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zh-CN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корректирующие мероприятия</a:t>
            </a:r>
            <a:endParaRPr lang="zh-CN" altLang="en-US" sz="1600" dirty="0"/>
          </a:p>
        </p:txBody>
      </p:sp>
      <p:sp>
        <p:nvSpPr>
          <p:cNvPr id="4103" name="Прямоугольник: скругленные углы 4102">
            <a:extLst>
              <a:ext uri="{FF2B5EF4-FFF2-40B4-BE49-F238E27FC236}">
                <a16:creationId xmlns:a16="http://schemas.microsoft.com/office/drawing/2014/main" id="{4E682830-9ED7-1E3C-E2FB-8F271E206697}"/>
              </a:ext>
            </a:extLst>
          </p:cNvPr>
          <p:cNvSpPr/>
          <p:nvPr/>
        </p:nvSpPr>
        <p:spPr>
          <a:xfrm>
            <a:off x="11554047" y="6302859"/>
            <a:ext cx="701748" cy="431094"/>
          </a:xfrm>
          <a:prstGeom prst="roundRect">
            <a:avLst/>
          </a:prstGeom>
          <a:solidFill>
            <a:srgbClr val="F2F2F2">
              <a:alpha val="80000"/>
            </a:srgbClr>
          </a:solidFill>
          <a:ln w="38100" cmpd="thickThin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zh-CN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zh-CN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066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409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C36E66D-312F-BA4C-3752-5C9413911B35}"/>
              </a:ext>
            </a:extLst>
          </p:cNvPr>
          <p:cNvSpPr/>
          <p:nvPr/>
        </p:nvSpPr>
        <p:spPr>
          <a:xfrm>
            <a:off x="105925" y="978010"/>
            <a:ext cx="5990075" cy="2822713"/>
          </a:xfrm>
          <a:prstGeom prst="rect">
            <a:avLst/>
          </a:prstGeom>
          <a:solidFill>
            <a:srgbClr val="CCCC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96" name="TextBox 4095">
            <a:extLst>
              <a:ext uri="{FF2B5EF4-FFF2-40B4-BE49-F238E27FC236}">
                <a16:creationId xmlns:a16="http://schemas.microsoft.com/office/drawing/2014/main" id="{9A90CC57-9FC4-65A5-B5EF-855A5075276F}"/>
              </a:ext>
            </a:extLst>
          </p:cNvPr>
          <p:cNvSpPr txBox="1"/>
          <p:nvPr/>
        </p:nvSpPr>
        <p:spPr>
          <a:xfrm>
            <a:off x="247368" y="1108615"/>
            <a:ext cx="3362523" cy="5194244"/>
          </a:xfrm>
          <a:prstGeom prst="rect">
            <a:avLst/>
          </a:prstGeom>
          <a:solidFill>
            <a:srgbClr val="CCCCFF"/>
          </a:solidFill>
        </p:spPr>
        <p:txBody>
          <a:bodyPr wrap="square" anchor="ctr">
            <a:noAutofit/>
          </a:bodyPr>
          <a:lstStyle/>
          <a:p>
            <a:r>
              <a:rPr lang="ru-RU" altLang="zh-CN" sz="14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корректирующие мероприятия:</a:t>
            </a:r>
          </a:p>
          <a:p>
            <a:endParaRPr lang="ru-RU" altLang="zh-CN" sz="14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altLang="zh-CN" sz="1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актуализировали мониторинговые (отчетные) формы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altLang="zh-CN" sz="1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актуализировали содержание </a:t>
            </a:r>
            <a:br>
              <a:rPr lang="ru-RU" altLang="zh-CN" sz="1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zh-CN" sz="1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приказа № 1094 – типовых </a:t>
            </a:r>
            <a:br>
              <a:rPr lang="ru-RU" altLang="zh-CN" sz="1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zh-CN" sz="1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антикор</a:t>
            </a:r>
            <a:r>
              <a:rPr lang="ru-RU" altLang="zh-CN" sz="1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стандартов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разработали шаблоны типовых </a:t>
            </a:r>
            <a:r>
              <a:rPr lang="ru-RU" altLang="zh-CN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антикор</a:t>
            </a:r>
            <a:r>
              <a:rPr lang="ru-RU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стандартов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подготовили рекомендации по ведению подразделов сайтов </a:t>
            </a:r>
            <a:br>
              <a:rPr lang="ru-RU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указанием типовых ошибок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провели ВКС на тему </a:t>
            </a:r>
            <a:br>
              <a:rPr lang="ru-RU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 некоторых вопросах противодействия коррупции </a:t>
            </a:r>
            <a:br>
              <a:rPr lang="ru-RU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организациях, </a:t>
            </a:r>
            <a:br>
              <a:rPr lang="ru-RU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подведомственных </a:t>
            </a:r>
            <a:br>
              <a:rPr lang="ru-RU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Минпромторгу России»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провели работу по актуализации локальных нормативных актов организаций и разделов их сайтов</a:t>
            </a:r>
          </a:p>
        </p:txBody>
      </p:sp>
      <p:sp>
        <p:nvSpPr>
          <p:cNvPr id="2" name="Прямоугольный треугольник 1">
            <a:extLst>
              <a:ext uri="{FF2B5EF4-FFF2-40B4-BE49-F238E27FC236}">
                <a16:creationId xmlns:a16="http://schemas.microsoft.com/office/drawing/2014/main" id="{F8EAF3F7-F2CF-F112-4D1B-82AAF375F8AC}"/>
              </a:ext>
            </a:extLst>
          </p:cNvPr>
          <p:cNvSpPr/>
          <p:nvPr/>
        </p:nvSpPr>
        <p:spPr>
          <a:xfrm flipH="1">
            <a:off x="7823202" y="2895600"/>
            <a:ext cx="4368791" cy="3962400"/>
          </a:xfrm>
          <a:prstGeom prst="rtTriangle">
            <a:avLst/>
          </a:prstGeom>
          <a:solidFill>
            <a:schemeClr val="accent4">
              <a:lumMod val="40000"/>
              <a:lumOff val="6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>
              <a:solidFill>
                <a:schemeClr val="tx1"/>
              </a:solidFill>
              <a:latin typeface="FangSong" panose="02010609060101010101" pitchFamily="49" charset="-122"/>
              <a:ea typeface="FangSong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D3B524-9AF1-7CFF-71EC-E9F6F9F7F448}"/>
              </a:ext>
            </a:extLst>
          </p:cNvPr>
          <p:cNvSpPr txBox="1"/>
          <p:nvPr/>
        </p:nvSpPr>
        <p:spPr>
          <a:xfrm>
            <a:off x="9797714" y="5305826"/>
            <a:ext cx="22712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zh-CN" sz="2000" b="1" dirty="0">
                <a:latin typeface="FangSong" panose="02010609060101010101" pitchFamily="49" charset="-122"/>
                <a:ea typeface="FangSong" panose="02010609060101010101" pitchFamily="49" charset="-122"/>
                <a:cs typeface="Times New Roman" panose="02020603050405020304" pitchFamily="18" charset="0"/>
              </a:rPr>
              <a:t>ЧТО </a:t>
            </a:r>
            <a:br>
              <a:rPr lang="ru-RU" altLang="zh-CN" sz="2000" b="1" dirty="0">
                <a:latin typeface="FangSong" panose="02010609060101010101" pitchFamily="49" charset="-122"/>
                <a:ea typeface="FangSong" panose="02010609060101010101" pitchFamily="49" charset="-122"/>
                <a:cs typeface="Times New Roman" panose="02020603050405020304" pitchFamily="18" charset="0"/>
              </a:rPr>
            </a:br>
            <a:r>
              <a:rPr lang="ru-RU" altLang="zh-CN" sz="2000" b="1" dirty="0">
                <a:latin typeface="FangSong" panose="02010609060101010101" pitchFamily="49" charset="-122"/>
                <a:ea typeface="FangSong" panose="02010609060101010101" pitchFamily="49" charset="-122"/>
                <a:cs typeface="Times New Roman" panose="02020603050405020304" pitchFamily="18" charset="0"/>
              </a:rPr>
              <a:t>ДЕЛАЕМ</a:t>
            </a:r>
            <a:endParaRPr lang="ru-RU" altLang="zh-CN" sz="2000" b="1" dirty="0">
              <a:solidFill>
                <a:schemeClr val="tx1"/>
              </a:solidFill>
              <a:latin typeface="FangSong" panose="02010609060101010101" pitchFamily="49" charset="-122"/>
              <a:ea typeface="FangSong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9733C9E2-EE78-4B90-883B-922EE23AEA80}"/>
              </a:ext>
            </a:extLst>
          </p:cNvPr>
          <p:cNvSpPr/>
          <p:nvPr/>
        </p:nvSpPr>
        <p:spPr>
          <a:xfrm>
            <a:off x="11554047" y="6302859"/>
            <a:ext cx="701748" cy="431094"/>
          </a:xfrm>
          <a:prstGeom prst="roundRect">
            <a:avLst/>
          </a:prstGeom>
          <a:solidFill>
            <a:srgbClr val="F2F2F2">
              <a:alpha val="80000"/>
            </a:srgbClr>
          </a:solidFill>
          <a:ln w="38100" cmpd="thickThin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zh-CN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zh-CN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6E66AA4-D54C-751E-7032-8FC6557F071D}"/>
              </a:ext>
            </a:extLst>
          </p:cNvPr>
          <p:cNvSpPr/>
          <p:nvPr/>
        </p:nvSpPr>
        <p:spPr>
          <a:xfrm>
            <a:off x="9187309" y="1678001"/>
            <a:ext cx="18658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– 2023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53835F4-0D54-E1A1-73CA-7D8ACF82CE8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3403" b="89583" l="18241" r="64815">
                        <a14:foregroundMark x1="37037" y1="26319" x2="48241" y2="25694"/>
                        <a14:foregroundMark x1="48472" y1="25972" x2="64861" y2="62500"/>
                        <a14:foregroundMark x1="64861" y1="62500" x2="61806" y2="64306"/>
                        <a14:foregroundMark x1="61806" y1="65625" x2="40556" y2="85625"/>
                        <a14:foregroundMark x1="40556" y1="85625" x2="31944" y2="80833"/>
                        <a14:foregroundMark x1="31944" y1="80833" x2="27269" y2="72014"/>
                        <a14:foregroundMark x1="19213" y1="60625" x2="20463" y2="45903"/>
                        <a14:foregroundMark x1="20463" y1="45903" x2="24352" y2="38681"/>
                        <a14:foregroundMark x1="39769" y1="22500" x2="44954" y2="23472"/>
                        <a14:foregroundMark x1="44954" y1="23472" x2="47269" y2="25139"/>
                        <a14:foregroundMark x1="55926" y1="80139" x2="43935" y2="87153"/>
                        <a14:foregroundMark x1="43935" y1="87153" x2="33889" y2="85694"/>
                        <a14:foregroundMark x1="33889" y1="85694" x2="25324" y2="78125"/>
                        <a14:foregroundMark x1="18241" y1="61528" x2="18380" y2="49653"/>
                        <a14:foregroundMark x1="32917" y1="86528" x2="44676" y2="89583"/>
                        <a14:foregroundMark x1="44676" y1="89583" x2="49120" y2="87361"/>
                      </a14:backgroundRemoval>
                    </a14:imgEffect>
                  </a14:imgLayer>
                </a14:imgProps>
              </a:ext>
            </a:extLst>
          </a:blip>
          <a:srcRect l="16596" t="20711" r="32754" b="7710"/>
          <a:stretch/>
        </p:blipFill>
        <p:spPr>
          <a:xfrm>
            <a:off x="2980412" y="1277892"/>
            <a:ext cx="5393637" cy="5081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682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409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40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2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40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40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75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40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40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25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40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40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" grpId="0" build="p" animBg="1"/>
      <p:bldP spid="2" grpId="0" animBg="1"/>
      <p:bldP spid="3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C36E66D-312F-BA4C-3752-5C9413911B35}"/>
              </a:ext>
            </a:extLst>
          </p:cNvPr>
          <p:cNvSpPr/>
          <p:nvPr/>
        </p:nvSpPr>
        <p:spPr>
          <a:xfrm>
            <a:off x="105925" y="978010"/>
            <a:ext cx="5990075" cy="2822713"/>
          </a:xfrm>
          <a:prstGeom prst="rect">
            <a:avLst/>
          </a:prstGeom>
          <a:solidFill>
            <a:srgbClr val="CCCC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96" name="TextBox 4095">
            <a:extLst>
              <a:ext uri="{FF2B5EF4-FFF2-40B4-BE49-F238E27FC236}">
                <a16:creationId xmlns:a16="http://schemas.microsoft.com/office/drawing/2014/main" id="{9A90CC57-9FC4-65A5-B5EF-855A5075276F}"/>
              </a:ext>
            </a:extLst>
          </p:cNvPr>
          <p:cNvSpPr txBox="1"/>
          <p:nvPr/>
        </p:nvSpPr>
        <p:spPr>
          <a:xfrm>
            <a:off x="247368" y="1108615"/>
            <a:ext cx="3362523" cy="3860950"/>
          </a:xfrm>
          <a:prstGeom prst="rect">
            <a:avLst/>
          </a:prstGeom>
          <a:solidFill>
            <a:srgbClr val="CCCCFF"/>
          </a:solidFill>
        </p:spPr>
        <p:txBody>
          <a:bodyPr wrap="square" anchor="ctr">
            <a:noAutofit/>
          </a:bodyPr>
          <a:lstStyle/>
          <a:p>
            <a:r>
              <a:rPr lang="ru-RU" altLang="zh-CN" sz="14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корректирующие мероприятия:</a:t>
            </a:r>
          </a:p>
          <a:p>
            <a:endParaRPr lang="ru-RU" altLang="zh-CN" sz="14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altLang="zh-CN" sz="1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адаптационного буклета для ответственных лиц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altLang="zh-CN" sz="1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дистанционных инструктажей ответственных лиц </a:t>
            </a:r>
            <a:br>
              <a:rPr lang="ru-RU" altLang="zh-CN" sz="1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zh-CN" sz="1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назначении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altLang="zh-CN" sz="1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доп. разработка шаблонов ряда </a:t>
            </a:r>
            <a:br>
              <a:rPr lang="ru-RU" altLang="zh-CN" sz="1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zh-CN" sz="1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типовых документов </a:t>
            </a:r>
            <a:br>
              <a:rPr lang="ru-RU" altLang="zh-CN" sz="1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zh-CN" sz="1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(сообщение о состоявшемся заседании комиссии…)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altLang="zh-CN" sz="1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видео-инструкций </a:t>
            </a:r>
            <a:br>
              <a:rPr lang="ru-RU" altLang="zh-CN" sz="1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zh-CN" sz="1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отдельным аспектам </a:t>
            </a:r>
            <a:br>
              <a:rPr lang="ru-RU" altLang="zh-CN" sz="1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zh-CN" sz="1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антикоррупционной работы (ведению и наполнению разделов сайтов)</a:t>
            </a: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025233A4-E4EA-0A15-9D90-A7101475781F}"/>
              </a:ext>
            </a:extLst>
          </p:cNvPr>
          <p:cNvGrpSpPr/>
          <p:nvPr/>
        </p:nvGrpSpPr>
        <p:grpSpPr>
          <a:xfrm>
            <a:off x="7823202" y="2895600"/>
            <a:ext cx="4368791" cy="3962400"/>
            <a:chOff x="7823202" y="2895600"/>
            <a:chExt cx="4368791" cy="3962400"/>
          </a:xfrm>
        </p:grpSpPr>
        <p:sp>
          <p:nvSpPr>
            <p:cNvPr id="2" name="Прямоугольный треугольник 1">
              <a:extLst>
                <a:ext uri="{FF2B5EF4-FFF2-40B4-BE49-F238E27FC236}">
                  <a16:creationId xmlns:a16="http://schemas.microsoft.com/office/drawing/2014/main" id="{F8EAF3F7-F2CF-F112-4D1B-82AAF375F8AC}"/>
                </a:ext>
              </a:extLst>
            </p:cNvPr>
            <p:cNvSpPr/>
            <p:nvPr/>
          </p:nvSpPr>
          <p:spPr>
            <a:xfrm flipH="1">
              <a:off x="7823202" y="2895600"/>
              <a:ext cx="4368791" cy="3962400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b="1" dirty="0">
                <a:solidFill>
                  <a:schemeClr val="tx1"/>
                </a:solidFill>
                <a:latin typeface="FangSong" panose="02010609060101010101" pitchFamily="49" charset="-122"/>
                <a:ea typeface="FangSong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DFD3B524-9AF1-7CFF-71EC-E9F6F9F7F448}"/>
                </a:ext>
              </a:extLst>
            </p:cNvPr>
            <p:cNvSpPr txBox="1"/>
            <p:nvPr/>
          </p:nvSpPr>
          <p:spPr>
            <a:xfrm>
              <a:off x="9833180" y="5152672"/>
              <a:ext cx="2352456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altLang="zh-CN" sz="2000" b="1" dirty="0">
                  <a:latin typeface="FangSong" panose="02010609060101010101" pitchFamily="49" charset="-122"/>
                  <a:ea typeface="FangSong" panose="02010609060101010101" pitchFamily="49" charset="-122"/>
                  <a:cs typeface="Times New Roman" panose="02020603050405020304" pitchFamily="18" charset="0"/>
                </a:rPr>
                <a:t>ЧТО БУДЕМ </a:t>
              </a:r>
              <a:br>
                <a:rPr lang="ru-RU" altLang="zh-CN" sz="2000" b="1" dirty="0">
                  <a:latin typeface="FangSong" panose="02010609060101010101" pitchFamily="49" charset="-122"/>
                  <a:ea typeface="FangSong" panose="02010609060101010101" pitchFamily="49" charset="-122"/>
                  <a:cs typeface="Times New Roman" panose="02020603050405020304" pitchFamily="18" charset="0"/>
                </a:rPr>
              </a:br>
              <a:r>
                <a:rPr lang="ru-RU" altLang="zh-CN" sz="2000" b="1" dirty="0">
                  <a:latin typeface="FangSong" panose="02010609060101010101" pitchFamily="49" charset="-122"/>
                  <a:ea typeface="FangSong" panose="02010609060101010101" pitchFamily="49" charset="-122"/>
                  <a:cs typeface="Times New Roman" panose="02020603050405020304" pitchFamily="18" charset="0"/>
                </a:rPr>
                <a:t>ДЕЛАТЬ</a:t>
              </a:r>
              <a:endParaRPr lang="ru-RU" altLang="zh-CN" sz="2000" b="1" dirty="0">
                <a:solidFill>
                  <a:schemeClr val="tx1"/>
                </a:solidFill>
                <a:latin typeface="FangSong" panose="02010609060101010101" pitchFamily="49" charset="-122"/>
                <a:ea typeface="FangSong" panose="02010609060101010101" pitchFamily="49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9733C9E2-EE78-4B90-883B-922EE23AEA80}"/>
              </a:ext>
            </a:extLst>
          </p:cNvPr>
          <p:cNvSpPr/>
          <p:nvPr/>
        </p:nvSpPr>
        <p:spPr>
          <a:xfrm>
            <a:off x="11554047" y="6302859"/>
            <a:ext cx="701748" cy="431094"/>
          </a:xfrm>
          <a:prstGeom prst="roundRect">
            <a:avLst/>
          </a:prstGeom>
          <a:solidFill>
            <a:srgbClr val="F2F2F2">
              <a:alpha val="80000"/>
            </a:srgbClr>
          </a:solidFill>
          <a:ln w="38100" cmpd="thickThin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zh-CN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zh-CN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6E66AA4-D54C-751E-7032-8FC6557F071D}"/>
              </a:ext>
            </a:extLst>
          </p:cNvPr>
          <p:cNvSpPr/>
          <p:nvPr/>
        </p:nvSpPr>
        <p:spPr>
          <a:xfrm>
            <a:off x="9187309" y="1678001"/>
            <a:ext cx="1865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7ABF9B1-C624-DEE8-1409-061D9853B7E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3403" b="89583" l="18241" r="64815">
                        <a14:foregroundMark x1="37037" y1="26319" x2="48241" y2="25694"/>
                        <a14:foregroundMark x1="48472" y1="25972" x2="64861" y2="62500"/>
                        <a14:foregroundMark x1="64861" y1="62500" x2="61806" y2="64306"/>
                        <a14:foregroundMark x1="61806" y1="65625" x2="40556" y2="85625"/>
                        <a14:foregroundMark x1="40556" y1="85625" x2="31944" y2="80833"/>
                        <a14:foregroundMark x1="31944" y1="80833" x2="27269" y2="72014"/>
                        <a14:foregroundMark x1="19213" y1="60625" x2="20463" y2="45903"/>
                        <a14:foregroundMark x1="20463" y1="45903" x2="24352" y2="38681"/>
                        <a14:foregroundMark x1="39769" y1="22500" x2="44954" y2="23472"/>
                        <a14:foregroundMark x1="44954" y1="23472" x2="47269" y2="25139"/>
                        <a14:foregroundMark x1="55926" y1="80139" x2="43935" y2="87153"/>
                        <a14:foregroundMark x1="43935" y1="87153" x2="33889" y2="85694"/>
                        <a14:foregroundMark x1="33889" y1="85694" x2="25324" y2="78125"/>
                        <a14:foregroundMark x1="18241" y1="61528" x2="18380" y2="49653"/>
                        <a14:foregroundMark x1="32917" y1="86528" x2="44676" y2="89583"/>
                        <a14:foregroundMark x1="44676" y1="89583" x2="49120" y2="87361"/>
                      </a14:backgroundRemoval>
                    </a14:imgEffect>
                  </a14:imgLayer>
                </a14:imgProps>
              </a:ext>
            </a:extLst>
          </a:blip>
          <a:srcRect l="16596" t="20711" r="32754" b="7710"/>
          <a:stretch/>
        </p:blipFill>
        <p:spPr>
          <a:xfrm>
            <a:off x="2980412" y="1277892"/>
            <a:ext cx="5393637" cy="5081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83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409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40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40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40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40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75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40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" grpId="0" build="p" animBg="1"/>
      <p:bldP spid="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4022</TotalTime>
  <Words>861</Words>
  <Application>Microsoft Office PowerPoint</Application>
  <PresentationFormat>Широкоэкранный</PresentationFormat>
  <Paragraphs>150</Paragraphs>
  <Slides>13</Slides>
  <Notes>0</Notes>
  <HiddenSlides>0</HiddenSlides>
  <MMClips>4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2" baseType="lpstr">
      <vt:lpstr>Akzidenz-Grotesk Pro Med</vt:lpstr>
      <vt:lpstr>Arial</vt:lpstr>
      <vt:lpstr>Calibri</vt:lpstr>
      <vt:lpstr>Calibri Light</vt:lpstr>
      <vt:lpstr>等线</vt:lpstr>
      <vt:lpstr>FangSong</vt:lpstr>
      <vt:lpstr>Mistral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Чуркин Владислав Николаевич</dc:creator>
  <cp:lastModifiedBy>GP</cp:lastModifiedBy>
  <cp:revision>638</cp:revision>
  <dcterms:created xsi:type="dcterms:W3CDTF">2019-06-14T12:51:34Z</dcterms:created>
  <dcterms:modified xsi:type="dcterms:W3CDTF">2024-05-02T14:51:56Z</dcterms:modified>
</cp:coreProperties>
</file>