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4" r:id="rId2"/>
    <p:sldMasterId id="2147483726" r:id="rId3"/>
  </p:sldMasterIdLst>
  <p:sldIdLst>
    <p:sldId id="256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9BB39-CF63-411A-836A-B6EB63BCC2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7916DC-8FAE-487D-8DC6-EAB879C56263}">
      <dgm:prSet phldrT="[Текст]"/>
      <dgm:spPr/>
      <dgm:t>
        <a:bodyPr/>
        <a:lstStyle/>
        <a:p>
          <a:r>
            <a:rPr lang="ru-RU" dirty="0" smtClean="0"/>
            <a:t>Налоговая ответственность (</a:t>
          </a:r>
          <a:r>
            <a:rPr lang="ru-RU" b="0" u="none" dirty="0" smtClean="0"/>
            <a:t>п. 3 ст. 122</a:t>
          </a:r>
          <a:r>
            <a:rPr lang="ru-RU" b="0" dirty="0" smtClean="0"/>
            <a:t>, </a:t>
          </a:r>
          <a:r>
            <a:rPr lang="ru-RU" b="0" u="none" dirty="0" smtClean="0"/>
            <a:t>п. 1 ст. 123</a:t>
          </a:r>
          <a:r>
            <a:rPr lang="ru-RU" b="0" dirty="0" smtClean="0"/>
            <a:t> НК</a:t>
          </a:r>
          <a:r>
            <a:rPr lang="ru-RU" dirty="0" smtClean="0"/>
            <a:t>)</a:t>
          </a:r>
          <a:endParaRPr lang="ru-RU" dirty="0"/>
        </a:p>
      </dgm:t>
    </dgm:pt>
    <dgm:pt modelId="{E09B16CD-0826-468F-9C0A-5CC918046309}" type="parTrans" cxnId="{722232B3-2A81-4902-BD17-4C5E65FB4110}">
      <dgm:prSet/>
      <dgm:spPr/>
      <dgm:t>
        <a:bodyPr/>
        <a:lstStyle/>
        <a:p>
          <a:endParaRPr lang="ru-RU"/>
        </a:p>
      </dgm:t>
    </dgm:pt>
    <dgm:pt modelId="{607715A0-B77E-4F52-BC7C-4AAACA9778A9}" type="sibTrans" cxnId="{722232B3-2A81-4902-BD17-4C5E65FB4110}">
      <dgm:prSet/>
      <dgm:spPr/>
      <dgm:t>
        <a:bodyPr/>
        <a:lstStyle/>
        <a:p>
          <a:endParaRPr lang="ru-RU"/>
        </a:p>
      </dgm:t>
    </dgm:pt>
    <dgm:pt modelId="{64F55344-28FE-4C04-8A40-87DDADEE7C65}">
      <dgm:prSet phldrT="[Текст]"/>
      <dgm:spPr/>
      <dgm:t>
        <a:bodyPr/>
        <a:lstStyle/>
        <a:p>
          <a:r>
            <a:rPr lang="ru-RU" b="0" dirty="0" smtClean="0"/>
            <a:t>штраф за неисполнение обязанностей налогового агента по НДФЛ в размере 20% от суммы неудержанного и </a:t>
          </a:r>
          <a:r>
            <a:rPr lang="ru-RU" b="0" dirty="0" err="1" smtClean="0"/>
            <a:t>неперечисленного</a:t>
          </a:r>
          <a:r>
            <a:rPr lang="ru-RU" b="0" dirty="0" smtClean="0"/>
            <a:t> налога;</a:t>
          </a:r>
          <a:endParaRPr lang="ru-RU" dirty="0"/>
        </a:p>
      </dgm:t>
    </dgm:pt>
    <dgm:pt modelId="{0DCC25B1-FF97-42FA-AE90-597898C7407F}" type="parTrans" cxnId="{46352950-9BE8-4F9D-8450-7203143ADA66}">
      <dgm:prSet/>
      <dgm:spPr/>
      <dgm:t>
        <a:bodyPr/>
        <a:lstStyle/>
        <a:p>
          <a:endParaRPr lang="ru-RU"/>
        </a:p>
      </dgm:t>
    </dgm:pt>
    <dgm:pt modelId="{F221A1F9-4CED-4E44-845E-AC24CC9C6ACD}" type="sibTrans" cxnId="{46352950-9BE8-4F9D-8450-7203143ADA66}">
      <dgm:prSet/>
      <dgm:spPr/>
      <dgm:t>
        <a:bodyPr/>
        <a:lstStyle/>
        <a:p>
          <a:endParaRPr lang="ru-RU"/>
        </a:p>
      </dgm:t>
    </dgm:pt>
    <dgm:pt modelId="{6A838C50-5F8F-4FE7-8589-DB3C06056E9D}">
      <dgm:prSet phldrT="[Текст]"/>
      <dgm:spPr/>
      <dgm:t>
        <a:bodyPr/>
        <a:lstStyle/>
        <a:p>
          <a:r>
            <a:rPr lang="ru-RU" b="1" dirty="0" smtClean="0"/>
            <a:t>Ответственность по </a:t>
          </a:r>
          <a:r>
            <a:rPr lang="ru-RU" dirty="0" smtClean="0"/>
            <a:t>федеральному закону от 24.07.1998 N 125-ФЗ «Об обязательном социальном страховании от несчастных случаев на производстве и профессиональных заболеваний»</a:t>
          </a:r>
          <a:endParaRPr lang="ru-RU" dirty="0"/>
        </a:p>
      </dgm:t>
    </dgm:pt>
    <dgm:pt modelId="{CBE6F938-C146-4C79-B19A-CB4FFA76DA14}" type="parTrans" cxnId="{C61143E9-04DA-44E3-AC31-2F03592852D8}">
      <dgm:prSet/>
      <dgm:spPr/>
      <dgm:t>
        <a:bodyPr/>
        <a:lstStyle/>
        <a:p>
          <a:endParaRPr lang="ru-RU"/>
        </a:p>
      </dgm:t>
    </dgm:pt>
    <dgm:pt modelId="{4F9B34F4-A689-4156-99FC-3AFB5DAB29AD}" type="sibTrans" cxnId="{C61143E9-04DA-44E3-AC31-2F03592852D8}">
      <dgm:prSet/>
      <dgm:spPr/>
      <dgm:t>
        <a:bodyPr/>
        <a:lstStyle/>
        <a:p>
          <a:endParaRPr lang="ru-RU"/>
        </a:p>
      </dgm:t>
    </dgm:pt>
    <dgm:pt modelId="{B493D369-7CAE-4348-971B-4A1B96DFD27D}">
      <dgm:prSet phldrT="[Текст]"/>
      <dgm:spPr/>
      <dgm:t>
        <a:bodyPr/>
        <a:lstStyle/>
        <a:p>
          <a:r>
            <a:rPr lang="ru-RU" b="0" dirty="0" smtClean="0"/>
            <a:t>Штраф составит 40% от неуплаченной суммы взносов как за умышленное нарушение (</a:t>
          </a:r>
          <a:r>
            <a:rPr lang="ru-RU" b="0" u="none" dirty="0" smtClean="0"/>
            <a:t>ст. 26.29</a:t>
          </a:r>
          <a:r>
            <a:rPr lang="ru-RU" b="0" dirty="0" smtClean="0"/>
            <a:t> Закона N 125-ФЗ).</a:t>
          </a:r>
          <a:br>
            <a:rPr lang="ru-RU" b="0" dirty="0" smtClean="0"/>
          </a:br>
          <a:endParaRPr lang="ru-RU" dirty="0"/>
        </a:p>
      </dgm:t>
    </dgm:pt>
    <dgm:pt modelId="{308EA1AE-4CB4-43DA-A9AE-02CED0822230}" type="parTrans" cxnId="{C8FA5E7D-E7E0-4FE3-975A-9FE213EFD528}">
      <dgm:prSet/>
      <dgm:spPr/>
      <dgm:t>
        <a:bodyPr/>
        <a:lstStyle/>
        <a:p>
          <a:endParaRPr lang="ru-RU"/>
        </a:p>
      </dgm:t>
    </dgm:pt>
    <dgm:pt modelId="{68EF80AC-411A-49BE-8C41-AC9B60536653}" type="sibTrans" cxnId="{C8FA5E7D-E7E0-4FE3-975A-9FE213EFD528}">
      <dgm:prSet/>
      <dgm:spPr/>
      <dgm:t>
        <a:bodyPr/>
        <a:lstStyle/>
        <a:p>
          <a:endParaRPr lang="ru-RU"/>
        </a:p>
      </dgm:t>
    </dgm:pt>
    <dgm:pt modelId="{B1721D76-67B8-40F0-8552-D704D16A7984}">
      <dgm:prSet phldrT="[Текст]"/>
      <dgm:spPr/>
      <dgm:t>
        <a:bodyPr/>
        <a:lstStyle/>
        <a:p>
          <a:r>
            <a:rPr lang="ru-RU" b="0" dirty="0" smtClean="0"/>
            <a:t>штраф за неуплату страховых взносов. Его размер составит 40% от суммы неуплаченных взносов как за нарушение, совершенное умышленно.</a:t>
          </a:r>
          <a:endParaRPr lang="ru-RU" b="0" dirty="0"/>
        </a:p>
      </dgm:t>
    </dgm:pt>
    <dgm:pt modelId="{4489E553-074D-40C7-95F6-2C10BB5B72AC}" type="parTrans" cxnId="{8CFFDB75-91AF-4E4B-9EC6-353265482E9A}">
      <dgm:prSet/>
      <dgm:spPr/>
      <dgm:t>
        <a:bodyPr/>
        <a:lstStyle/>
        <a:p>
          <a:endParaRPr lang="ru-RU"/>
        </a:p>
      </dgm:t>
    </dgm:pt>
    <dgm:pt modelId="{ABBCCF75-D624-45CB-9949-7FF4B4F928CF}" type="sibTrans" cxnId="{8CFFDB75-91AF-4E4B-9EC6-353265482E9A}">
      <dgm:prSet/>
      <dgm:spPr/>
      <dgm:t>
        <a:bodyPr/>
        <a:lstStyle/>
        <a:p>
          <a:endParaRPr lang="ru-RU"/>
        </a:p>
      </dgm:t>
    </dgm:pt>
    <dgm:pt modelId="{65FA9817-3EF4-47D6-9D0D-C3567183F927}" type="pres">
      <dgm:prSet presAssocID="{ACA9BB39-CF63-411A-836A-B6EB63BCC2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C492D5-6F09-4CE0-8CF0-FCF3391C3A3A}" type="pres">
      <dgm:prSet presAssocID="{8F7916DC-8FAE-487D-8DC6-EAB879C5626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4E9877-0AA8-462C-944F-11E44188B8AF}" type="pres">
      <dgm:prSet presAssocID="{8F7916DC-8FAE-487D-8DC6-EAB879C5626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EFECF-193A-43DA-A4C6-7AF943BBC38B}" type="pres">
      <dgm:prSet presAssocID="{6A838C50-5F8F-4FE7-8589-DB3C06056E9D}" presName="parentText" presStyleLbl="node1" presStyleIdx="1" presStyleCnt="2" custLinFactNeighborX="-239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DFE9F-BD74-4B34-AC2E-B04BCE1A2AD1}" type="pres">
      <dgm:prSet presAssocID="{6A838C50-5F8F-4FE7-8589-DB3C06056E9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328053-D6D6-494D-9828-2A18AE79B86A}" type="presOf" srcId="{ACA9BB39-CF63-411A-836A-B6EB63BCC2D0}" destId="{65FA9817-3EF4-47D6-9D0D-C3567183F927}" srcOrd="0" destOrd="0" presId="urn:microsoft.com/office/officeart/2005/8/layout/vList2"/>
    <dgm:cxn modelId="{55D76587-6AD9-4AC6-A25A-33ABEBBC1C68}" type="presOf" srcId="{B1721D76-67B8-40F0-8552-D704D16A7984}" destId="{D64E9877-0AA8-462C-944F-11E44188B8AF}" srcOrd="0" destOrd="1" presId="urn:microsoft.com/office/officeart/2005/8/layout/vList2"/>
    <dgm:cxn modelId="{722232B3-2A81-4902-BD17-4C5E65FB4110}" srcId="{ACA9BB39-CF63-411A-836A-B6EB63BCC2D0}" destId="{8F7916DC-8FAE-487D-8DC6-EAB879C56263}" srcOrd="0" destOrd="0" parTransId="{E09B16CD-0826-468F-9C0A-5CC918046309}" sibTransId="{607715A0-B77E-4F52-BC7C-4AAACA9778A9}"/>
    <dgm:cxn modelId="{C8FA5E7D-E7E0-4FE3-975A-9FE213EFD528}" srcId="{6A838C50-5F8F-4FE7-8589-DB3C06056E9D}" destId="{B493D369-7CAE-4348-971B-4A1B96DFD27D}" srcOrd="0" destOrd="0" parTransId="{308EA1AE-4CB4-43DA-A9AE-02CED0822230}" sibTransId="{68EF80AC-411A-49BE-8C41-AC9B60536653}"/>
    <dgm:cxn modelId="{46352950-9BE8-4F9D-8450-7203143ADA66}" srcId="{8F7916DC-8FAE-487D-8DC6-EAB879C56263}" destId="{64F55344-28FE-4C04-8A40-87DDADEE7C65}" srcOrd="0" destOrd="0" parTransId="{0DCC25B1-FF97-42FA-AE90-597898C7407F}" sibTransId="{F221A1F9-4CED-4E44-845E-AC24CC9C6ACD}"/>
    <dgm:cxn modelId="{8CFFDB75-91AF-4E4B-9EC6-353265482E9A}" srcId="{8F7916DC-8FAE-487D-8DC6-EAB879C56263}" destId="{B1721D76-67B8-40F0-8552-D704D16A7984}" srcOrd="1" destOrd="0" parTransId="{4489E553-074D-40C7-95F6-2C10BB5B72AC}" sibTransId="{ABBCCF75-D624-45CB-9949-7FF4B4F928CF}"/>
    <dgm:cxn modelId="{C61143E9-04DA-44E3-AC31-2F03592852D8}" srcId="{ACA9BB39-CF63-411A-836A-B6EB63BCC2D0}" destId="{6A838C50-5F8F-4FE7-8589-DB3C06056E9D}" srcOrd="1" destOrd="0" parTransId="{CBE6F938-C146-4C79-B19A-CB4FFA76DA14}" sibTransId="{4F9B34F4-A689-4156-99FC-3AFB5DAB29AD}"/>
    <dgm:cxn modelId="{B5F74A8B-4249-4796-A2FE-51DFCDA37BE5}" type="presOf" srcId="{8F7916DC-8FAE-487D-8DC6-EAB879C56263}" destId="{98C492D5-6F09-4CE0-8CF0-FCF3391C3A3A}" srcOrd="0" destOrd="0" presId="urn:microsoft.com/office/officeart/2005/8/layout/vList2"/>
    <dgm:cxn modelId="{7FA81FA6-1CBE-462F-BA95-0B6DF877EEFC}" type="presOf" srcId="{64F55344-28FE-4C04-8A40-87DDADEE7C65}" destId="{D64E9877-0AA8-462C-944F-11E44188B8AF}" srcOrd="0" destOrd="0" presId="urn:microsoft.com/office/officeart/2005/8/layout/vList2"/>
    <dgm:cxn modelId="{D5273AD5-7F9F-46AA-8278-C559C3F3A56B}" type="presOf" srcId="{B493D369-7CAE-4348-971B-4A1B96DFD27D}" destId="{1C2DFE9F-BD74-4B34-AC2E-B04BCE1A2AD1}" srcOrd="0" destOrd="0" presId="urn:microsoft.com/office/officeart/2005/8/layout/vList2"/>
    <dgm:cxn modelId="{1B932D60-8662-49B3-95DD-ADBE8F96565B}" type="presOf" srcId="{6A838C50-5F8F-4FE7-8589-DB3C06056E9D}" destId="{BCFEFECF-193A-43DA-A4C6-7AF943BBC38B}" srcOrd="0" destOrd="0" presId="urn:microsoft.com/office/officeart/2005/8/layout/vList2"/>
    <dgm:cxn modelId="{D58A55CE-C720-4EF0-8E85-38E238A5E01D}" type="presParOf" srcId="{65FA9817-3EF4-47D6-9D0D-C3567183F927}" destId="{98C492D5-6F09-4CE0-8CF0-FCF3391C3A3A}" srcOrd="0" destOrd="0" presId="urn:microsoft.com/office/officeart/2005/8/layout/vList2"/>
    <dgm:cxn modelId="{D34463A1-0BC8-47E6-B06E-E2333AE21B9A}" type="presParOf" srcId="{65FA9817-3EF4-47D6-9D0D-C3567183F927}" destId="{D64E9877-0AA8-462C-944F-11E44188B8AF}" srcOrd="1" destOrd="0" presId="urn:microsoft.com/office/officeart/2005/8/layout/vList2"/>
    <dgm:cxn modelId="{023DDE2D-B285-4F38-9024-1696CA74C027}" type="presParOf" srcId="{65FA9817-3EF4-47D6-9D0D-C3567183F927}" destId="{BCFEFECF-193A-43DA-A4C6-7AF943BBC38B}" srcOrd="2" destOrd="0" presId="urn:microsoft.com/office/officeart/2005/8/layout/vList2"/>
    <dgm:cxn modelId="{3C853E66-C322-412E-8786-6B94A9862DB6}" type="presParOf" srcId="{65FA9817-3EF4-47D6-9D0D-C3567183F927}" destId="{1C2DFE9F-BD74-4B34-AC2E-B04BCE1A2AD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A9BB39-CF63-411A-836A-B6EB63BCC2D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7916DC-8FAE-487D-8DC6-EAB879C56263}">
      <dgm:prSet phldrT="[Текст]"/>
      <dgm:spPr/>
      <dgm:t>
        <a:bodyPr/>
        <a:lstStyle/>
        <a:p>
          <a:r>
            <a:rPr lang="ru-RU" b="1" dirty="0" smtClean="0"/>
            <a:t>Уголовная ответственность</a:t>
          </a:r>
          <a:endParaRPr lang="ru-RU" dirty="0"/>
        </a:p>
      </dgm:t>
    </dgm:pt>
    <dgm:pt modelId="{E09B16CD-0826-468F-9C0A-5CC918046309}" type="parTrans" cxnId="{722232B3-2A81-4902-BD17-4C5E65FB4110}">
      <dgm:prSet/>
      <dgm:spPr/>
      <dgm:t>
        <a:bodyPr/>
        <a:lstStyle/>
        <a:p>
          <a:endParaRPr lang="ru-RU"/>
        </a:p>
      </dgm:t>
    </dgm:pt>
    <dgm:pt modelId="{607715A0-B77E-4F52-BC7C-4AAACA9778A9}" type="sibTrans" cxnId="{722232B3-2A81-4902-BD17-4C5E65FB4110}">
      <dgm:prSet/>
      <dgm:spPr/>
      <dgm:t>
        <a:bodyPr/>
        <a:lstStyle/>
        <a:p>
          <a:endParaRPr lang="ru-RU"/>
        </a:p>
      </dgm:t>
    </dgm:pt>
    <dgm:pt modelId="{64F55344-28FE-4C04-8A40-87DDADEE7C65}">
      <dgm:prSet phldrT="[Текст]"/>
      <dgm:spPr/>
      <dgm:t>
        <a:bodyPr/>
        <a:lstStyle/>
        <a:p>
          <a:r>
            <a:rPr lang="ru-RU" b="0" u="none" dirty="0" err="1" smtClean="0"/>
            <a:t>неудержание</a:t>
          </a:r>
          <a:r>
            <a:rPr lang="ru-RU" b="0" u="none" dirty="0" smtClean="0"/>
            <a:t> НДФЛ в качестве налогового агента</a:t>
          </a:r>
          <a:r>
            <a:rPr lang="ru-RU" b="0" dirty="0" smtClean="0"/>
            <a:t> в крупном или особо крупном размере с «конвертной» части зарплаты (ст. 199 УК РФ);</a:t>
          </a:r>
          <a:endParaRPr lang="ru-RU" dirty="0"/>
        </a:p>
      </dgm:t>
    </dgm:pt>
    <dgm:pt modelId="{0DCC25B1-FF97-42FA-AE90-597898C7407F}" type="parTrans" cxnId="{46352950-9BE8-4F9D-8450-7203143ADA66}">
      <dgm:prSet/>
      <dgm:spPr/>
      <dgm:t>
        <a:bodyPr/>
        <a:lstStyle/>
        <a:p>
          <a:endParaRPr lang="ru-RU"/>
        </a:p>
      </dgm:t>
    </dgm:pt>
    <dgm:pt modelId="{F221A1F9-4CED-4E44-845E-AC24CC9C6ACD}" type="sibTrans" cxnId="{46352950-9BE8-4F9D-8450-7203143ADA66}">
      <dgm:prSet/>
      <dgm:spPr/>
      <dgm:t>
        <a:bodyPr/>
        <a:lstStyle/>
        <a:p>
          <a:endParaRPr lang="ru-RU"/>
        </a:p>
      </dgm:t>
    </dgm:pt>
    <dgm:pt modelId="{6A838C50-5F8F-4FE7-8589-DB3C06056E9D}">
      <dgm:prSet phldrT="[Текст]"/>
      <dgm:spPr/>
      <dgm:t>
        <a:bodyPr/>
        <a:lstStyle/>
        <a:p>
          <a:r>
            <a:rPr lang="ru-RU" b="1" dirty="0" smtClean="0"/>
            <a:t>Административная ответственность </a:t>
          </a:r>
          <a:br>
            <a:rPr lang="ru-RU" b="1" dirty="0" smtClean="0"/>
          </a:br>
          <a:endParaRPr lang="ru-RU" dirty="0"/>
        </a:p>
      </dgm:t>
    </dgm:pt>
    <dgm:pt modelId="{CBE6F938-C146-4C79-B19A-CB4FFA76DA14}" type="parTrans" cxnId="{C61143E9-04DA-44E3-AC31-2F03592852D8}">
      <dgm:prSet/>
      <dgm:spPr/>
      <dgm:t>
        <a:bodyPr/>
        <a:lstStyle/>
        <a:p>
          <a:endParaRPr lang="ru-RU"/>
        </a:p>
      </dgm:t>
    </dgm:pt>
    <dgm:pt modelId="{4F9B34F4-A689-4156-99FC-3AFB5DAB29AD}" type="sibTrans" cxnId="{C61143E9-04DA-44E3-AC31-2F03592852D8}">
      <dgm:prSet/>
      <dgm:spPr/>
      <dgm:t>
        <a:bodyPr/>
        <a:lstStyle/>
        <a:p>
          <a:endParaRPr lang="ru-RU"/>
        </a:p>
      </dgm:t>
    </dgm:pt>
    <dgm:pt modelId="{B493D369-7CAE-4348-971B-4A1B96DFD27D}">
      <dgm:prSet phldrT="[Текст]"/>
      <dgm:spPr/>
      <dgm:t>
        <a:bodyPr/>
        <a:lstStyle/>
        <a:p>
          <a:r>
            <a:rPr lang="ru-RU" b="0" dirty="0" smtClean="0"/>
            <a:t>нарушение трудового </a:t>
          </a:r>
          <a:r>
            <a:rPr lang="ru-RU" b="0" u="none" dirty="0" smtClean="0"/>
            <a:t>законодательства</a:t>
          </a:r>
          <a:r>
            <a:rPr lang="ru-RU" b="0" dirty="0" smtClean="0"/>
            <a:t> и иных нормативных правовых актов, содержащих нормы трудового права</a:t>
          </a:r>
          <a:r>
            <a:rPr lang="en-US" b="0" dirty="0" smtClean="0"/>
            <a:t> (</a:t>
          </a:r>
          <a:r>
            <a:rPr lang="ru-RU" b="0" dirty="0" smtClean="0"/>
            <a:t>ч.1 ст. 5.27 КоАП РФ</a:t>
          </a:r>
          <a:r>
            <a:rPr lang="en-US" b="0" dirty="0" smtClean="0"/>
            <a:t>)</a:t>
          </a:r>
          <a:r>
            <a:rPr lang="ru-RU" b="0" dirty="0" smtClean="0"/>
            <a:t>;</a:t>
          </a:r>
          <a:endParaRPr lang="ru-RU" dirty="0"/>
        </a:p>
      </dgm:t>
    </dgm:pt>
    <dgm:pt modelId="{308EA1AE-4CB4-43DA-A9AE-02CED0822230}" type="parTrans" cxnId="{C8FA5E7D-E7E0-4FE3-975A-9FE213EFD528}">
      <dgm:prSet/>
      <dgm:spPr/>
      <dgm:t>
        <a:bodyPr/>
        <a:lstStyle/>
        <a:p>
          <a:endParaRPr lang="ru-RU"/>
        </a:p>
      </dgm:t>
    </dgm:pt>
    <dgm:pt modelId="{68EF80AC-411A-49BE-8C41-AC9B60536653}" type="sibTrans" cxnId="{C8FA5E7D-E7E0-4FE3-975A-9FE213EFD528}">
      <dgm:prSet/>
      <dgm:spPr/>
      <dgm:t>
        <a:bodyPr/>
        <a:lstStyle/>
        <a:p>
          <a:endParaRPr lang="ru-RU"/>
        </a:p>
      </dgm:t>
    </dgm:pt>
    <dgm:pt modelId="{B7875257-438C-4CCC-83A4-F0EA945E369D}">
      <dgm:prSet phldrT="[Текст]"/>
      <dgm:spPr/>
      <dgm:t>
        <a:bodyPr/>
        <a:lstStyle/>
        <a:p>
          <a:r>
            <a:rPr lang="ru-RU" b="0" dirty="0" smtClean="0"/>
            <a:t>нарушение требований к бухгалтерскому учету, в том числе к бухгалтерской (финансовой) отчетности (</a:t>
          </a:r>
          <a:r>
            <a:rPr lang="ru-RU" b="0" u="none" dirty="0" smtClean="0"/>
            <a:t>ст. 15.11</a:t>
          </a:r>
          <a:r>
            <a:rPr lang="ru-RU" b="0" dirty="0" smtClean="0"/>
            <a:t> КоАП РФ);</a:t>
          </a:r>
          <a:br>
            <a:rPr lang="ru-RU" b="0" dirty="0" smtClean="0"/>
          </a:br>
          <a:endParaRPr lang="ru-RU" dirty="0"/>
        </a:p>
      </dgm:t>
    </dgm:pt>
    <dgm:pt modelId="{B93387BC-0E9A-4B52-BCF4-D26911304C14}" type="parTrans" cxnId="{384797D9-4324-480B-AC7F-030287CC0130}">
      <dgm:prSet/>
      <dgm:spPr/>
      <dgm:t>
        <a:bodyPr/>
        <a:lstStyle/>
        <a:p>
          <a:endParaRPr lang="ru-RU"/>
        </a:p>
      </dgm:t>
    </dgm:pt>
    <dgm:pt modelId="{C4BC2894-F31F-4B5D-9BAC-5BF5FC91A282}" type="sibTrans" cxnId="{384797D9-4324-480B-AC7F-030287CC0130}">
      <dgm:prSet/>
      <dgm:spPr/>
      <dgm:t>
        <a:bodyPr/>
        <a:lstStyle/>
        <a:p>
          <a:endParaRPr lang="ru-RU"/>
        </a:p>
      </dgm:t>
    </dgm:pt>
    <dgm:pt modelId="{15DF764D-AFF6-4E94-A126-C105ED45101B}">
      <dgm:prSet phldrT="[Текст]"/>
      <dgm:spPr/>
      <dgm:t>
        <a:bodyPr/>
        <a:lstStyle/>
        <a:p>
          <a:r>
            <a:rPr lang="ru-RU" b="0" dirty="0" smtClean="0"/>
            <a:t>за неуплату взносов на травматизм в крупном размере (</a:t>
          </a:r>
          <a:r>
            <a:rPr lang="ru-RU" b="0" u="none" dirty="0" smtClean="0"/>
            <a:t>ст. 199.4</a:t>
          </a:r>
          <a:r>
            <a:rPr lang="ru-RU" b="0" dirty="0" smtClean="0"/>
            <a:t> УК РФ)</a:t>
          </a:r>
          <a:r>
            <a:rPr lang="ru-RU" b="1" dirty="0" smtClean="0"/>
            <a:t/>
          </a:r>
          <a:br>
            <a:rPr lang="ru-RU" b="1" dirty="0" smtClean="0"/>
          </a:br>
          <a:endParaRPr lang="ru-RU" dirty="0"/>
        </a:p>
      </dgm:t>
    </dgm:pt>
    <dgm:pt modelId="{1CD367D8-1FD6-4911-BF44-0017788BAD13}" type="parTrans" cxnId="{763E0A26-8E2F-4449-A7F9-076253C72981}">
      <dgm:prSet/>
      <dgm:spPr/>
    </dgm:pt>
    <dgm:pt modelId="{A3DB359E-6218-44EF-BCC7-406668520112}" type="sibTrans" cxnId="{763E0A26-8E2F-4449-A7F9-076253C72981}">
      <dgm:prSet/>
      <dgm:spPr/>
    </dgm:pt>
    <dgm:pt modelId="{8EB7E361-2375-4369-AE72-4751C802B421}">
      <dgm:prSet phldrT="[Текст]"/>
      <dgm:spPr/>
      <dgm:t>
        <a:bodyPr/>
        <a:lstStyle/>
        <a:p>
          <a:r>
            <a:rPr lang="ru-RU" b="0" dirty="0" smtClean="0"/>
            <a:t>за неуплату страховых взносов на ОПС, ОМС и по </a:t>
          </a:r>
          <a:r>
            <a:rPr lang="ru-RU" b="0" dirty="0" err="1" smtClean="0"/>
            <a:t>ВНиМ</a:t>
          </a:r>
          <a:r>
            <a:rPr lang="ru-RU" b="0" dirty="0" smtClean="0"/>
            <a:t> в крупном или особо крупном размере (ст. 199 УК РФ);</a:t>
          </a:r>
          <a:endParaRPr lang="ru-RU" dirty="0"/>
        </a:p>
      </dgm:t>
    </dgm:pt>
    <dgm:pt modelId="{C87E0C5D-3A58-4DE2-8CE2-F7B7D5E0776D}" type="parTrans" cxnId="{0DD1DE4B-9325-4CE5-A466-8F8A8CC58F5B}">
      <dgm:prSet/>
      <dgm:spPr/>
    </dgm:pt>
    <dgm:pt modelId="{04EBC9CB-CE66-40CA-B7BE-55913B3B85CC}" type="sibTrans" cxnId="{0DD1DE4B-9325-4CE5-A466-8F8A8CC58F5B}">
      <dgm:prSet/>
      <dgm:spPr/>
    </dgm:pt>
    <dgm:pt modelId="{65FA9817-3EF4-47D6-9D0D-C3567183F927}" type="pres">
      <dgm:prSet presAssocID="{ACA9BB39-CF63-411A-836A-B6EB63BCC2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FEFECF-193A-43DA-A4C6-7AF943BBC38B}" type="pres">
      <dgm:prSet presAssocID="{6A838C50-5F8F-4FE7-8589-DB3C06056E9D}" presName="parentText" presStyleLbl="node1" presStyleIdx="0" presStyleCnt="2" custLinFactNeighborX="-239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2DFE9F-BD74-4B34-AC2E-B04BCE1A2AD1}" type="pres">
      <dgm:prSet presAssocID="{6A838C50-5F8F-4FE7-8589-DB3C06056E9D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492D5-6F09-4CE0-8CF0-FCF3391C3A3A}" type="pres">
      <dgm:prSet presAssocID="{8F7916DC-8FAE-487D-8DC6-EAB879C5626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4E9877-0AA8-462C-944F-11E44188B8AF}" type="pres">
      <dgm:prSet presAssocID="{8F7916DC-8FAE-487D-8DC6-EAB879C56263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328053-D6D6-494D-9828-2A18AE79B86A}" type="presOf" srcId="{ACA9BB39-CF63-411A-836A-B6EB63BCC2D0}" destId="{65FA9817-3EF4-47D6-9D0D-C3567183F927}" srcOrd="0" destOrd="0" presId="urn:microsoft.com/office/officeart/2005/8/layout/vList2"/>
    <dgm:cxn modelId="{A26C37A9-FBAA-489F-B7CC-54BC3EED8BD4}" type="presOf" srcId="{64F55344-28FE-4C04-8A40-87DDADEE7C65}" destId="{D64E9877-0AA8-462C-944F-11E44188B8AF}" srcOrd="0" destOrd="0" presId="urn:microsoft.com/office/officeart/2005/8/layout/vList2"/>
    <dgm:cxn modelId="{5BBF4B33-A46F-4567-ADD1-8EEBD2B6BDAF}" type="presOf" srcId="{8EB7E361-2375-4369-AE72-4751C802B421}" destId="{D64E9877-0AA8-462C-944F-11E44188B8AF}" srcOrd="0" destOrd="1" presId="urn:microsoft.com/office/officeart/2005/8/layout/vList2"/>
    <dgm:cxn modelId="{FC60DAF1-711F-4573-8298-E6C9ECC6BEF9}" type="presOf" srcId="{B493D369-7CAE-4348-971B-4A1B96DFD27D}" destId="{1C2DFE9F-BD74-4B34-AC2E-B04BCE1A2AD1}" srcOrd="0" destOrd="0" presId="urn:microsoft.com/office/officeart/2005/8/layout/vList2"/>
    <dgm:cxn modelId="{384797D9-4324-480B-AC7F-030287CC0130}" srcId="{6A838C50-5F8F-4FE7-8589-DB3C06056E9D}" destId="{B7875257-438C-4CCC-83A4-F0EA945E369D}" srcOrd="1" destOrd="0" parTransId="{B93387BC-0E9A-4B52-BCF4-D26911304C14}" sibTransId="{C4BC2894-F31F-4B5D-9BAC-5BF5FC91A282}"/>
    <dgm:cxn modelId="{A4D39E4D-2977-425D-923F-C149244C41A7}" type="presOf" srcId="{8F7916DC-8FAE-487D-8DC6-EAB879C56263}" destId="{98C492D5-6F09-4CE0-8CF0-FCF3391C3A3A}" srcOrd="0" destOrd="0" presId="urn:microsoft.com/office/officeart/2005/8/layout/vList2"/>
    <dgm:cxn modelId="{763E0A26-8E2F-4449-A7F9-076253C72981}" srcId="{8F7916DC-8FAE-487D-8DC6-EAB879C56263}" destId="{15DF764D-AFF6-4E94-A126-C105ED45101B}" srcOrd="2" destOrd="0" parTransId="{1CD367D8-1FD6-4911-BF44-0017788BAD13}" sibTransId="{A3DB359E-6218-44EF-BCC7-406668520112}"/>
    <dgm:cxn modelId="{0DD1DE4B-9325-4CE5-A466-8F8A8CC58F5B}" srcId="{8F7916DC-8FAE-487D-8DC6-EAB879C56263}" destId="{8EB7E361-2375-4369-AE72-4751C802B421}" srcOrd="1" destOrd="0" parTransId="{C87E0C5D-3A58-4DE2-8CE2-F7B7D5E0776D}" sibTransId="{04EBC9CB-CE66-40CA-B7BE-55913B3B85CC}"/>
    <dgm:cxn modelId="{B8AFF912-22E2-4072-8768-733C840B0A78}" type="presOf" srcId="{15DF764D-AFF6-4E94-A126-C105ED45101B}" destId="{D64E9877-0AA8-462C-944F-11E44188B8AF}" srcOrd="0" destOrd="2" presId="urn:microsoft.com/office/officeart/2005/8/layout/vList2"/>
    <dgm:cxn modelId="{3B05E4E1-A1F8-44A6-9172-41A162B66D59}" type="presOf" srcId="{B7875257-438C-4CCC-83A4-F0EA945E369D}" destId="{1C2DFE9F-BD74-4B34-AC2E-B04BCE1A2AD1}" srcOrd="0" destOrd="1" presId="urn:microsoft.com/office/officeart/2005/8/layout/vList2"/>
    <dgm:cxn modelId="{722232B3-2A81-4902-BD17-4C5E65FB4110}" srcId="{ACA9BB39-CF63-411A-836A-B6EB63BCC2D0}" destId="{8F7916DC-8FAE-487D-8DC6-EAB879C56263}" srcOrd="1" destOrd="0" parTransId="{E09B16CD-0826-468F-9C0A-5CC918046309}" sibTransId="{607715A0-B77E-4F52-BC7C-4AAACA9778A9}"/>
    <dgm:cxn modelId="{C8FA5E7D-E7E0-4FE3-975A-9FE213EFD528}" srcId="{6A838C50-5F8F-4FE7-8589-DB3C06056E9D}" destId="{B493D369-7CAE-4348-971B-4A1B96DFD27D}" srcOrd="0" destOrd="0" parTransId="{308EA1AE-4CB4-43DA-A9AE-02CED0822230}" sibTransId="{68EF80AC-411A-49BE-8C41-AC9B60536653}"/>
    <dgm:cxn modelId="{46352950-9BE8-4F9D-8450-7203143ADA66}" srcId="{8F7916DC-8FAE-487D-8DC6-EAB879C56263}" destId="{64F55344-28FE-4C04-8A40-87DDADEE7C65}" srcOrd="0" destOrd="0" parTransId="{0DCC25B1-FF97-42FA-AE90-597898C7407F}" sibTransId="{F221A1F9-4CED-4E44-845E-AC24CC9C6ACD}"/>
    <dgm:cxn modelId="{0A1A8111-CC0C-44BB-BA77-7DD1728DB4DA}" type="presOf" srcId="{6A838C50-5F8F-4FE7-8589-DB3C06056E9D}" destId="{BCFEFECF-193A-43DA-A4C6-7AF943BBC38B}" srcOrd="0" destOrd="0" presId="urn:microsoft.com/office/officeart/2005/8/layout/vList2"/>
    <dgm:cxn modelId="{C61143E9-04DA-44E3-AC31-2F03592852D8}" srcId="{ACA9BB39-CF63-411A-836A-B6EB63BCC2D0}" destId="{6A838C50-5F8F-4FE7-8589-DB3C06056E9D}" srcOrd="0" destOrd="0" parTransId="{CBE6F938-C146-4C79-B19A-CB4FFA76DA14}" sibTransId="{4F9B34F4-A689-4156-99FC-3AFB5DAB29AD}"/>
    <dgm:cxn modelId="{B50B619F-77BB-4436-A9AF-532CBDBCF190}" type="presParOf" srcId="{65FA9817-3EF4-47D6-9D0D-C3567183F927}" destId="{BCFEFECF-193A-43DA-A4C6-7AF943BBC38B}" srcOrd="0" destOrd="0" presId="urn:microsoft.com/office/officeart/2005/8/layout/vList2"/>
    <dgm:cxn modelId="{F65DA2D9-521F-44D4-9EE6-2E6410DAFE50}" type="presParOf" srcId="{65FA9817-3EF4-47D6-9D0D-C3567183F927}" destId="{1C2DFE9F-BD74-4B34-AC2E-B04BCE1A2AD1}" srcOrd="1" destOrd="0" presId="urn:microsoft.com/office/officeart/2005/8/layout/vList2"/>
    <dgm:cxn modelId="{EA2D5D7F-CB9C-4A4A-B1AD-0B001643CA79}" type="presParOf" srcId="{65FA9817-3EF4-47D6-9D0D-C3567183F927}" destId="{98C492D5-6F09-4CE0-8CF0-FCF3391C3A3A}" srcOrd="2" destOrd="0" presId="urn:microsoft.com/office/officeart/2005/8/layout/vList2"/>
    <dgm:cxn modelId="{7EB822F4-B8AC-4A6B-9333-3D774914F15A}" type="presParOf" srcId="{65FA9817-3EF4-47D6-9D0D-C3567183F927}" destId="{D64E9877-0AA8-462C-944F-11E44188B8A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492D5-6F09-4CE0-8CF0-FCF3391C3A3A}">
      <dsp:nvSpPr>
        <dsp:cNvPr id="0" name=""/>
        <dsp:cNvSpPr/>
      </dsp:nvSpPr>
      <dsp:spPr>
        <a:xfrm>
          <a:off x="0" y="43006"/>
          <a:ext cx="10058399" cy="11093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Налоговая ответственность (</a:t>
          </a:r>
          <a:r>
            <a:rPr lang="ru-RU" sz="2000" b="0" u="none" kern="1200" dirty="0" smtClean="0"/>
            <a:t>п. 3 ст. 122</a:t>
          </a:r>
          <a:r>
            <a:rPr lang="ru-RU" sz="2000" b="0" kern="1200" dirty="0" smtClean="0"/>
            <a:t>, </a:t>
          </a:r>
          <a:r>
            <a:rPr lang="ru-RU" sz="2000" b="0" u="none" kern="1200" dirty="0" smtClean="0"/>
            <a:t>п. 1 ст. 123</a:t>
          </a:r>
          <a:r>
            <a:rPr lang="ru-RU" sz="2000" b="0" kern="1200" dirty="0" smtClean="0"/>
            <a:t> НК</a:t>
          </a:r>
          <a:r>
            <a:rPr lang="ru-RU" sz="2000" kern="1200" dirty="0" smtClean="0"/>
            <a:t>)</a:t>
          </a:r>
          <a:endParaRPr lang="ru-RU" sz="2000" kern="1200" dirty="0"/>
        </a:p>
      </dsp:txBody>
      <dsp:txXfrm>
        <a:off x="54152" y="97158"/>
        <a:ext cx="9950095" cy="1001002"/>
      </dsp:txXfrm>
    </dsp:sp>
    <dsp:sp modelId="{D64E9877-0AA8-462C-944F-11E44188B8AF}">
      <dsp:nvSpPr>
        <dsp:cNvPr id="0" name=""/>
        <dsp:cNvSpPr/>
      </dsp:nvSpPr>
      <dsp:spPr>
        <a:xfrm>
          <a:off x="0" y="1152312"/>
          <a:ext cx="10058399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b="0" kern="1200" dirty="0" smtClean="0"/>
            <a:t>штраф за неисполнение обязанностей налогового агента по НДФЛ в размере 20% от суммы неудержанного и </a:t>
          </a:r>
          <a:r>
            <a:rPr lang="ru-RU" sz="1600" b="0" kern="1200" dirty="0" err="1" smtClean="0"/>
            <a:t>неперечисленного</a:t>
          </a:r>
          <a:r>
            <a:rPr lang="ru-RU" sz="1600" b="0" kern="1200" dirty="0" smtClean="0"/>
            <a:t> налога;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b="0" kern="1200" dirty="0" smtClean="0"/>
            <a:t>штраф за неуплату страховых взносов. Его размер составит 40% от суммы неуплаченных взносов как за нарушение, совершенное умышленно.</a:t>
          </a:r>
          <a:endParaRPr lang="ru-RU" sz="1600" b="0" kern="1200" dirty="0"/>
        </a:p>
      </dsp:txBody>
      <dsp:txXfrm>
        <a:off x="0" y="1152312"/>
        <a:ext cx="10058399" cy="993600"/>
      </dsp:txXfrm>
    </dsp:sp>
    <dsp:sp modelId="{BCFEFECF-193A-43DA-A4C6-7AF943BBC38B}">
      <dsp:nvSpPr>
        <dsp:cNvPr id="0" name=""/>
        <dsp:cNvSpPr/>
      </dsp:nvSpPr>
      <dsp:spPr>
        <a:xfrm>
          <a:off x="0" y="2145912"/>
          <a:ext cx="10058399" cy="11093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Ответственность по </a:t>
          </a:r>
          <a:r>
            <a:rPr lang="ru-RU" sz="2000" kern="1200" dirty="0" smtClean="0"/>
            <a:t>федеральному закону от 24.07.1998 N 125-ФЗ «Об обязательном социальном страховании от несчастных случаев на производстве и профессиональных заболеваний»</a:t>
          </a:r>
          <a:endParaRPr lang="ru-RU" sz="2000" kern="1200" dirty="0"/>
        </a:p>
      </dsp:txBody>
      <dsp:txXfrm>
        <a:off x="54152" y="2200064"/>
        <a:ext cx="9950095" cy="1001002"/>
      </dsp:txXfrm>
    </dsp:sp>
    <dsp:sp modelId="{1C2DFE9F-BD74-4B34-AC2E-B04BCE1A2AD1}">
      <dsp:nvSpPr>
        <dsp:cNvPr id="0" name=""/>
        <dsp:cNvSpPr/>
      </dsp:nvSpPr>
      <dsp:spPr>
        <a:xfrm>
          <a:off x="0" y="3255218"/>
          <a:ext cx="10058399" cy="724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5400" rIns="142240" bIns="254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b="0" kern="1200" dirty="0" smtClean="0"/>
            <a:t>Штраф составит 40% от неуплаченной суммы взносов как за умышленное нарушение (</a:t>
          </a:r>
          <a:r>
            <a:rPr lang="ru-RU" sz="1600" b="0" u="none" kern="1200" dirty="0" smtClean="0"/>
            <a:t>ст. 26.29</a:t>
          </a:r>
          <a:r>
            <a:rPr lang="ru-RU" sz="1600" b="0" kern="1200" dirty="0" smtClean="0"/>
            <a:t> Закона N 125-ФЗ).</a:t>
          </a:r>
          <a:br>
            <a:rPr lang="ru-RU" sz="1600" b="0" kern="1200" dirty="0" smtClean="0"/>
          </a:br>
          <a:endParaRPr lang="ru-RU" sz="1600" kern="1200" dirty="0"/>
        </a:p>
      </dsp:txBody>
      <dsp:txXfrm>
        <a:off x="0" y="3255218"/>
        <a:ext cx="10058399" cy="724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FEFECF-193A-43DA-A4C6-7AF943BBC38B}">
      <dsp:nvSpPr>
        <dsp:cNvPr id="0" name=""/>
        <dsp:cNvSpPr/>
      </dsp:nvSpPr>
      <dsp:spPr>
        <a:xfrm>
          <a:off x="0" y="75642"/>
          <a:ext cx="10058399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Административная ответственность </a:t>
          </a:r>
          <a:br>
            <a:rPr lang="ru-RU" sz="1900" b="1" kern="1200" dirty="0" smtClean="0"/>
          </a:br>
          <a:endParaRPr lang="ru-RU" sz="1900" kern="1200" dirty="0"/>
        </a:p>
      </dsp:txBody>
      <dsp:txXfrm>
        <a:off x="36896" y="112538"/>
        <a:ext cx="9984607" cy="682028"/>
      </dsp:txXfrm>
    </dsp:sp>
    <dsp:sp modelId="{1C2DFE9F-BD74-4B34-AC2E-B04BCE1A2AD1}">
      <dsp:nvSpPr>
        <dsp:cNvPr id="0" name=""/>
        <dsp:cNvSpPr/>
      </dsp:nvSpPr>
      <dsp:spPr>
        <a:xfrm>
          <a:off x="0" y="831462"/>
          <a:ext cx="10058399" cy="1160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b="0" kern="1200" dirty="0" smtClean="0"/>
            <a:t>нарушение трудового </a:t>
          </a:r>
          <a:r>
            <a:rPr lang="ru-RU" sz="1500" b="0" u="none" kern="1200" dirty="0" smtClean="0"/>
            <a:t>законодательства</a:t>
          </a:r>
          <a:r>
            <a:rPr lang="ru-RU" sz="1500" b="0" kern="1200" dirty="0" smtClean="0"/>
            <a:t> и иных нормативных правовых актов, содержащих нормы трудового права</a:t>
          </a:r>
          <a:r>
            <a:rPr lang="en-US" sz="1500" b="0" kern="1200" dirty="0" smtClean="0"/>
            <a:t> (</a:t>
          </a:r>
          <a:r>
            <a:rPr lang="ru-RU" sz="1500" b="0" kern="1200" dirty="0" smtClean="0"/>
            <a:t>ч.1 ст. 5.27 КоАП РФ</a:t>
          </a:r>
          <a:r>
            <a:rPr lang="en-US" sz="1500" b="0" kern="1200" dirty="0" smtClean="0"/>
            <a:t>)</a:t>
          </a:r>
          <a:r>
            <a:rPr lang="ru-RU" sz="1500" b="0" kern="1200" dirty="0" smtClean="0"/>
            <a:t>;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b="0" kern="1200" dirty="0" smtClean="0"/>
            <a:t>нарушение требований к бухгалтерскому учету, в том числе к бухгалтерской (финансовой) отчетности (</a:t>
          </a:r>
          <a:r>
            <a:rPr lang="ru-RU" sz="1500" b="0" u="none" kern="1200" dirty="0" smtClean="0"/>
            <a:t>ст. 15.11</a:t>
          </a:r>
          <a:r>
            <a:rPr lang="ru-RU" sz="1500" b="0" kern="1200" dirty="0" smtClean="0"/>
            <a:t> КоАП РФ);</a:t>
          </a:r>
          <a:br>
            <a:rPr lang="ru-RU" sz="1500" b="0" kern="1200" dirty="0" smtClean="0"/>
          </a:br>
          <a:endParaRPr lang="ru-RU" sz="1500" kern="1200" dirty="0"/>
        </a:p>
      </dsp:txBody>
      <dsp:txXfrm>
        <a:off x="0" y="831462"/>
        <a:ext cx="10058399" cy="1160235"/>
      </dsp:txXfrm>
    </dsp:sp>
    <dsp:sp modelId="{98C492D5-6F09-4CE0-8CF0-FCF3391C3A3A}">
      <dsp:nvSpPr>
        <dsp:cNvPr id="0" name=""/>
        <dsp:cNvSpPr/>
      </dsp:nvSpPr>
      <dsp:spPr>
        <a:xfrm>
          <a:off x="0" y="1991697"/>
          <a:ext cx="10058399" cy="7558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Уголовная ответственность</a:t>
          </a:r>
          <a:endParaRPr lang="ru-RU" sz="1900" kern="1200" dirty="0"/>
        </a:p>
      </dsp:txBody>
      <dsp:txXfrm>
        <a:off x="36896" y="2028593"/>
        <a:ext cx="9984607" cy="682028"/>
      </dsp:txXfrm>
    </dsp:sp>
    <dsp:sp modelId="{D64E9877-0AA8-462C-944F-11E44188B8AF}">
      <dsp:nvSpPr>
        <dsp:cNvPr id="0" name=""/>
        <dsp:cNvSpPr/>
      </dsp:nvSpPr>
      <dsp:spPr>
        <a:xfrm>
          <a:off x="0" y="2747517"/>
          <a:ext cx="10058399" cy="1199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9354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b="0" u="none" kern="1200" dirty="0" err="1" smtClean="0"/>
            <a:t>неудержание</a:t>
          </a:r>
          <a:r>
            <a:rPr lang="ru-RU" sz="1500" b="0" u="none" kern="1200" dirty="0" smtClean="0"/>
            <a:t> НДФЛ в качестве налогового агента</a:t>
          </a:r>
          <a:r>
            <a:rPr lang="ru-RU" sz="1500" b="0" kern="1200" dirty="0" smtClean="0"/>
            <a:t> в крупном или особо крупном размере с «конвертной» части зарплаты (ст. 199 УК РФ);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b="0" kern="1200" dirty="0" smtClean="0"/>
            <a:t>за неуплату страховых взносов на ОПС, ОМС и по </a:t>
          </a:r>
          <a:r>
            <a:rPr lang="ru-RU" sz="1500" b="0" kern="1200" dirty="0" err="1" smtClean="0"/>
            <a:t>ВНиМ</a:t>
          </a:r>
          <a:r>
            <a:rPr lang="ru-RU" sz="1500" b="0" kern="1200" dirty="0" smtClean="0"/>
            <a:t> в крупном или особо крупном размере (ст. 199 УК РФ);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500" b="0" kern="1200" dirty="0" smtClean="0"/>
            <a:t>за неуплату взносов на травматизм в крупном размере (</a:t>
          </a:r>
          <a:r>
            <a:rPr lang="ru-RU" sz="1500" b="0" u="none" kern="1200" dirty="0" smtClean="0"/>
            <a:t>ст. 199.4</a:t>
          </a:r>
          <a:r>
            <a:rPr lang="ru-RU" sz="1500" b="0" kern="1200" dirty="0" smtClean="0"/>
            <a:t> УК РФ)</a:t>
          </a:r>
          <a:r>
            <a:rPr lang="ru-RU" sz="1500" b="1" kern="1200" dirty="0" smtClean="0"/>
            <a:t/>
          </a:r>
          <a:br>
            <a:rPr lang="ru-RU" sz="1500" b="1" kern="1200" dirty="0" smtClean="0"/>
          </a:br>
          <a:endParaRPr lang="ru-RU" sz="1500" kern="1200" dirty="0"/>
        </a:p>
      </dsp:txBody>
      <dsp:txXfrm>
        <a:off x="0" y="2747517"/>
        <a:ext cx="10058399" cy="1199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821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32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434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9357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719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8798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9429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08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293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410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8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2426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8421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046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4536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7205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3151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2948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1167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2429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4852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10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5815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8941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0317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4033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4118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360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8201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9063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590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632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94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50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62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637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68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16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2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230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564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CD17CBE-E166-4780-B06B-83F28F066DC3}" type="datetimeFigureOut">
              <a:rPr lang="ru-RU" smtClean="0"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C228FAE-0A64-440D-B202-14AA64D60D3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25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6869113" cy="2762251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Выплата </a:t>
            </a:r>
            <a:r>
              <a:rPr lang="ru-RU" sz="4400" b="1" dirty="0"/>
              <a:t>заработной платы «в конверте</a:t>
            </a:r>
            <a:r>
              <a:rPr lang="ru-RU" sz="4400" b="1" dirty="0" smtClean="0"/>
              <a:t>»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5334000"/>
            <a:ext cx="6400800" cy="457200"/>
          </a:xfrm>
        </p:spPr>
        <p:txBody>
          <a:bodyPr/>
          <a:lstStyle/>
          <a:p>
            <a:r>
              <a:rPr lang="ru-RU" dirty="0" smtClean="0"/>
              <a:t>Прокуратура Республики Калмыкия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86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Ответственность за выплату </a:t>
            </a:r>
            <a:br>
              <a:rPr lang="ru-RU" dirty="0" smtClean="0"/>
            </a:br>
            <a:r>
              <a:rPr lang="ru-RU" dirty="0" smtClean="0"/>
              <a:t>"</a:t>
            </a:r>
            <a:r>
              <a:rPr lang="ru-RU" dirty="0"/>
              <a:t>серой" зарплаты</a:t>
            </a:r>
            <a:r>
              <a:rPr lang="ru-RU" b="0" dirty="0" smtClean="0">
                <a:effectLst/>
              </a:rPr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0588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30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Ответственность за выплату "</a:t>
            </a:r>
            <a:r>
              <a:rPr lang="ru-RU" dirty="0"/>
              <a:t>серой" зарплаты</a:t>
            </a:r>
            <a:r>
              <a:rPr lang="ru-RU" b="0" dirty="0" smtClean="0">
                <a:effectLst/>
              </a:rPr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17962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93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1_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430</TotalTime>
  <Words>233</Words>
  <Application>Microsoft Office PowerPoint</Application>
  <PresentationFormat>Широкоэкранный</PresentationFormat>
  <Paragraphs>16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Calibri</vt:lpstr>
      <vt:lpstr>Calibri Light</vt:lpstr>
      <vt:lpstr>Century Gothic</vt:lpstr>
      <vt:lpstr>Wingdings 3</vt:lpstr>
      <vt:lpstr>Сектор</vt:lpstr>
      <vt:lpstr>Ретро</vt:lpstr>
      <vt:lpstr>1_Ретро</vt:lpstr>
      <vt:lpstr>Выплата заработной платы «в конверте»</vt:lpstr>
      <vt:lpstr>Ответственность за выплату  "серой" зарплаты </vt:lpstr>
      <vt:lpstr>Ответственность за выплату "серой" зарплаты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Муткаева Амуланга Савровна</dc:creator>
  <cp:lastModifiedBy>Муткаева Амуланга Савровна</cp:lastModifiedBy>
  <cp:revision>12</cp:revision>
  <cp:lastPrinted>2023-12-24T13:54:38Z</cp:lastPrinted>
  <dcterms:created xsi:type="dcterms:W3CDTF">2023-12-24T07:45:47Z</dcterms:created>
  <dcterms:modified xsi:type="dcterms:W3CDTF">2024-01-10T07:40:56Z</dcterms:modified>
</cp:coreProperties>
</file>