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07" autoAdjust="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RMS_Local\&#1076;&#1083;&#1103;%20&#1088;&#1072;&#1073;&#1086;&#1090;&#1099;%20&#1089;%20&#1044;&#1055;&#1059;\&#1057;&#1074;&#1077;&#1076;&#1077;&#1085;&#1080;&#1103;%20&#1086;%20&#1089;&#1086;&#1089;&#1090;&#1086;&#1103;&#1085;&#1080;&#1080;%20&#1087;&#1088;&#1077;&#1089;&#1090;&#1091;&#1087;&#1085;&#1086;&#1089;&#1090;&#1080;%20&#1076;&#1083;&#1103;%20&#1088;&#1072;&#1079;&#1084;&#1077;&#1097;&#1077;&#1085;&#1080;&#1103;%20&#1085;&#1072;%20&#1089;&#1072;&#1081;&#1090;&#1077;%20&#1052;&#1052;&#1058;&#1055;\!&#1057;&#1074;&#1077;&#1076;&#1077;&#1085;&#1080;&#1103;%209%20&#1084;&#1077;&#1089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9%20&#1084;&#1077;&#1089;.%202021%20&#1075;&#1086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RMS_Local\&#1076;&#1083;&#1103;%20&#1088;&#1072;&#1073;&#1086;&#1090;&#1099;%20&#1089;%20&#1044;&#1055;&#1059;\&#1057;&#1074;&#1077;&#1076;&#1077;&#1085;&#1080;&#1103;%20&#1086;%20&#1089;&#1086;&#1089;&#1090;&#1086;&#1103;&#1085;&#1080;&#1080;%20&#1087;&#1088;&#1077;&#1089;&#1090;&#1091;&#1087;&#1085;&#1086;&#1089;&#1090;&#1080;%20&#1076;&#1083;&#1103;%20&#1088;&#1072;&#1079;&#1084;&#1077;&#1097;&#1077;&#1085;&#1080;&#1103;%20&#1085;&#1072;%20&#1089;&#1072;&#1081;&#1090;&#1077;%20&#1052;&#1052;&#1058;&#1055;\!&#1057;&#1074;&#1077;&#1076;&#1077;&#1085;&#1080;&#1103;%209%20&#1084;&#1077;&#1089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9%20&#1084;&#1077;&#1089;.%202021%20&#1075;&#1086;&#1076;&#1072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</a:rPr>
              <a:t>Сведения о зарегистрированных преступлениях.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1174025304614681"/>
          <c:y val="5.6215405305805641E-2"/>
          <c:w val="0.56886367866671117"/>
          <c:h val="0.83113688997276436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'2'!$B$4:$B$24</c:f>
              <c:numCache>
                <c:formatCode>General</c:formatCode>
                <c:ptCount val="21"/>
                <c:pt idx="0">
                  <c:v>13</c:v>
                </c:pt>
                <c:pt idx="1">
                  <c:v>5</c:v>
                </c:pt>
                <c:pt idx="2">
                  <c:v>92</c:v>
                </c:pt>
                <c:pt idx="3">
                  <c:v>21</c:v>
                </c:pt>
                <c:pt idx="4">
                  <c:v>22</c:v>
                </c:pt>
                <c:pt idx="5">
                  <c:v>25</c:v>
                </c:pt>
                <c:pt idx="6">
                  <c:v>34</c:v>
                </c:pt>
                <c:pt idx="7">
                  <c:v>92</c:v>
                </c:pt>
                <c:pt idx="8">
                  <c:v>515</c:v>
                </c:pt>
                <c:pt idx="9">
                  <c:v>340</c:v>
                </c:pt>
                <c:pt idx="10">
                  <c:v>7</c:v>
                </c:pt>
                <c:pt idx="11">
                  <c:v>24</c:v>
                </c:pt>
                <c:pt idx="12">
                  <c:v>149</c:v>
                </c:pt>
                <c:pt idx="13">
                  <c:v>7</c:v>
                </c:pt>
                <c:pt idx="14">
                  <c:v>69</c:v>
                </c:pt>
                <c:pt idx="15">
                  <c:v>1484</c:v>
                </c:pt>
                <c:pt idx="16">
                  <c:v>5</c:v>
                </c:pt>
                <c:pt idx="17">
                  <c:v>11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9F-4DAE-98EF-D7F16C7AA249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7"/>
              <c:layout>
                <c:manualLayout>
                  <c:x val="1.8390804597701038E-2"/>
                  <c:y val="-2.0931449502878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9F-4DAE-98EF-D7F16C7AA2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'2'!$C$4:$C$24</c:f>
              <c:numCache>
                <c:formatCode>General</c:formatCode>
                <c:ptCount val="21"/>
                <c:pt idx="0">
                  <c:v>6</c:v>
                </c:pt>
                <c:pt idx="1">
                  <c:v>10</c:v>
                </c:pt>
                <c:pt idx="2">
                  <c:v>46</c:v>
                </c:pt>
                <c:pt idx="3">
                  <c:v>17</c:v>
                </c:pt>
                <c:pt idx="4">
                  <c:v>8</c:v>
                </c:pt>
                <c:pt idx="5">
                  <c:v>26</c:v>
                </c:pt>
                <c:pt idx="6">
                  <c:v>23</c:v>
                </c:pt>
                <c:pt idx="7">
                  <c:v>105</c:v>
                </c:pt>
                <c:pt idx="8">
                  <c:v>452</c:v>
                </c:pt>
                <c:pt idx="9">
                  <c:v>258</c:v>
                </c:pt>
                <c:pt idx="10">
                  <c:v>12</c:v>
                </c:pt>
                <c:pt idx="11">
                  <c:v>35</c:v>
                </c:pt>
                <c:pt idx="12">
                  <c:v>102</c:v>
                </c:pt>
                <c:pt idx="13">
                  <c:v>7</c:v>
                </c:pt>
                <c:pt idx="14">
                  <c:v>66</c:v>
                </c:pt>
                <c:pt idx="15">
                  <c:v>1203</c:v>
                </c:pt>
                <c:pt idx="16">
                  <c:v>0</c:v>
                </c:pt>
                <c:pt idx="17">
                  <c:v>8</c:v>
                </c:pt>
                <c:pt idx="18">
                  <c:v>1</c:v>
                </c:pt>
                <c:pt idx="19">
                  <c:v>5</c:v>
                </c:pt>
                <c:pt idx="2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9F-4DAE-98EF-D7F16C7AA2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13995327"/>
        <c:axId val="109768303"/>
        <c:axId val="0"/>
      </c:bar3DChart>
      <c:catAx>
        <c:axId val="1139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768303"/>
        <c:crosses val="autoZero"/>
        <c:auto val="1"/>
        <c:lblAlgn val="ctr"/>
        <c:lblOffset val="100"/>
        <c:noMultiLvlLbl val="0"/>
      </c:catAx>
      <c:valAx>
        <c:axId val="10976830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39953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8436579533902554"/>
          <c:y val="1.3879047393036564E-2"/>
          <c:w val="0.12731896127945325"/>
          <c:h val="4.87126430856801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 за</a:t>
            </a:r>
            <a:r>
              <a:rPr lang="ru-RU" baseline="0"/>
              <a:t> сентябрь</a:t>
            </a:r>
          </a:p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 2021 года.</a:t>
            </a:r>
          </a:p>
        </c:rich>
      </c:tx>
      <c:layout>
        <c:manualLayout>
          <c:xMode val="edge"/>
          <c:yMode val="edge"/>
          <c:x val="0.13946100510748738"/>
          <c:y val="3.658512346150905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CD-456A-A020-032AA4669D6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CD-456A-A020-032AA4669D62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CD-456A-A020-032AA4669D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8CD-456A-A020-032AA4669D62}"/>
              </c:ext>
            </c:extLst>
          </c:dPt>
          <c:dLbls>
            <c:dLbl>
              <c:idx val="0"/>
              <c:layout>
                <c:manualLayout>
                  <c:x val="-4.0704472546992235E-2"/>
                  <c:y val="-2.7578677265980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CD-456A-A020-032AA4669D62}"/>
                </c:ext>
              </c:extLst>
            </c:dLbl>
            <c:dLbl>
              <c:idx val="1"/>
              <c:layout>
                <c:manualLayout>
                  <c:x val="1.8613377873220392E-2"/>
                  <c:y val="-1.23829169916060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CD-456A-A020-032AA4669D62}"/>
                </c:ext>
              </c:extLst>
            </c:dLbl>
            <c:dLbl>
              <c:idx val="2"/>
              <c:layout>
                <c:manualLayout>
                  <c:x val="9.1373048065961446E-3"/>
                  <c:y val="1.56526041273594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8CD-456A-A020-032AA4669D62}"/>
                </c:ext>
              </c:extLst>
            </c:dLbl>
            <c:dLbl>
              <c:idx val="3"/>
              <c:layout>
                <c:manualLayout>
                  <c:x val="-2.9547018743869138E-2"/>
                  <c:y val="9.379487308495383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8CD-456A-A020-032AA4669D62}"/>
                </c:ext>
              </c:extLst>
            </c:dLbl>
            <c:dLbl>
              <c:idx val="4"/>
              <c:layout>
                <c:manualLayout>
                  <c:x val="-2.0254937829740978E-2"/>
                  <c:y val="5.906216195818973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8CD-456A-A020-032AA4669D62}"/>
                </c:ext>
              </c:extLst>
            </c:dLbl>
            <c:dLbl>
              <c:idx val="5"/>
              <c:layout>
                <c:manualLayout>
                  <c:x val="-5.9863092870966889E-2"/>
                  <c:y val="7.98445322130260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8CD-456A-A020-032AA4669D62}"/>
                </c:ext>
              </c:extLst>
            </c:dLbl>
            <c:dLbl>
              <c:idx val="6"/>
              <c:layout>
                <c:manualLayout>
                  <c:x val="-8.0859937962300163E-2"/>
                  <c:y val="2.24775896623145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8CD-456A-A020-032AA4669D62}"/>
                </c:ext>
              </c:extLst>
            </c:dLbl>
            <c:dLbl>
              <c:idx val="7"/>
              <c:layout>
                <c:manualLayout>
                  <c:x val="-0.13479646862324027"/>
                  <c:y val="1.68508968327840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8CD-456A-A020-032AA4669D62}"/>
                </c:ext>
              </c:extLst>
            </c:dLbl>
            <c:dLbl>
              <c:idx val="8"/>
              <c:layout>
                <c:manualLayout>
                  <c:x val="-0.15505967814629232"/>
                  <c:y val="-1.50584052392811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8CD-456A-A020-032AA4669D6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'3'!$A$4:$A$7</c:f>
              <c:strCache>
                <c:ptCount val="4"/>
                <c:pt idx="0">
                  <c:v>Особо тяжкие</c:v>
                </c:pt>
                <c:pt idx="1">
                  <c:v>Тяжкие</c:v>
                </c:pt>
                <c:pt idx="2">
                  <c:v>Средней тяжести</c:v>
                </c:pt>
                <c:pt idx="3">
                  <c:v>Небольшой тяжести</c:v>
                </c:pt>
              </c:strCache>
            </c:strRef>
          </c:cat>
          <c:val>
            <c:numRef>
              <c:f>'3'!$B$4:$B$7</c:f>
              <c:numCache>
                <c:formatCode>General</c:formatCode>
                <c:ptCount val="4"/>
                <c:pt idx="0">
                  <c:v>254</c:v>
                </c:pt>
                <c:pt idx="1">
                  <c:v>1083</c:v>
                </c:pt>
                <c:pt idx="2">
                  <c:v>1573</c:v>
                </c:pt>
                <c:pt idx="3">
                  <c:v>2656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8CD-456A-A020-032AA4669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Сведения о состоянии преступности по отдельным категориям преступлений за сентябрь 20</a:t>
            </a:r>
            <a:r>
              <a:rPr lang="en-US" sz="1500" b="1" i="0" baseline="0">
                <a:solidFill>
                  <a:sysClr val="windowText" lastClr="000000"/>
                </a:solidFill>
                <a:effectLst/>
              </a:rPr>
              <a:t>2</a:t>
            </a: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1 года</a:t>
            </a:r>
            <a:endParaRPr lang="ru-RU" sz="1500">
              <a:solidFill>
                <a:sysClr val="windowText" lastClr="000000"/>
              </a:solidFill>
              <a:effectLst/>
            </a:endParaRPr>
          </a:p>
        </c:rich>
      </c:tx>
      <c:layout>
        <c:manualLayout>
          <c:xMode val="edge"/>
          <c:yMode val="edge"/>
          <c:x val="0.16486774581299882"/>
          <c:y val="7.6009501187648456E-3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'4'!$B$4:$B$8</c:f>
              <c:numCache>
                <c:formatCode>General</c:formatCode>
                <c:ptCount val="5"/>
                <c:pt idx="0">
                  <c:v>4962</c:v>
                </c:pt>
                <c:pt idx="1">
                  <c:v>196</c:v>
                </c:pt>
                <c:pt idx="2">
                  <c:v>604</c:v>
                </c:pt>
                <c:pt idx="3">
                  <c:v>1364</c:v>
                </c:pt>
                <c:pt idx="4">
                  <c:v>75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61C6-4782-B50D-5FC3E301CF03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'4'!$C$4:$C$8</c:f>
              <c:numCache>
                <c:formatCode>General</c:formatCode>
                <c:ptCount val="5"/>
                <c:pt idx="0">
                  <c:v>3944</c:v>
                </c:pt>
                <c:pt idx="1">
                  <c:v>208</c:v>
                </c:pt>
                <c:pt idx="2">
                  <c:v>565</c:v>
                </c:pt>
                <c:pt idx="3">
                  <c:v>900</c:v>
                </c:pt>
                <c:pt idx="4">
                  <c:v>88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61C6-4782-B50D-5FC3E301C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3076096"/>
        <c:axId val="1"/>
        <c:axId val="0"/>
      </c:bar3DChart>
      <c:catAx>
        <c:axId val="813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076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/>
              <a:t>Сведения о предварительно расследованных преступлениях, совершенных: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'5'!$B$4:$B$9</c:f>
              <c:numCache>
                <c:formatCode>General</c:formatCode>
                <c:ptCount val="6"/>
                <c:pt idx="0">
                  <c:v>778</c:v>
                </c:pt>
                <c:pt idx="1">
                  <c:v>22</c:v>
                </c:pt>
                <c:pt idx="2">
                  <c:v>165</c:v>
                </c:pt>
                <c:pt idx="3">
                  <c:v>6</c:v>
                </c:pt>
                <c:pt idx="4">
                  <c:v>195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D-4A9F-B09E-64D46E871B59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'5'!$C$4:$C$9</c:f>
              <c:numCache>
                <c:formatCode>General</c:formatCode>
                <c:ptCount val="6"/>
                <c:pt idx="0">
                  <c:v>660</c:v>
                </c:pt>
                <c:pt idx="1">
                  <c:v>17</c:v>
                </c:pt>
                <c:pt idx="2">
                  <c:v>135</c:v>
                </c:pt>
                <c:pt idx="3">
                  <c:v>6</c:v>
                </c:pt>
                <c:pt idx="4">
                  <c:v>206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D-4A9F-B09E-64D46E871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4465679"/>
        <c:axId val="1622698255"/>
      </c:barChart>
      <c:catAx>
        <c:axId val="200446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2698255"/>
        <c:crosses val="autoZero"/>
        <c:auto val="1"/>
        <c:lblAlgn val="ctr"/>
        <c:lblOffset val="100"/>
        <c:noMultiLvlLbl val="0"/>
      </c:catAx>
      <c:valAx>
        <c:axId val="1622698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446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Сведения о преступлениях, совершенных в сферах</a:t>
            </a:r>
          </a:p>
        </c:rich>
      </c:tx>
      <c:layout>
        <c:manualLayout>
          <c:xMode val="edge"/>
          <c:yMode val="edge"/>
          <c:x val="0.18002767835838701"/>
          <c:y val="1.733105100992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0539091269088602E-2"/>
          <c:y val="0.11840102803411129"/>
          <c:w val="0.88229828322181525"/>
          <c:h val="0.625580654616646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15219721329046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18-4649-A004-01A204C1CEFE}"/>
                </c:ext>
              </c:extLst>
            </c:dLbl>
            <c:dLbl>
              <c:idx val="1"/>
              <c:layout>
                <c:manualLayout>
                  <c:x val="0"/>
                  <c:y val="0.2015005359056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18-4649-A004-01A204C1CEFE}"/>
                </c:ext>
              </c:extLst>
            </c:dLbl>
            <c:dLbl>
              <c:idx val="2"/>
              <c:layout>
                <c:manualLayout>
                  <c:x val="-1.0502325268914451E-16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18-4649-A004-01A204C1CEFE}"/>
                </c:ext>
              </c:extLst>
            </c:dLbl>
            <c:dLbl>
              <c:idx val="3"/>
              <c:layout>
                <c:manualLayout>
                  <c:x val="-8.5929108485500519E-3"/>
                  <c:y val="-3.6441586280814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18-4649-A004-01A204C1CE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'6'!$B$4:$B$7</c:f>
              <c:numCache>
                <c:formatCode>General</c:formatCode>
                <c:ptCount val="4"/>
                <c:pt idx="0">
                  <c:v>1399</c:v>
                </c:pt>
                <c:pt idx="1">
                  <c:v>2064</c:v>
                </c:pt>
                <c:pt idx="2">
                  <c:v>278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18-4649-A004-01A204C1CEFE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296455424274973E-3"/>
                  <c:y val="0.120042872454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18-4649-A004-01A204C1CEFE}"/>
                </c:ext>
              </c:extLst>
            </c:dLbl>
            <c:dLbl>
              <c:idx val="1"/>
              <c:layout>
                <c:manualLayout>
                  <c:x val="4.2964554242750259E-3"/>
                  <c:y val="0.11789924973204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18-4649-A004-01A204C1CEFE}"/>
                </c:ext>
              </c:extLst>
            </c:dLbl>
            <c:dLbl>
              <c:idx val="2"/>
              <c:layout>
                <c:manualLayout>
                  <c:x val="1.4321518080915527E-3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18-4649-A004-01A204C1CEFE}"/>
                </c:ext>
              </c:extLst>
            </c:dLbl>
            <c:dLbl>
              <c:idx val="3"/>
              <c:layout>
                <c:manualLayout>
                  <c:x val="-7.1607590404581837E-3"/>
                  <c:y val="-3.6441586280814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018-4649-A004-01A204C1CE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'6'!$C$4:$C$7</c:f>
              <c:numCache>
                <c:formatCode>General</c:formatCode>
                <c:ptCount val="4"/>
                <c:pt idx="0">
                  <c:v>1232</c:v>
                </c:pt>
                <c:pt idx="1">
                  <c:v>1735</c:v>
                </c:pt>
                <c:pt idx="2">
                  <c:v>251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018-4649-A004-01A204C1C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05761487"/>
        <c:axId val="1838277935"/>
        <c:axId val="0"/>
      </c:bar3DChart>
      <c:catAx>
        <c:axId val="170576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8277935"/>
        <c:crosses val="autoZero"/>
        <c:auto val="1"/>
        <c:lblAlgn val="ctr"/>
        <c:lblOffset val="100"/>
        <c:noMultiLvlLbl val="0"/>
      </c:catAx>
      <c:valAx>
        <c:axId val="1838277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576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преступлениях, укрытых субъектами регистрации.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0"/>
      <c:rotY val="20"/>
      <c:depthPercent val="8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5841287230400464E-2"/>
                  <c:y val="0.1456381063478174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E8-4200-9D33-A5A027F434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'8'!$B$4</c:f>
              <c:numCache>
                <c:formatCode>General</c:formatCode>
                <c:ptCount val="1"/>
                <c:pt idx="0">
                  <c:v>316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E1E8-4200-9D33-A5A027F434C1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192703461178673E-2"/>
                  <c:y val="0.1478696741854636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E8-4200-9D33-A5A027F434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'8'!$C$4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E1E8-4200-9D33-A5A027F43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419711"/>
        <c:axId val="1"/>
        <c:axId val="0"/>
      </c:bar3DChart>
      <c:catAx>
        <c:axId val="34241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419711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220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6513" y="0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65329-E77F-4193-8256-ECC06F975310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242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6513" y="9377363"/>
            <a:ext cx="29432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41D6A-B7F3-49F9-9E05-13F9C1714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49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41D6A-B7F3-49F9-9E05-13F9C171490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818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28EADFD-2067-41F4-BB7D-0FA419185EA0}"/>
              </a:ext>
            </a:extLst>
          </p:cNvPr>
          <p:cNvGraphicFramePr>
            <a:graphicFrameLocks noGrp="1"/>
          </p:cNvGraphicFramePr>
          <p:nvPr/>
        </p:nvGraphicFramePr>
        <p:xfrm>
          <a:off x="3001963" y="1254125"/>
          <a:ext cx="6188082" cy="4351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3399">
                  <a:extLst>
                    <a:ext uri="{9D8B030D-6E8A-4147-A177-3AD203B41FA5}">
                      <a16:colId xmlns:a16="http://schemas.microsoft.com/office/drawing/2014/main" val="1113262596"/>
                    </a:ext>
                  </a:extLst>
                </a:gridCol>
                <a:gridCol w="173861">
                  <a:extLst>
                    <a:ext uri="{9D8B030D-6E8A-4147-A177-3AD203B41FA5}">
                      <a16:colId xmlns:a16="http://schemas.microsoft.com/office/drawing/2014/main" val="3954273936"/>
                    </a:ext>
                  </a:extLst>
                </a:gridCol>
                <a:gridCol w="459817">
                  <a:extLst>
                    <a:ext uri="{9D8B030D-6E8A-4147-A177-3AD203B41FA5}">
                      <a16:colId xmlns:a16="http://schemas.microsoft.com/office/drawing/2014/main" val="71573379"/>
                    </a:ext>
                  </a:extLst>
                </a:gridCol>
                <a:gridCol w="484981">
                  <a:extLst>
                    <a:ext uri="{9D8B030D-6E8A-4147-A177-3AD203B41FA5}">
                      <a16:colId xmlns:a16="http://schemas.microsoft.com/office/drawing/2014/main" val="3650618360"/>
                    </a:ext>
                  </a:extLst>
                </a:gridCol>
                <a:gridCol w="494131">
                  <a:extLst>
                    <a:ext uri="{9D8B030D-6E8A-4147-A177-3AD203B41FA5}">
                      <a16:colId xmlns:a16="http://schemas.microsoft.com/office/drawing/2014/main" val="2802937553"/>
                    </a:ext>
                  </a:extLst>
                </a:gridCol>
                <a:gridCol w="576487">
                  <a:extLst>
                    <a:ext uri="{9D8B030D-6E8A-4147-A177-3AD203B41FA5}">
                      <a16:colId xmlns:a16="http://schemas.microsoft.com/office/drawing/2014/main" val="2886018663"/>
                    </a:ext>
                  </a:extLst>
                </a:gridCol>
                <a:gridCol w="539884">
                  <a:extLst>
                    <a:ext uri="{9D8B030D-6E8A-4147-A177-3AD203B41FA5}">
                      <a16:colId xmlns:a16="http://schemas.microsoft.com/office/drawing/2014/main" val="1303096436"/>
                    </a:ext>
                  </a:extLst>
                </a:gridCol>
                <a:gridCol w="558186">
                  <a:extLst>
                    <a:ext uri="{9D8B030D-6E8A-4147-A177-3AD203B41FA5}">
                      <a16:colId xmlns:a16="http://schemas.microsoft.com/office/drawing/2014/main" val="2568774465"/>
                    </a:ext>
                  </a:extLst>
                </a:gridCol>
                <a:gridCol w="567336">
                  <a:extLst>
                    <a:ext uri="{9D8B030D-6E8A-4147-A177-3AD203B41FA5}">
                      <a16:colId xmlns:a16="http://schemas.microsoft.com/office/drawing/2014/main" val="3223165175"/>
                    </a:ext>
                  </a:extLst>
                </a:gridCol>
              </a:tblGrid>
              <a:tr h="314439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Сведения о состоянии преступности в УТ МВД России по ЦФО                                                                                                                   за сентябрь 2021 года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80141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extLst>
                  <a:ext uri="{0D108BD9-81ED-4DB2-BD59-A6C34878D82A}">
                    <a16:rowId xmlns:a16="http://schemas.microsoft.com/office/drawing/2014/main" val="1458094956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зарегистрировано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% раскрытых преступлений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954070"/>
                  </a:ext>
                </a:extLst>
              </a:tr>
              <a:tr h="2334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Текущий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АППГ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темпы прироста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Текущий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АППГ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темпы прироста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2718489927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(+/-)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%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(+/-)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669595864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633359240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5566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4509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1057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23.44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59.11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60.09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-0.98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2955015041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особо тяжкие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171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48.54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46.06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51.88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-5.82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2746351583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тяжкие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1083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685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398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58.10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68.39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69.91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-1.52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41776865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средней тяжести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1573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1221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352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28.83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56.61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57.19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-0.58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953031639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небольшой тяжести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2656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2432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9.21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58.65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59.57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-0.92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3329245109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Общеуголовной направленности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4962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3944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1018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25.81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57.79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58.35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-0.56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249543153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Коррупционной направленности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-12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-5.77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99.12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94.71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4.41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2675084693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Экономической направленности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604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6.90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71.05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73.50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-2.45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3350730281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Связанные с незаконным оборотом наркотиков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1364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464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51.56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84.38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83.68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0.70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721147296"/>
                  </a:ext>
                </a:extLst>
              </a:tr>
              <a:tr h="2540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Связанные с незаконным оборотом оружия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-13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-14.77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83.10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80.43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2.67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3315374508"/>
                  </a:ext>
                </a:extLst>
              </a:tr>
              <a:tr h="2746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Совершенные несовершеннолетними и при их участии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11.76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338973094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ранее совершавшие преступления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1107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1069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3.55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651970815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группой лиц по предварительному сговору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7.14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3510746430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организованной группой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10.26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488314962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преступным сообществом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17715471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сотрудниками полиции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-27.27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1341568188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 состоянии алкогольного опьянения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296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-42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-14.18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2326728125"/>
                  </a:ext>
                </a:extLst>
              </a:tr>
              <a:tr h="2540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 состоянии наркотического опьянения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-36.36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2577955381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 общественном месте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2106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1956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7.67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47.76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47.75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-0.09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4006900347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 сфере пассажирских перевозок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3099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2727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372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13.64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56.63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55.49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1.14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3762844935"/>
                  </a:ext>
                </a:extLst>
              </a:tr>
              <a:tr h="13730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 сфере грузовых перевозок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389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364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6.87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64.88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60.42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4.46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extLst>
                  <a:ext uri="{0D108BD9-81ED-4DB2-BD59-A6C34878D82A}">
                    <a16:rowId xmlns:a16="http://schemas.microsoft.com/office/drawing/2014/main" val="3143461547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F81E43-13F9-4A66-B7FE-845EB3B8F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390525"/>
            <a:ext cx="8582025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5E1F8-0DEE-4CC6-B1F2-E95D84CD1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69" y="0"/>
            <a:ext cx="9698461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F83A562-A247-4BEC-BAB6-29BF7C5E2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987" y="596348"/>
            <a:ext cx="8582025" cy="575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73A598-F6AE-4241-ACAE-C66535C6E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583096"/>
            <a:ext cx="8582025" cy="555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FC15D88-091F-431F-90A3-FE9077E48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066234"/>
              </p:ext>
            </p:extLst>
          </p:nvPr>
        </p:nvGraphicFramePr>
        <p:xfrm>
          <a:off x="857825" y="882734"/>
          <a:ext cx="10476350" cy="5975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3CF55C-5EFF-464C-ACB8-11A82C5BA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24" y="609600"/>
            <a:ext cx="10330129" cy="564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/>
        </p:nvGraphicFramePr>
        <p:xfrm>
          <a:off x="612775" y="158750"/>
          <a:ext cx="10966449" cy="654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6B24B90-D0B1-457D-BA91-7C401A9A5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60197"/>
              </p:ext>
            </p:extLst>
          </p:nvPr>
        </p:nvGraphicFramePr>
        <p:xfrm>
          <a:off x="781878" y="384313"/>
          <a:ext cx="10747513" cy="608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93B79D6-25C7-4ABB-A6FB-AFF7A9467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560404"/>
              </p:ext>
            </p:extLst>
          </p:nvPr>
        </p:nvGraphicFramePr>
        <p:xfrm>
          <a:off x="655969" y="738333"/>
          <a:ext cx="10880061" cy="5381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BD4156-0B3C-4694-8726-2BEE6F240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70" y="424997"/>
            <a:ext cx="10878146" cy="592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62DFFF8-54FE-4654-9E96-10D9CC9DC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0531467"/>
              </p:ext>
            </p:extLst>
          </p:nvPr>
        </p:nvGraphicFramePr>
        <p:xfrm>
          <a:off x="866275" y="673768"/>
          <a:ext cx="10575758" cy="5594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AAF138-4BE5-4F3D-9AB8-94293C3BE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75" y="673768"/>
            <a:ext cx="10575758" cy="559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2A6E40-DCA0-40CE-A7E2-C366CAF46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2" y="967347"/>
            <a:ext cx="928687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9C04C37-5B7E-4D9F-90A1-B4EE707EAB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070891"/>
              </p:ext>
            </p:extLst>
          </p:nvPr>
        </p:nvGraphicFramePr>
        <p:xfrm>
          <a:off x="854994" y="346576"/>
          <a:ext cx="10482012" cy="6164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9D23E5-3ACE-4908-B5DE-0F0E73652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95" y="346576"/>
            <a:ext cx="10482012" cy="616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370</Words>
  <Application>Microsoft Office PowerPoint</Application>
  <PresentationFormat>Широкоэкранный</PresentationFormat>
  <Paragraphs>243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Гриднева Елена Николаевна</cp:lastModifiedBy>
  <cp:revision>44</cp:revision>
  <cp:lastPrinted>2021-07-30T11:42:37Z</cp:lastPrinted>
  <dcterms:created xsi:type="dcterms:W3CDTF">2020-04-20T08:29:01Z</dcterms:created>
  <dcterms:modified xsi:type="dcterms:W3CDTF">2021-10-21T07:40:43Z</dcterms:modified>
</cp:coreProperties>
</file>