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theme/themeOverride14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theme/themeOverride15.xml" ContentType="application/vnd.openxmlformats-officedocument.themeOverride+xml"/>
  <Override PartName="/ppt/charts/chart25.xml" ContentType="application/vnd.openxmlformats-officedocument.drawingml.chart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4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C32CE3F-1C34-40E6-A203-C95353247DE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0" autoAdjust="0"/>
    <p:restoredTop sz="94660"/>
  </p:normalViewPr>
  <p:slideViewPr>
    <p:cSldViewPr>
      <p:cViewPr>
        <p:scale>
          <a:sx n="125" d="100"/>
          <a:sy n="125" d="100"/>
        </p:scale>
        <p:origin x="-130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ranes\Desktop\10%20&#1052;&#1045;&#1057;%202019\&#1050;&#1086;&#1087;&#1080;&#1103;%20&#1050;&#1086;&#1087;&#1080;&#1103;%20&#1044;&#1072;&#1085;&#1085;&#1099;&#1077;%20&#1087;&#1088;&#1077;&#1079;&#1077;&#1085;&#1090;&#1072;&#1094;&#1080;&#1080;%20&#1076;&#1083;&#1103;%20&#1057;&#1052;&#1048;%20-%20&#1103;&#1085;&#1074;&#1072;&#1088;&#1100;-&#1086;&#1082;&#1090;&#1103;&#1073;&#1088;&#1100;%202019%20&#1075;.xlsx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ranes\Desktop\10%20&#1052;&#1045;&#1057;%202019\&#1050;&#1086;&#1087;&#1080;&#1103;%20&#1050;&#1086;&#1087;&#1080;&#1103;%20&#1044;&#1072;&#1085;&#1085;&#1099;&#1077;%20&#1087;&#1088;&#1077;&#1079;&#1077;&#1085;&#1090;&#1072;&#1094;&#1080;&#1080;%20&#1076;&#1083;&#1103;%20&#1057;&#1052;&#1048;%20-%20&#1103;&#1085;&#1074;&#1072;&#1088;&#1100;-&#1086;&#1082;&#1090;&#1103;&#1073;&#1088;&#1100;%202019%20&#1075;.xlsx" TargetMode="External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ranes\Desktop\10%20&#1052;&#1045;&#1057;%202019\&#1050;&#1086;&#1087;&#1080;&#1103;%20&#1050;&#1086;&#1087;&#1080;&#1103;%20&#1044;&#1072;&#1085;&#1085;&#1099;&#1077;%20&#1087;&#1088;&#1077;&#1079;&#1077;&#1085;&#1090;&#1072;&#1094;&#1080;&#1080;%20&#1076;&#1083;&#1103;%20&#1057;&#1052;&#1048;%20-%20&#1103;&#1085;&#1074;&#1072;&#1088;&#1100;-&#1086;&#1082;&#1090;&#1103;&#1073;&#1088;&#1100;%202019%20&#1075;.xlsx" TargetMode="External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ranes\Desktop\10%20&#1052;&#1045;&#1057;%202019\&#1050;&#1086;&#1087;&#1080;&#1103;%20&#1050;&#1086;&#1087;&#1080;&#1103;%20&#1044;&#1072;&#1085;&#1085;&#1099;&#1077;%20&#1087;&#1088;&#1077;&#1079;&#1077;&#1085;&#1090;&#1072;&#1094;&#1080;&#1080;%20&#1076;&#1083;&#1103;%20&#1057;&#1052;&#1048;%20-%20&#1103;&#1085;&#1074;&#1072;&#1088;&#1100;-&#1086;&#1082;&#1090;&#1103;&#1073;&#1088;&#1100;%202019%20&#1075;.xlsx" TargetMode="External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tinovaiv\Desktop\&#1079;&#1076;&#1077;&#1089;&#1100;%20&#1085;&#1072;&#1087;&#1086;&#1084;&#1080;&#1085;&#1072;&#1083;&#1082;&#1072;%20&#1055;&#1088;&#1077;&#1079;&#1077;&#1085;&#1090;&#1072;&#1094;&#1080;&#1103;%20&#1057;&#1052;&#1048;_&#1040;&#1085;&#1076;&#1088;&#1077;&#1081;\&#1052;&#1072;&#1081;\&#1050;&#1086;&#1087;&#1080;&#1103;%20&#1050;&#1086;&#1087;&#1080;&#1103;%20&#1044;&#1072;&#1085;&#1085;&#1099;&#1077;%20&#1087;&#1088;&#1077;&#1079;&#1077;&#1085;&#1090;&#1072;&#1094;&#1080;&#1080;%20&#1076;&#1083;&#1103;%20&#1057;&#1052;&#1048;%20-%20&#1103;&#1085;&#1074;&#1072;&#1088;&#1100;-&#1084;&#1072;&#1081;%202019%20&#1075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rillovaav\Desktop\&#1060;&#1048;&#1051;&#1048;&#1055;&#1055;&#1054;&#1042;&#1040;\&#1057;&#1052;&#1048;\2019%20&#1075;&#1086;&#1076;\11%20&#1084;&#1077;&#1089;&#1103;&#1094;&#1077;&#1074;%202019%20&#1075;&#1086;&#1076;&#1072;\&#1050;&#1086;&#1087;&#1080;&#1103;%20&#1050;&#1086;&#1087;&#1080;&#1103;%20&#1044;&#1072;&#1085;&#1085;&#1099;&#1077;%20&#1087;&#1088;&#1077;&#1079;&#1077;&#1085;&#1090;&#1072;&#1094;&#1080;&#1080;%20&#1076;&#1083;&#1103;%20&#1057;&#1052;&#1048;%20-%20&#1103;&#1085;&#1074;&#1072;&#1088;&#1100;-&#1085;&#1086;&#1103;&#1073;&#1088;&#1100;%202019%20&#1075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tinovaiv\Desktop\&#1079;&#1076;&#1077;&#1089;&#1100;%20&#1085;&#1072;&#1087;&#1086;&#1084;&#1080;&#1085;&#1072;&#1083;&#1082;&#1072;%20&#1055;&#1088;&#1077;&#1079;&#1077;&#1085;&#1090;&#1072;&#1094;&#1080;&#1103;%20&#1057;&#1052;&#1048;_&#1040;&#1085;&#1076;&#1088;&#1077;&#1081;\&#1052;&#1072;&#1081;\&#1050;&#1086;&#1087;&#1080;&#1103;%20&#1050;&#1086;&#1087;&#1080;&#1103;%20&#1044;&#1072;&#1085;&#1085;&#1099;&#1077;%20&#1087;&#1088;&#1077;&#1079;&#1077;&#1085;&#1090;&#1072;&#1094;&#1080;&#1080;%20&#1076;&#1083;&#1103;%20&#1057;&#1052;&#1048;%20-%20&#1103;&#1085;&#1074;&#1072;&#1088;&#1100;-&#1084;&#1072;&#1081;%202019%20&#1075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tinovaiv\Desktop\&#1079;&#1076;&#1077;&#1089;&#1100;%20&#1085;&#1072;&#1087;&#1086;&#1084;&#1080;&#1085;&#1072;&#1083;&#1082;&#1072;%20&#1055;&#1088;&#1077;&#1079;&#1077;&#1085;&#1090;&#1072;&#1094;&#1080;&#1103;%20&#1057;&#1052;&#1048;_&#1040;&#1085;&#1076;&#1088;&#1077;&#1081;\&#1052;&#1072;&#1081;\&#1050;&#1086;&#1087;&#1080;&#1103;%20&#1050;&#1086;&#1087;&#1080;&#1103;%20&#1044;&#1072;&#1085;&#1085;&#1099;&#1077;%20&#1087;&#1088;&#1077;&#1079;&#1077;&#1085;&#1090;&#1072;&#1094;&#1080;&#1080;%20&#1076;&#1083;&#1103;%20&#1057;&#1052;&#1048;%20-%20&#1103;&#1085;&#1074;&#1072;&#1088;&#1100;-&#1084;&#1072;&#1081;%202019%20&#1075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14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5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ranes\Desktop\10%20&#1052;&#1045;&#1057;%202019\&#1050;&#1086;&#1087;&#1080;&#1103;%20&#1050;&#1086;&#1087;&#1080;&#1103;%20&#1044;&#1072;&#1085;&#1085;&#1099;&#1077;%20&#1087;&#1088;&#1077;&#1079;&#1077;&#1085;&#1090;&#1072;&#1094;&#1080;&#1080;%20&#1076;&#1083;&#1103;%20&#1057;&#1052;&#1048;%20-%20&#1103;&#1085;&#1074;&#1072;&#1088;&#1100;-&#1086;&#1082;&#1090;&#1103;&#1073;&#1088;&#1100;%202019%20&#1075;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Taranes\Desktop\10%20&#1052;&#1045;&#1057;%202019\&#1050;&#1086;&#1087;&#1080;&#1103;%20&#1050;&#1086;&#1087;&#1080;&#1103;%20&#1044;&#1072;&#1085;&#1085;&#1099;&#1077;%20&#1087;&#1088;&#1077;&#1079;&#1077;&#1085;&#1090;&#1072;&#1094;&#1080;&#1080;%20&#1076;&#1083;&#1103;%20&#1057;&#1052;&#1048;%20-%20&#1103;&#1085;&#1074;&#1072;&#1088;&#1100;-&#1086;&#1082;&#1090;&#1103;&#1073;&#1088;&#1100;%202019%20&#1075;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ranes\AppData\Roaming\Microsoft\Excel\&#1044;&#1072;&#1085;&#1085;&#1099;&#1077;%20&#1087;&#1088;&#1077;&#1079;&#1077;&#1085;&#1090;&#1072;&#1094;&#1080;&#1080;%20&#1076;&#1083;&#1103;%20&#1057;&#1052;&#1048;%20-%209%20&#1084;&#1077;&#1089;%20(version%201).xlsb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ranes\Desktop\10%20&#1052;&#1045;&#1057;%202019\&#1050;&#1086;&#1087;&#1080;&#1103;%20&#1050;&#1086;&#1087;&#1080;&#1103;%20&#1044;&#1072;&#1085;&#1085;&#1099;&#1077;%20&#1087;&#1088;&#1077;&#1079;&#1077;&#1085;&#1090;&#1072;&#1094;&#1080;&#1080;%20&#1076;&#1083;&#1103;%20&#1057;&#1052;&#1048;%20-%20&#1103;&#1085;&#1074;&#1072;&#1088;&#1100;-&#1086;&#1082;&#1090;&#1103;&#1073;&#1088;&#1100;%202019%20&#1075;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ranes\Desktop\10%20&#1052;&#1045;&#1057;%202019\&#1050;&#1086;&#1087;&#1080;&#1103;%20&#1050;&#1086;&#1087;&#1080;&#1103;%20&#1044;&#1072;&#1085;&#1085;&#1099;&#1077;%20&#1087;&#1088;&#1077;&#1079;&#1077;&#1085;&#1090;&#1072;&#1094;&#1080;&#1080;%20&#1076;&#1083;&#1103;%20&#1057;&#1052;&#1048;%20-%20&#1103;&#1085;&#1074;&#1072;&#1088;&#1100;-&#1086;&#1082;&#1090;&#1103;&#1073;&#1088;&#1100;%202019%20&#1075;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19382275270863"/>
          <c:y val="9.5807076248170406E-2"/>
          <c:w val="0.49685260260584996"/>
          <c:h val="0.77599332549219058"/>
        </c:manualLayout>
      </c:layout>
      <c:pieChart>
        <c:varyColors val="1"/>
        <c:ser>
          <c:idx val="0"/>
          <c:order val="0"/>
          <c:dPt>
            <c:idx val="11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21069039807524059"/>
                  <c:y val="2.9767096215356385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 dirty="0">
                        <a:effectLst/>
                      </a:rPr>
                      <a:t>ст. 105 - 107 УК РФ - 261 (0,2%)</a:t>
                    </a:r>
                    <a:r>
                      <a:rPr lang="ru-RU" sz="1000" b="0" i="0" u="none" strike="noStrike" baseline="0" dirty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216710411198601"/>
                  <c:y val="-3.4314521764799683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 dirty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ст. 111 УК РФ - 767 (0,6%)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7334864391951E-2"/>
                  <c:y val="-5.7199173092295615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effectLst/>
                      </a:rPr>
                      <a:t>ст. 131 УК РФ - 124 (0,1%)</a:t>
                    </a:r>
                    <a:r>
                      <a:rPr lang="ru-RU" sz="1000" b="0" i="0" u="none" strike="noStrike" baseline="0"/>
                      <a:t> </a:t>
                    </a:r>
                    <a:endParaRPr lang="en-US" sz="1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812025671816611"/>
                  <c:y val="-1.8209501063551889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 dirty="0">
                        <a:effectLst/>
                      </a:rPr>
                      <a:t>ст. 126 УК РФ </a:t>
                    </a:r>
                    <a:r>
                      <a:rPr lang="ru-RU" sz="1000" b="1" i="0" u="none" strike="noStrike" baseline="0" dirty="0" smtClean="0">
                        <a:effectLst/>
                      </a:rPr>
                      <a:t>- 35 </a:t>
                    </a:r>
                    <a:r>
                      <a:rPr lang="ru-RU" sz="1000" b="1" i="0" u="none" strike="noStrike" baseline="0" dirty="0">
                        <a:effectLst/>
                      </a:rPr>
                      <a:t>(0,03%)</a:t>
                    </a:r>
                    <a:r>
                      <a:rPr lang="ru-RU" sz="1000" b="0" i="0" u="none" strike="noStrike" baseline="0" dirty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765496175823468"/>
                  <c:y val="1.1433618191091042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effectLst/>
                      </a:rPr>
                      <a:t>ст. 127 УК РФ - 5 (0,004%)</a:t>
                    </a:r>
                    <a:r>
                      <a:rPr lang="ru-RU" sz="1000" b="0" i="0" u="none" strike="noStrike" baseline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21029483814523184"/>
                  <c:y val="7.1196460985382931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effectLst/>
                      </a:rPr>
                      <a:t>ст. 158 УК РФ - 59 609 </a:t>
                    </a:r>
                  </a:p>
                  <a:p>
                    <a:r>
                      <a:rPr lang="ru-RU" sz="1000" b="1" i="0" u="none" strike="noStrike" baseline="0">
                        <a:effectLst/>
                      </a:rPr>
                      <a:t>(46,0 %)</a:t>
                    </a:r>
                    <a:r>
                      <a:rPr lang="ru-RU" sz="1000" b="0" i="0" u="none" strike="noStrike" baseline="0"/>
                      <a:t> </a:t>
                    </a:r>
                    <a:endParaRPr lang="ru-RU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6321345317370535E-2"/>
                  <c:y val="1.4016951363617268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effectLst/>
                      </a:rPr>
                      <a:t>ст. 161 УК РФ - 3393 (2,6%)</a:t>
                    </a:r>
                    <a:r>
                      <a:rPr lang="ru-RU" sz="1000" b="0" i="0" u="none" strike="noStrike" baseline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9442585301837264E-2"/>
                  <c:y val="7.4988219742413986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effectLst/>
                      </a:rPr>
                      <a:t>ст. 162 УК РФ - 682 (0,5%)</a:t>
                    </a:r>
                    <a:r>
                      <a:rPr lang="ru-RU" sz="1000" b="0" i="0" u="none" strike="noStrike" baseline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3951922826124916"/>
                  <c:y val="-0.18727630634253159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effectLst/>
                      </a:rPr>
                      <a:t>ст. 159 - 159.6 УК РФ - 26 456 (20,4%)</a:t>
                    </a:r>
                    <a:r>
                      <a:rPr lang="ru-RU" sz="1000" b="0" i="0" u="none" strike="noStrike" baseline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4036305779508393E-2"/>
                  <c:y val="5.7525851413871842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i="0" u="none" strike="noStrike" baseline="0" dirty="0">
                        <a:effectLst/>
                      </a:rPr>
                      <a:t>ст. 222 УК РФ </a:t>
                    </a:r>
                    <a:r>
                      <a:rPr lang="ru-RU" sz="900" b="1" i="0" u="none" strike="noStrike" baseline="0" dirty="0" smtClean="0">
                        <a:effectLst/>
                      </a:rPr>
                      <a:t>- 502</a:t>
                    </a:r>
                  </a:p>
                  <a:p>
                    <a:r>
                      <a:rPr lang="ru-RU" sz="900" b="1" i="0" u="none" strike="noStrike" baseline="0" dirty="0" smtClean="0">
                        <a:effectLst/>
                      </a:rPr>
                      <a:t>(</a:t>
                    </a:r>
                    <a:r>
                      <a:rPr lang="ru-RU" sz="900" b="1" i="0" u="none" strike="noStrike" baseline="0" dirty="0">
                        <a:effectLst/>
                      </a:rPr>
                      <a:t>0,4%)</a:t>
                    </a:r>
                    <a:r>
                      <a:rPr lang="ru-RU" sz="900" b="0" i="0" u="none" strike="noStrike" baseline="0" dirty="0"/>
                      <a:t> </a:t>
                    </a:r>
                    <a:endParaRPr lang="en-US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4.9529025253949852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i="0" u="none" strike="noStrike" baseline="0" dirty="0">
                        <a:effectLst/>
                      </a:rPr>
                      <a:t>ст. 290 - 291.2 УК РФ - 721</a:t>
                    </a:r>
                    <a:br>
                      <a:rPr lang="ru-RU" sz="900" b="1" i="0" u="none" strike="noStrike" baseline="0" dirty="0">
                        <a:effectLst/>
                      </a:rPr>
                    </a:br>
                    <a:r>
                      <a:rPr lang="ru-RU" sz="900" b="1" i="0" u="none" strike="noStrike" baseline="0" dirty="0">
                        <a:effectLst/>
                      </a:rPr>
                      <a:t>(0,6%)</a:t>
                    </a:r>
                    <a:r>
                      <a:rPr lang="ru-RU" sz="900" b="0" i="0" u="none" strike="noStrike" baseline="0" dirty="0"/>
                      <a:t> </a:t>
                    </a:r>
                    <a:endParaRPr lang="en-US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6755172061649623"/>
                  <c:y val="1.2352485769364041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 dirty="0">
                        <a:effectLst/>
                      </a:rPr>
                      <a:t>ПРЕСТУПЛЕНИЯ</a:t>
                    </a:r>
                    <a:br>
                      <a:rPr lang="ru-RU" sz="1000" b="1" i="0" u="none" strike="noStrike" baseline="0" dirty="0">
                        <a:effectLst/>
                      </a:rPr>
                    </a:br>
                    <a:r>
                      <a:rPr lang="ru-RU" sz="1000" b="1" i="0" u="none" strike="noStrike" baseline="0" dirty="0">
                        <a:effectLst/>
                      </a:rPr>
                      <a:t> СВЯЗАННЫЕ</a:t>
                    </a:r>
                    <a:br>
                      <a:rPr lang="ru-RU" sz="1000" b="1" i="0" u="none" strike="noStrike" baseline="0" dirty="0">
                        <a:effectLst/>
                      </a:rPr>
                    </a:br>
                    <a:r>
                      <a:rPr lang="ru-RU" sz="1000" b="1" i="0" u="none" strike="noStrike" baseline="0" dirty="0">
                        <a:effectLst/>
                      </a:rPr>
                      <a:t> С НАРКОТИКАМИ </a:t>
                    </a:r>
                    <a:br>
                      <a:rPr lang="ru-RU" sz="1000" b="1" i="0" u="none" strike="noStrike" baseline="0" dirty="0">
                        <a:effectLst/>
                      </a:rPr>
                    </a:br>
                    <a:r>
                      <a:rPr lang="ru-RU" sz="1000" b="1" i="0" u="none" strike="noStrike" baseline="0" dirty="0">
                        <a:effectLst/>
                      </a:rPr>
                      <a:t>И СДВ - 11 760  (9,1%)</a:t>
                    </a:r>
                    <a:r>
                      <a:rPr lang="ru-RU" sz="1000" b="0" i="0" u="none" strike="noStrike" baseline="0" dirty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14512431206065052"/>
                  <c:y val="0.16598460270616616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 dirty="0">
                        <a:effectLst/>
                      </a:rPr>
                      <a:t>ПРОЧИЕ ПРЕСТУПЛЕНИЯ </a:t>
                    </a:r>
                    <a:br>
                      <a:rPr lang="ru-RU" sz="1000" b="1" i="0" u="none" strike="noStrike" baseline="0" dirty="0">
                        <a:effectLst/>
                      </a:rPr>
                    </a:br>
                    <a:r>
                      <a:rPr lang="ru-RU" sz="1000" b="1" i="0" u="none" strike="noStrike" baseline="0" dirty="0">
                        <a:effectLst/>
                      </a:rPr>
                      <a:t>25 263  (19,5%)</a:t>
                    </a:r>
                    <a:r>
                      <a:rPr lang="ru-RU" sz="1000" b="0" i="0" u="none" strike="noStrike" baseline="0" dirty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'Всего зарег. прест.'!$A$8:$A$20</c:f>
              <c:strCache>
                <c:ptCount val="13"/>
                <c:pt idx="0">
                  <c:v>УБИЙСТВО И ПОКУШ.НА УБИЙСТВО</c:v>
                </c:pt>
                <c:pt idx="1">
                  <c:v>УМЫШЛ.ПРИЧ. ТЯЖК. ВРЕДА ЗДОР.</c:v>
                </c:pt>
                <c:pt idx="2">
                  <c:v>ИЗНАСИЛОВАНИЕ И ПОКУШ. НА ИЗНАС.</c:v>
                </c:pt>
                <c:pt idx="3">
                  <c:v>ПОХИЩЕНИЕ ЧЕЛОВЕКА</c:v>
                </c:pt>
                <c:pt idx="4">
                  <c:v>НЕЗАКОННОЕ ЛИШЕНИЕ СВОБОДЫ</c:v>
                </c:pt>
                <c:pt idx="5">
                  <c:v>КРАЖА</c:v>
                </c:pt>
                <c:pt idx="6">
                  <c:v>ГРАБЕЖ</c:v>
                </c:pt>
                <c:pt idx="7">
                  <c:v>РАЗБОЙ</c:v>
                </c:pt>
                <c:pt idx="8">
                  <c:v>МОШЕННИЧЕСТВО</c:v>
                </c:pt>
                <c:pt idx="9">
                  <c:v>ХРАНЕНИЕ ОРУЖИЯ</c:v>
                </c:pt>
                <c:pt idx="10">
                  <c:v>ВЗЯТОЧНИЧЕСТВО</c:v>
                </c:pt>
                <c:pt idx="11">
                  <c:v>ПРЕСТУПЛ. СВЯЗ. С НАРК. И СДВ</c:v>
                </c:pt>
                <c:pt idx="12">
                  <c:v>ПРОЧИЕ ПРЕСТУПЛЕНИЯ</c:v>
                </c:pt>
              </c:strCache>
            </c:strRef>
          </c:cat>
          <c:val>
            <c:numRef>
              <c:f>'Всего зарег. прест.'!$B$8:$B$20</c:f>
              <c:numCache>
                <c:formatCode>General</c:formatCode>
                <c:ptCount val="13"/>
                <c:pt idx="0">
                  <c:v>261</c:v>
                </c:pt>
                <c:pt idx="1">
                  <c:v>767</c:v>
                </c:pt>
                <c:pt idx="2">
                  <c:v>124</c:v>
                </c:pt>
                <c:pt idx="3">
                  <c:v>35</c:v>
                </c:pt>
                <c:pt idx="4">
                  <c:v>5</c:v>
                </c:pt>
                <c:pt idx="5">
                  <c:v>59609</c:v>
                </c:pt>
                <c:pt idx="6">
                  <c:v>3393</c:v>
                </c:pt>
                <c:pt idx="7">
                  <c:v>682</c:v>
                </c:pt>
                <c:pt idx="8">
                  <c:v>26456</c:v>
                </c:pt>
                <c:pt idx="9">
                  <c:v>502</c:v>
                </c:pt>
                <c:pt idx="10">
                  <c:v>721</c:v>
                </c:pt>
                <c:pt idx="11">
                  <c:v>11760</c:v>
                </c:pt>
                <c:pt idx="12">
                  <c:v>25263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512740594925638"/>
          <c:y val="5.0290574217413307E-2"/>
          <c:w val="0.29263921697287837"/>
          <c:h val="0.90753038851116674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1"/>
            <c:bubble3D val="0"/>
            <c:spPr>
              <a:solidFill>
                <a:srgbClr val="F9AB6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Lit>
              <c:ptCount val="2"/>
              <c:pt idx="0">
                <c:v>Мужчины </c:v>
              </c:pt>
              <c:pt idx="1">
                <c:v>Женщины </c:v>
              </c:pt>
            </c:strLit>
          </c:cat>
          <c:val>
            <c:numLit>
              <c:formatCode>General</c:formatCode>
              <c:ptCount val="2"/>
              <c:pt idx="0">
                <c:v>1481</c:v>
              </c:pt>
              <c:pt idx="1">
                <c:v>828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925202147495258"/>
          <c:y val="0.20408104209073125"/>
          <c:w val="0.53217589424956091"/>
          <c:h val="0.613925033384056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Lit>
              <c:ptCount val="3"/>
              <c:pt idx="0">
                <c:v>др</c:v>
              </c:pt>
              <c:pt idx="1">
                <c:v>н. летн + мал</c:v>
              </c:pt>
              <c:pt idx="2">
                <c:v>пожил </c:v>
              </c:pt>
            </c:strLit>
          </c:cat>
          <c:val>
            <c:numLit>
              <c:formatCode>General</c:formatCode>
              <c:ptCount val="3"/>
              <c:pt idx="0">
                <c:v>2067</c:v>
              </c:pt>
              <c:pt idx="1">
                <c:v>71</c:v>
              </c:pt>
              <c:pt idx="2">
                <c:v>171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1"/>
            <c:bubble3D val="0"/>
            <c:spPr>
              <a:solidFill>
                <a:srgbClr val="F9AB6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Lit>
              <c:ptCount val="2"/>
              <c:pt idx="0">
                <c:v>Мужчины </c:v>
              </c:pt>
              <c:pt idx="1">
                <c:v>Женщины </c:v>
              </c:pt>
            </c:strLit>
          </c:cat>
          <c:val>
            <c:numLit>
              <c:formatCode>General</c:formatCode>
              <c:ptCount val="2"/>
              <c:pt idx="0">
                <c:v>298</c:v>
              </c:pt>
              <c:pt idx="1">
                <c:v>172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925202147495258"/>
          <c:y val="0.20408104209073125"/>
          <c:w val="0.53217589424956091"/>
          <c:h val="0.613925033384056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Разбои!$A$9:$A$11</c:f>
              <c:strCache>
                <c:ptCount val="3"/>
                <c:pt idx="0">
                  <c:v>др</c:v>
                </c:pt>
                <c:pt idx="1">
                  <c:v>н. летн + мал</c:v>
                </c:pt>
                <c:pt idx="2">
                  <c:v>пожил </c:v>
                </c:pt>
              </c:strCache>
            </c:strRef>
          </c:cat>
          <c:val>
            <c:numRef>
              <c:f>Разбои!$B$9:$B$11</c:f>
              <c:numCache>
                <c:formatCode>General</c:formatCode>
                <c:ptCount val="3"/>
                <c:pt idx="0">
                  <c:v>578</c:v>
                </c:pt>
                <c:pt idx="1">
                  <c:v>28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0171409946305731"/>
          <c:y val="3.7021669948470205E-2"/>
          <c:w val="0.56125456490290604"/>
          <c:h val="0.90994217227077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'Предв. рассл. прест.'!$B$8</c:f>
              <c:strCache>
                <c:ptCount val="1"/>
                <c:pt idx="0">
                  <c:v>январь-ноябрь 2018 года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0">
                  <a:srgbClr val="F79646">
                    <a:shade val="93000"/>
                    <a:satMod val="130000"/>
                  </a:srgbClr>
                </a:gs>
                <a:gs pos="5000">
                  <a:srgbClr val="C00000"/>
                </a:gs>
              </a:gsLst>
              <a:lin ang="162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'Предв. рассл. прест.'!$A$9:$A$20</c:f>
              <c:strCache>
                <c:ptCount val="12"/>
                <c:pt idx="0">
                  <c:v>УВД НА МЕТРОПОЛИТЕНЕ</c:v>
                </c:pt>
                <c:pt idx="1">
                  <c:v>ЗЕЛЕНОГРАДСКИЙ ОКРУГ</c:v>
                </c:pt>
                <c:pt idx="2">
                  <c:v>ТРОИЦКИЙ И НОВОМОСКОВСКИЙ ОКРУГА</c:v>
                </c:pt>
                <c:pt idx="3">
                  <c:v>СЕВЕРО-ЗАПАДНЫЙ ОКРУГ</c:v>
                </c:pt>
                <c:pt idx="4">
                  <c:v>СЕВЕРО-ВОСТОЧНЫЙ ОКРУГ</c:v>
                </c:pt>
                <c:pt idx="5">
                  <c:v>ЦЕНТРАЛЬНЫЙ ОКРУГ</c:v>
                </c:pt>
                <c:pt idx="6">
                  <c:v>ЮГО-ЗАПАДНЫЙ ОКРУГ</c:v>
                </c:pt>
                <c:pt idx="7">
                  <c:v>ЮГО-ВОСТОЧНЫЙ ОКРУГ</c:v>
                </c:pt>
                <c:pt idx="8">
                  <c:v>ЗАПАДНЫЙ ОКРУГ</c:v>
                </c:pt>
                <c:pt idx="9">
                  <c:v>ВОСТОЧНЫЙ ОКРУГ</c:v>
                </c:pt>
                <c:pt idx="10">
                  <c:v>СЕВЕРНЫЙ ОКРУГ</c:v>
                </c:pt>
                <c:pt idx="11">
                  <c:v>ЮЖНЫЙ ОКРУГ</c:v>
                </c:pt>
              </c:strCache>
            </c:strRef>
          </c:cat>
          <c:val>
            <c:numRef>
              <c:f>'Предв. рассл. прест.'!$B$9:$B$20</c:f>
              <c:numCache>
                <c:formatCode>General</c:formatCode>
                <c:ptCount val="12"/>
                <c:pt idx="0">
                  <c:v>353</c:v>
                </c:pt>
                <c:pt idx="1">
                  <c:v>542</c:v>
                </c:pt>
                <c:pt idx="2">
                  <c:v>1304</c:v>
                </c:pt>
                <c:pt idx="3">
                  <c:v>1948</c:v>
                </c:pt>
                <c:pt idx="4">
                  <c:v>2505</c:v>
                </c:pt>
                <c:pt idx="5">
                  <c:v>2330</c:v>
                </c:pt>
                <c:pt idx="6">
                  <c:v>2305</c:v>
                </c:pt>
                <c:pt idx="7">
                  <c:v>2874</c:v>
                </c:pt>
                <c:pt idx="8">
                  <c:v>2640</c:v>
                </c:pt>
                <c:pt idx="9">
                  <c:v>2935</c:v>
                </c:pt>
                <c:pt idx="10">
                  <c:v>2448</c:v>
                </c:pt>
                <c:pt idx="11">
                  <c:v>3528</c:v>
                </c:pt>
              </c:numCache>
            </c:numRef>
          </c:val>
        </c:ser>
        <c:ser>
          <c:idx val="1"/>
          <c:order val="1"/>
          <c:tx>
            <c:strRef>
              <c:f>'Предв. рассл. прест.'!$C$8</c:f>
              <c:strCache>
                <c:ptCount val="1"/>
                <c:pt idx="0">
                  <c:v>январь-ноябрь 2019 года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'Предв. рассл. прест.'!$A$9:$A$20</c:f>
              <c:strCache>
                <c:ptCount val="12"/>
                <c:pt idx="0">
                  <c:v>УВД НА МЕТРОПОЛИТЕНЕ</c:v>
                </c:pt>
                <c:pt idx="1">
                  <c:v>ЗЕЛЕНОГРАДСКИЙ ОКРУГ</c:v>
                </c:pt>
                <c:pt idx="2">
                  <c:v>ТРОИЦКИЙ И НОВОМОСКОВСКИЙ ОКРУГА</c:v>
                </c:pt>
                <c:pt idx="3">
                  <c:v>СЕВЕРО-ЗАПАДНЫЙ ОКРУГ</c:v>
                </c:pt>
                <c:pt idx="4">
                  <c:v>СЕВЕРО-ВОСТОЧНЫЙ ОКРУГ</c:v>
                </c:pt>
                <c:pt idx="5">
                  <c:v>ЦЕНТРАЛЬНЫЙ ОКРУГ</c:v>
                </c:pt>
                <c:pt idx="6">
                  <c:v>ЮГО-ЗАПАДНЫЙ ОКРУГ</c:v>
                </c:pt>
                <c:pt idx="7">
                  <c:v>ЮГО-ВОСТОЧНЫЙ ОКРУГ</c:v>
                </c:pt>
                <c:pt idx="8">
                  <c:v>ЗАПАДНЫЙ ОКРУГ</c:v>
                </c:pt>
                <c:pt idx="9">
                  <c:v>ВОСТОЧНЫЙ ОКРУГ</c:v>
                </c:pt>
                <c:pt idx="10">
                  <c:v>СЕВЕРНЫЙ ОКРУГ</c:v>
                </c:pt>
                <c:pt idx="11">
                  <c:v>ЮЖНЫЙ ОКРУГ</c:v>
                </c:pt>
              </c:strCache>
            </c:strRef>
          </c:cat>
          <c:val>
            <c:numRef>
              <c:f>'Предв. рассл. прест.'!$C$9:$C$20</c:f>
              <c:numCache>
                <c:formatCode>General</c:formatCode>
                <c:ptCount val="12"/>
                <c:pt idx="0">
                  <c:v>296</c:v>
                </c:pt>
                <c:pt idx="1">
                  <c:v>623</c:v>
                </c:pt>
                <c:pt idx="2">
                  <c:v>1341</c:v>
                </c:pt>
                <c:pt idx="3">
                  <c:v>1928</c:v>
                </c:pt>
                <c:pt idx="4">
                  <c:v>2100</c:v>
                </c:pt>
                <c:pt idx="5">
                  <c:v>2216</c:v>
                </c:pt>
                <c:pt idx="6">
                  <c:v>2255</c:v>
                </c:pt>
                <c:pt idx="7">
                  <c:v>2360</c:v>
                </c:pt>
                <c:pt idx="8">
                  <c:v>2427</c:v>
                </c:pt>
                <c:pt idx="9">
                  <c:v>2527</c:v>
                </c:pt>
                <c:pt idx="10">
                  <c:v>2623</c:v>
                </c:pt>
                <c:pt idx="11">
                  <c:v>2733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6"/>
        <c:axId val="93887872"/>
        <c:axId val="93889664"/>
      </c:barChart>
      <c:catAx>
        <c:axId val="93887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889664"/>
        <c:crosses val="autoZero"/>
        <c:auto val="1"/>
        <c:lblAlgn val="ctr"/>
        <c:lblOffset val="100"/>
        <c:noMultiLvlLbl val="0"/>
      </c:catAx>
      <c:valAx>
        <c:axId val="9388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8878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9177297416763549"/>
          <c:y val="1.3878048341109596E-2"/>
          <c:w val="0.74264688015609781"/>
          <c:h val="0.90910455625331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'Предв. рассл. прест.'!$B$24</c:f>
              <c:strCache>
                <c:ptCount val="1"/>
                <c:pt idx="0">
                  <c:v>январь-ноябрь 2018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4.1215874797206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8.2431749594413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4.1215874797206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4.1215874797206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4.1215874797206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48407453944866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8.2431749594413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'Предв. рассл. прест.'!$A$25:$A$36</c:f>
              <c:strCache>
                <c:ptCount val="12"/>
                <c:pt idx="0">
                  <c:v>ЦЕНТРАЛЬНЫЙ ОКРУГ</c:v>
                </c:pt>
                <c:pt idx="1">
                  <c:v>ЗАПАДНЫЙ ОКРУГ</c:v>
                </c:pt>
                <c:pt idx="2">
                  <c:v>ЮГО-ВОСТОЧНЫЙ ОКРУГ</c:v>
                </c:pt>
                <c:pt idx="3">
                  <c:v>ЮЖНЫЙ ОКРУГ</c:v>
                </c:pt>
                <c:pt idx="4">
                  <c:v>ТРОИЦКИЙ И НОВОМОСКОВСКИЙ ОКРУГА</c:v>
                </c:pt>
                <c:pt idx="5">
                  <c:v>УВД НА МЕТРОПОЛИТЕНЕ</c:v>
                </c:pt>
                <c:pt idx="6">
                  <c:v>ВОСТОЧНЫЙ ОКРУГ</c:v>
                </c:pt>
                <c:pt idx="7">
                  <c:v>ЮГО-ЗАПАДНЫЙ ОКРУГ</c:v>
                </c:pt>
                <c:pt idx="8">
                  <c:v>СЕВЕРО-ЗАПАДНЫЙ ОКРУГ</c:v>
                </c:pt>
                <c:pt idx="9">
                  <c:v>ЗЕЛЕНОГРАДСКИЙ ОКРУГ</c:v>
                </c:pt>
                <c:pt idx="10">
                  <c:v>СЕВЕРНЫЙ ОКРУГ</c:v>
                </c:pt>
                <c:pt idx="11">
                  <c:v>СЕВЕРО-ВОСТОЧНЫЙ ОКРУГ</c:v>
                </c:pt>
              </c:strCache>
            </c:strRef>
          </c:cat>
          <c:val>
            <c:numRef>
              <c:f>'Предв. рассл. прест.'!$B$25:$B$36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8</c:v>
                </c:pt>
              </c:numCache>
            </c:numRef>
          </c:val>
        </c:ser>
        <c:ser>
          <c:idx val="1"/>
          <c:order val="1"/>
          <c:tx>
            <c:strRef>
              <c:f>'Предв. рассл. прест.'!$C$24</c:f>
              <c:strCache>
                <c:ptCount val="1"/>
                <c:pt idx="0">
                  <c:v>январь-ноябрь 2019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1215874797206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8.2431749594413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1215874797206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1215874797206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1.2364762439161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4.1215874797206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8.2431749594413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4840745394486686E-3"/>
                  <c:y val="-1.2364762439161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8.243174959441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'Предв. рассл. прест.'!$A$25:$A$36</c:f>
              <c:strCache>
                <c:ptCount val="12"/>
                <c:pt idx="0">
                  <c:v>ЦЕНТРАЛЬНЫЙ ОКРУГ</c:v>
                </c:pt>
                <c:pt idx="1">
                  <c:v>ЗАПАДНЫЙ ОКРУГ</c:v>
                </c:pt>
                <c:pt idx="2">
                  <c:v>ЮГО-ВОСТОЧНЫЙ ОКРУГ</c:v>
                </c:pt>
                <c:pt idx="3">
                  <c:v>ЮЖНЫЙ ОКРУГ</c:v>
                </c:pt>
                <c:pt idx="4">
                  <c:v>ТРОИЦКИЙ И НОВОМОСКОВСКИЙ ОКРУГА</c:v>
                </c:pt>
                <c:pt idx="5">
                  <c:v>УВД НА МЕТРОПОЛИТЕНЕ</c:v>
                </c:pt>
                <c:pt idx="6">
                  <c:v>ВОСТОЧНЫЙ ОКРУГ</c:v>
                </c:pt>
                <c:pt idx="7">
                  <c:v>ЮГО-ЗАПАДНЫЙ ОКРУГ</c:v>
                </c:pt>
                <c:pt idx="8">
                  <c:v>СЕВЕРО-ЗАПАДНЫЙ ОКРУГ</c:v>
                </c:pt>
                <c:pt idx="9">
                  <c:v>ЗЕЛЕНОГРАДСКИЙ ОКРУГ</c:v>
                </c:pt>
                <c:pt idx="10">
                  <c:v>СЕВЕРНЫЙ ОКРУГ</c:v>
                </c:pt>
                <c:pt idx="11">
                  <c:v>СЕВЕРО-ВОСТОЧНЫЙ ОКРУГ</c:v>
                </c:pt>
              </c:strCache>
            </c:strRef>
          </c:cat>
          <c:val>
            <c:numRef>
              <c:f>'Предв. рассл. прест.'!$C$25:$C$36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  <c:pt idx="9">
                  <c:v>9</c:v>
                </c:pt>
                <c:pt idx="10">
                  <c:v>12</c:v>
                </c:pt>
                <c:pt idx="1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3"/>
        <c:axId val="94022272"/>
        <c:axId val="94032256"/>
      </c:barChart>
      <c:catAx>
        <c:axId val="94022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032256"/>
        <c:crosses val="autoZero"/>
        <c:auto val="1"/>
        <c:lblAlgn val="ctr"/>
        <c:lblOffset val="100"/>
        <c:noMultiLvlLbl val="0"/>
      </c:catAx>
      <c:valAx>
        <c:axId val="9403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022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11042089938768"/>
          <c:y val="0.74147674317863788"/>
          <c:w val="0.30488957910061232"/>
          <c:h val="0.11553489245180479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722552358746283"/>
          <c:y val="3.2110150065774931E-2"/>
          <c:w val="0.76482198139918511"/>
          <c:h val="0.909104556253312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'Прест. сов. несовершненнолетн.'!$B$6</c:f>
              <c:strCache>
                <c:ptCount val="1"/>
                <c:pt idx="0">
                  <c:v>январь-ноябрь 2018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'Прест. сов. несовершненнолетн.'!$A$7:$A$19</c:f>
              <c:strCache>
                <c:ptCount val="13"/>
                <c:pt idx="0">
                  <c:v>УВД НА МЕТРОПОЛИТЕНЕ</c:v>
                </c:pt>
                <c:pt idx="1">
                  <c:v>ТРОИЦКИЙ ОКРУГ</c:v>
                </c:pt>
                <c:pt idx="2">
                  <c:v>ЮГО-ВОСТОЧНЫЙ ОКРУГ</c:v>
                </c:pt>
                <c:pt idx="3">
                  <c:v>ЮГО-ЗАПАДНЫЙ ОКРУГ</c:v>
                </c:pt>
                <c:pt idx="4">
                  <c:v>НОВОМОСКОВСКИЙ ОКРУГ</c:v>
                </c:pt>
                <c:pt idx="5">
                  <c:v>ЗЕЛЕНОГРАДСКИЙ ОКРУГ</c:v>
                </c:pt>
                <c:pt idx="6">
                  <c:v>ВОСТОЧНЫЙ ОКРУГ</c:v>
                </c:pt>
                <c:pt idx="7">
                  <c:v>ЗАПАДНЫЙ ОКРУГ</c:v>
                </c:pt>
                <c:pt idx="8">
                  <c:v>СЕВЕРО-ВОСТОЧНЫЙ ОКРУГ</c:v>
                </c:pt>
                <c:pt idx="9">
                  <c:v>СЕВЕРНЫЙ ОКРУГ</c:v>
                </c:pt>
                <c:pt idx="10">
                  <c:v>СЕВЕРО-ЗАПАДНЫЙ ОКРУГ</c:v>
                </c:pt>
                <c:pt idx="11">
                  <c:v>ЦЕНТРАЛЬНЫЙ ОКРУГ</c:v>
                </c:pt>
                <c:pt idx="12">
                  <c:v>ЮЖНЫЙ ОКРУГ</c:v>
                </c:pt>
              </c:strCache>
            </c:strRef>
          </c:cat>
          <c:val>
            <c:numRef>
              <c:f>'Прест. сов. несовершненнолетн.'!$B$7:$B$19</c:f>
              <c:numCache>
                <c:formatCode>General</c:formatCode>
                <c:ptCount val="13"/>
                <c:pt idx="0">
                  <c:v>7</c:v>
                </c:pt>
                <c:pt idx="1">
                  <c:v>16</c:v>
                </c:pt>
                <c:pt idx="2">
                  <c:v>45</c:v>
                </c:pt>
                <c:pt idx="3">
                  <c:v>21</c:v>
                </c:pt>
                <c:pt idx="4">
                  <c:v>19</c:v>
                </c:pt>
                <c:pt idx="5">
                  <c:v>19</c:v>
                </c:pt>
                <c:pt idx="6">
                  <c:v>56</c:v>
                </c:pt>
                <c:pt idx="7">
                  <c:v>47</c:v>
                </c:pt>
                <c:pt idx="8">
                  <c:v>36</c:v>
                </c:pt>
                <c:pt idx="9">
                  <c:v>31</c:v>
                </c:pt>
                <c:pt idx="10">
                  <c:v>48</c:v>
                </c:pt>
                <c:pt idx="11">
                  <c:v>63</c:v>
                </c:pt>
                <c:pt idx="12">
                  <c:v>122</c:v>
                </c:pt>
              </c:numCache>
            </c:numRef>
          </c:val>
        </c:ser>
        <c:ser>
          <c:idx val="1"/>
          <c:order val="1"/>
          <c:tx>
            <c:strRef>
              <c:f>'Прест. сов. несовершненнолетн.'!$C$6</c:f>
              <c:strCache>
                <c:ptCount val="1"/>
                <c:pt idx="0">
                  <c:v>январь-ноябрь 2019 года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'Прест. сов. несовершненнолетн.'!$A$7:$A$19</c:f>
              <c:strCache>
                <c:ptCount val="13"/>
                <c:pt idx="0">
                  <c:v>УВД НА МЕТРОПОЛИТЕНЕ</c:v>
                </c:pt>
                <c:pt idx="1">
                  <c:v>ТРОИЦКИЙ ОКРУГ</c:v>
                </c:pt>
                <c:pt idx="2">
                  <c:v>ЮГО-ВОСТОЧНЫЙ ОКРУГ</c:v>
                </c:pt>
                <c:pt idx="3">
                  <c:v>ЮГО-ЗАПАДНЫЙ ОКРУГ</c:v>
                </c:pt>
                <c:pt idx="4">
                  <c:v>НОВОМОСКОВСКИЙ ОКРУГ</c:v>
                </c:pt>
                <c:pt idx="5">
                  <c:v>ЗЕЛЕНОГРАДСКИЙ ОКРУГ</c:v>
                </c:pt>
                <c:pt idx="6">
                  <c:v>ВОСТОЧНЫЙ ОКРУГ</c:v>
                </c:pt>
                <c:pt idx="7">
                  <c:v>ЗАПАДНЫЙ ОКРУГ</c:v>
                </c:pt>
                <c:pt idx="8">
                  <c:v>СЕВЕРО-ВОСТОЧНЫЙ ОКРУГ</c:v>
                </c:pt>
                <c:pt idx="9">
                  <c:v>СЕВЕРНЫЙ ОКРУГ</c:v>
                </c:pt>
                <c:pt idx="10">
                  <c:v>СЕВЕРО-ЗАПАДНЫЙ ОКРУГ</c:v>
                </c:pt>
                <c:pt idx="11">
                  <c:v>ЦЕНТРАЛЬНЫЙ ОКРУГ</c:v>
                </c:pt>
                <c:pt idx="12">
                  <c:v>ЮЖНЫЙ ОКРУГ</c:v>
                </c:pt>
              </c:strCache>
            </c:strRef>
          </c:cat>
          <c:val>
            <c:numRef>
              <c:f>'Прест. сов. несовершненнолетн.'!$C$7:$C$19</c:f>
              <c:numCache>
                <c:formatCode>General</c:formatCode>
                <c:ptCount val="13"/>
                <c:pt idx="0">
                  <c:v>5</c:v>
                </c:pt>
                <c:pt idx="1">
                  <c:v>11</c:v>
                </c:pt>
                <c:pt idx="2">
                  <c:v>19</c:v>
                </c:pt>
                <c:pt idx="3">
                  <c:v>22</c:v>
                </c:pt>
                <c:pt idx="4">
                  <c:v>22</c:v>
                </c:pt>
                <c:pt idx="5">
                  <c:v>28</c:v>
                </c:pt>
                <c:pt idx="6">
                  <c:v>32</c:v>
                </c:pt>
                <c:pt idx="7">
                  <c:v>34</c:v>
                </c:pt>
                <c:pt idx="8">
                  <c:v>38</c:v>
                </c:pt>
                <c:pt idx="9">
                  <c:v>39</c:v>
                </c:pt>
                <c:pt idx="10">
                  <c:v>44</c:v>
                </c:pt>
                <c:pt idx="11">
                  <c:v>51</c:v>
                </c:pt>
                <c:pt idx="12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1"/>
        <c:axId val="28415104"/>
        <c:axId val="28416640"/>
      </c:barChart>
      <c:catAx>
        <c:axId val="28415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416640"/>
        <c:crosses val="autoZero"/>
        <c:auto val="1"/>
        <c:lblAlgn val="ctr"/>
        <c:lblOffset val="100"/>
        <c:noMultiLvlLbl val="0"/>
      </c:catAx>
      <c:valAx>
        <c:axId val="2841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415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162870792134206"/>
          <c:y val="0.86604305928128356"/>
          <c:w val="0.37131655621098025"/>
          <c:h val="5.9735006986415151E-2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9921644084869119"/>
          <c:y val="2.6922154119214843E-2"/>
          <c:w val="0.34232211211122821"/>
          <c:h val="0.94615569176157033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cat>
            <c:strRef>
              <c:f>'Хар-ка лиц по возрасту '!$A$12:$A$16</c:f>
              <c:strCache>
                <c:ptCount val="5"/>
                <c:pt idx="0">
                  <c:v>50 и старше</c:v>
                </c:pt>
                <c:pt idx="1">
                  <c:v>30 - 49 лет</c:v>
                </c:pt>
                <c:pt idx="2">
                  <c:v>25 - 29 лет</c:v>
                </c:pt>
                <c:pt idx="3">
                  <c:v>18 - 24 лет</c:v>
                </c:pt>
                <c:pt idx="4">
                  <c:v>14 - 17 лет</c:v>
                </c:pt>
              </c:strCache>
            </c:strRef>
          </c:cat>
          <c:val>
            <c:numRef>
              <c:f>'Хар-ка лиц по возрасту '!$B$12:$B$16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'Хар-ка лиц по возрасту '!$A$12:$A$16</c:f>
              <c:strCache>
                <c:ptCount val="5"/>
                <c:pt idx="0">
                  <c:v>50 и старше</c:v>
                </c:pt>
                <c:pt idx="1">
                  <c:v>30 - 49 лет</c:v>
                </c:pt>
                <c:pt idx="2">
                  <c:v>25 - 29 лет</c:v>
                </c:pt>
                <c:pt idx="3">
                  <c:v>18 - 24 лет</c:v>
                </c:pt>
                <c:pt idx="4">
                  <c:v>14 - 17 лет</c:v>
                </c:pt>
              </c:strCache>
            </c:strRef>
          </c:cat>
          <c:val>
            <c:numRef>
              <c:f>'Хар-ка лиц по возрасту '!$C$12:$C$16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009728"/>
        <c:axId val="104011264"/>
      </c:barChart>
      <c:catAx>
        <c:axId val="104009728"/>
        <c:scaling>
          <c:orientation val="minMax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ln>
            <a:solidFill>
              <a:srgbClr val="57201F"/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011264"/>
        <c:crosses val="autoZero"/>
        <c:auto val="1"/>
        <c:lblAlgn val="ctr"/>
        <c:lblOffset val="100"/>
        <c:noMultiLvlLbl val="0"/>
      </c:catAx>
      <c:valAx>
        <c:axId val="10401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4009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81627296587925E-2"/>
          <c:y val="4.5990319650311764E-2"/>
          <c:w val="0.95197867996996832"/>
          <c:h val="0.949228610075107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'Хар-ка лиц по возрасту '!$B$4</c:f>
              <c:strCache>
                <c:ptCount val="1"/>
                <c:pt idx="0">
                  <c:v>январь-ноябрь 2018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307763948861231E-2"/>
                  <c:y val="-5.91331806653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616467991556672"/>
                  <c:y val="-6.35942580475388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15 454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721764340080404E-2"/>
                  <c:y val="-6.15048926913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7775013940832481E-2"/>
                  <c:y val="-5.6742645528061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800641716225963E-3"/>
                  <c:y val="-5.9171768043552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'Хар-ка лиц по возрасту '!$A$5:$A$9</c:f>
              <c:strCache>
                <c:ptCount val="5"/>
                <c:pt idx="0">
                  <c:v>50 и старше</c:v>
                </c:pt>
                <c:pt idx="1">
                  <c:v>30 - 49 лет</c:v>
                </c:pt>
                <c:pt idx="2">
                  <c:v>25 - 29 лет</c:v>
                </c:pt>
                <c:pt idx="3">
                  <c:v>18 - 24 лет</c:v>
                </c:pt>
                <c:pt idx="4">
                  <c:v>14 - 17 лет</c:v>
                </c:pt>
              </c:strCache>
            </c:strRef>
          </c:cat>
          <c:val>
            <c:numRef>
              <c:f>'Хар-ка лиц по возрасту '!$B$5:$B$9</c:f>
              <c:numCache>
                <c:formatCode>General</c:formatCode>
                <c:ptCount val="5"/>
                <c:pt idx="0">
                  <c:v>2777</c:v>
                </c:pt>
                <c:pt idx="1">
                  <c:v>15454</c:v>
                </c:pt>
                <c:pt idx="2">
                  <c:v>5755</c:v>
                </c:pt>
                <c:pt idx="3">
                  <c:v>5640</c:v>
                </c:pt>
                <c:pt idx="4">
                  <c:v>483</c:v>
                </c:pt>
              </c:numCache>
            </c:numRef>
          </c:val>
        </c:ser>
        <c:ser>
          <c:idx val="1"/>
          <c:order val="1"/>
          <c:tx>
            <c:strRef>
              <c:f>'Хар-ка лиц по возрасту '!$C$4</c:f>
              <c:strCache>
                <c:ptCount val="1"/>
                <c:pt idx="0">
                  <c:v>январь-ноябрь 2019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730182058780303E-2"/>
                  <c:y val="-5.676184510160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415261635120972"/>
                  <c:y val="-6.122405187047139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14 349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690545633964831E-2"/>
                  <c:y val="-5.91331806653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536673877945459E-2"/>
                  <c:y val="-5.676184510160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695491345005679E-2"/>
                  <c:y val="-5.9171768043552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'Хар-ка лиц по возрасту '!$A$5:$A$9</c:f>
              <c:strCache>
                <c:ptCount val="5"/>
                <c:pt idx="0">
                  <c:v>50 и старше</c:v>
                </c:pt>
                <c:pt idx="1">
                  <c:v>30 - 49 лет</c:v>
                </c:pt>
                <c:pt idx="2">
                  <c:v>25 - 29 лет</c:v>
                </c:pt>
                <c:pt idx="3">
                  <c:v>18 - 24 лет</c:v>
                </c:pt>
                <c:pt idx="4">
                  <c:v>14 - 17 лет</c:v>
                </c:pt>
              </c:strCache>
            </c:strRef>
          </c:cat>
          <c:val>
            <c:numRef>
              <c:f>'Хар-ка лиц по возрасту '!$C$5:$C$9</c:f>
              <c:numCache>
                <c:formatCode>General</c:formatCode>
                <c:ptCount val="5"/>
                <c:pt idx="0">
                  <c:v>2473</c:v>
                </c:pt>
                <c:pt idx="1">
                  <c:v>14349</c:v>
                </c:pt>
                <c:pt idx="2">
                  <c:v>5108</c:v>
                </c:pt>
                <c:pt idx="3">
                  <c:v>5168</c:v>
                </c:pt>
                <c:pt idx="4">
                  <c:v>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568512"/>
        <c:axId val="28825856"/>
      </c:barChart>
      <c:catAx>
        <c:axId val="215685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8825856"/>
        <c:crosses val="autoZero"/>
        <c:auto val="1"/>
        <c:lblAlgn val="ctr"/>
        <c:lblOffset val="100"/>
        <c:noMultiLvlLbl val="0"/>
      </c:catAx>
      <c:valAx>
        <c:axId val="2882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568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676026731363808"/>
          <c:y val="0.83201559005371739"/>
          <c:w val="0.18613122191761625"/>
          <c:h val="7.3935298943007002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89292040896260183"/>
          <c:y val="2.3201505490386323E-2"/>
          <c:w val="0.1070795910373982"/>
          <c:h val="0.9535969890192274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cat>
            <c:strLit>
              <c:ptCount val="3"/>
              <c:pt idx="0">
                <c:v>НАЧАЛЬНОЕ</c:v>
              </c:pt>
              <c:pt idx="1">
                <c:v>СРЕДНЕЕ (ОБЩЕЕ И ПРОФЕССИОНАЛЬНОЕ)</c:v>
              </c:pt>
              <c:pt idx="2">
                <c:v>ВЫСШЕЕ</c:v>
              </c:pt>
            </c:strLit>
          </c:cat>
          <c:val>
            <c:numLit>
              <c:formatCode>General</c:formatCode>
              <c:ptCount val="3"/>
              <c:pt idx="0">
                <c:v>0</c:v>
              </c:pt>
              <c:pt idx="1">
                <c:v>0</c:v>
              </c:pt>
              <c:pt idx="2">
                <c:v>0</c:v>
              </c:pt>
            </c:numLit>
          </c:val>
        </c:ser>
        <c:ser>
          <c:idx val="1"/>
          <c:order val="1"/>
          <c:invertIfNegative val="0"/>
          <c:cat>
            <c:strLit>
              <c:ptCount val="3"/>
              <c:pt idx="0">
                <c:v>НАЧАЛЬНОЕ</c:v>
              </c:pt>
              <c:pt idx="1">
                <c:v>СРЕДНЕЕ (ОБЩЕЕ И ПРОФЕССИОНАЛЬНОЕ)</c:v>
              </c:pt>
              <c:pt idx="2">
                <c:v>ВЫСШЕЕ</c:v>
              </c:pt>
            </c:strLit>
          </c:cat>
          <c:val>
            <c:numLit>
              <c:formatCode>General</c:formatCode>
              <c:ptCount val="3"/>
              <c:pt idx="0">
                <c:v>0</c:v>
              </c:pt>
              <c:pt idx="1">
                <c:v>0</c:v>
              </c:pt>
              <c:pt idx="2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725696"/>
        <c:axId val="103612800"/>
      </c:barChart>
      <c:catAx>
        <c:axId val="103725696"/>
        <c:scaling>
          <c:orientation val="minMax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ln>
            <a:solidFill>
              <a:srgbClr val="332741"/>
            </a:solidFill>
          </a:ln>
        </c:spPr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612800"/>
        <c:crosses val="autoZero"/>
        <c:auto val="1"/>
        <c:lblAlgn val="ctr"/>
        <c:lblOffset val="100"/>
        <c:noMultiLvlLbl val="0"/>
      </c:catAx>
      <c:valAx>
        <c:axId val="103612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3725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343482048261658"/>
          <c:y val="2.2995169368393402E-2"/>
          <c:w val="0.45820407139882424"/>
          <c:h val="0.954009661263213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numRef>
              <c:f>'мужчины и женщины 7'!$B$43:$B$54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cat>
          <c:val>
            <c:numRef>
              <c:f>'мужчины и женщины 7'!$C$43:$C$54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invertIfNegative val="0"/>
          <c:cat>
            <c:numRef>
              <c:f>'мужчины и женщины 7'!$B$43:$B$54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cat>
          <c:val>
            <c:numRef>
              <c:f>'мужчины и женщины 7'!$D$43:$D$54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15840"/>
        <c:axId val="93828224"/>
      </c:barChart>
      <c:catAx>
        <c:axId val="93715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3828224"/>
        <c:crosses val="autoZero"/>
        <c:auto val="1"/>
        <c:lblAlgn val="ctr"/>
        <c:lblOffset val="100"/>
        <c:noMultiLvlLbl val="0"/>
      </c:catAx>
      <c:valAx>
        <c:axId val="938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3715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979817712276964E-2"/>
          <c:y val="2.7159987952265943E-2"/>
          <c:w val="0.84865972926008548"/>
          <c:h val="0.940394406945861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'Хар-ка по уровню образования'!$B$4</c:f>
              <c:strCache>
                <c:ptCount val="1"/>
                <c:pt idx="0">
                  <c:v>январь-ноябрь 2018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755544046472466E-2"/>
                  <c:y val="-8.378019142929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751489113820793"/>
                  <c:y val="-8.617371731778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272764259652992E-2"/>
                  <c:y val="-8.3780002947849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'Хар-ка по уровню образования'!$A$5:$A$7</c:f>
              <c:strCache>
                <c:ptCount val="3"/>
                <c:pt idx="0">
                  <c:v>НАЧАЛЬНОЕ</c:v>
                </c:pt>
                <c:pt idx="1">
                  <c:v>СРЕДНЕЕ (ОБЩЕЕ И ПРОФЕССИОНАЛЬНОЕ)</c:v>
                </c:pt>
                <c:pt idx="2">
                  <c:v>ВЫСШЕЕ</c:v>
                </c:pt>
              </c:strCache>
            </c:strRef>
          </c:cat>
          <c:val>
            <c:numRef>
              <c:f>'Хар-ка по уровню образования'!$B$5:$B$7</c:f>
              <c:numCache>
                <c:formatCode>#,##0</c:formatCode>
                <c:ptCount val="3"/>
                <c:pt idx="0" formatCode="General">
                  <c:v>319</c:v>
                </c:pt>
                <c:pt idx="1">
                  <c:v>21851</c:v>
                </c:pt>
                <c:pt idx="2" formatCode="General">
                  <c:v>6222</c:v>
                </c:pt>
              </c:numCache>
            </c:numRef>
          </c:val>
        </c:ser>
        <c:ser>
          <c:idx val="1"/>
          <c:order val="1"/>
          <c:tx>
            <c:strRef>
              <c:f>'Хар-ка по уровню образования'!$C$4</c:f>
              <c:strCache>
                <c:ptCount val="1"/>
                <c:pt idx="0">
                  <c:v>январь-ноябрь 2019 года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232283583807325E-2"/>
                  <c:y val="-8.378019142929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110400374751912"/>
                  <c:y val="-8.3780002947849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080708959518312E-2"/>
                  <c:y val="-8.3780002947849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'Хар-ка по уровню образования'!$A$5:$A$7</c:f>
              <c:strCache>
                <c:ptCount val="3"/>
                <c:pt idx="0">
                  <c:v>НАЧАЛЬНОЕ</c:v>
                </c:pt>
                <c:pt idx="1">
                  <c:v>СРЕДНЕЕ (ОБЩЕЕ И ПРОФЕССИОНАЛЬНОЕ)</c:v>
                </c:pt>
                <c:pt idx="2">
                  <c:v>ВЫСШЕЕ</c:v>
                </c:pt>
              </c:strCache>
            </c:strRef>
          </c:cat>
          <c:val>
            <c:numRef>
              <c:f>'Хар-ка по уровню образования'!$C$5:$C$7</c:f>
              <c:numCache>
                <c:formatCode>#,##0</c:formatCode>
                <c:ptCount val="3"/>
                <c:pt idx="0" formatCode="General">
                  <c:v>284</c:v>
                </c:pt>
                <c:pt idx="1">
                  <c:v>19692</c:v>
                </c:pt>
                <c:pt idx="2" formatCode="General">
                  <c:v>5874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633664"/>
        <c:axId val="103635200"/>
      </c:barChart>
      <c:catAx>
        <c:axId val="1036336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03635200"/>
        <c:crosses val="autoZero"/>
        <c:auto val="1"/>
        <c:lblAlgn val="ctr"/>
        <c:lblOffset val="100"/>
        <c:noMultiLvlLbl val="0"/>
      </c:catAx>
      <c:valAx>
        <c:axId val="103635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3633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11823260866497"/>
          <c:y val="0.840686434349462"/>
          <c:w val="0.20459540525096867"/>
          <c:h val="9.797077105121003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297775085806584"/>
          <c:y val="2.3208790566166568E-2"/>
          <c:w val="7.4287206406891446E-2"/>
          <c:h val="0.95358241886766681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cat>
            <c:strLit>
              <c:ptCount val="5"/>
              <c:pt idx="0">
                <c:v>УЧАЩИЕСЯ И СТУДЕНТЫ</c:v>
              </c:pt>
              <c:pt idx="1">
                <c:v>СЛУЖАЩИЕ</c:v>
              </c:pt>
              <c:pt idx="2">
                <c:v>РУКОВОДИТЕЛИ</c:v>
              </c:pt>
              <c:pt idx="3">
                <c:v>РАБОТНИКИ КРЕДИТНО-ФИНАНСОВОЙ И БАНКОВСКОЙ СФЕРЫ</c:v>
              </c:pt>
              <c:pt idx="4">
                <c:v>СОБСТВЕННИКИ (СОВЛАДЕЛЬЦЫ)</c:v>
              </c:pt>
            </c:strLit>
          </c:cat>
          <c:val>
            <c:numLit>
              <c:formatCode>General</c:formatCode>
              <c:ptCount val="5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</c:numLit>
          </c:val>
        </c:ser>
        <c:ser>
          <c:idx val="1"/>
          <c:order val="1"/>
          <c:invertIfNegative val="0"/>
          <c:cat>
            <c:strLit>
              <c:ptCount val="5"/>
              <c:pt idx="0">
                <c:v>УЧАЩИЕСЯ И СТУДЕНТЫ</c:v>
              </c:pt>
              <c:pt idx="1">
                <c:v>СЛУЖАЩИЕ</c:v>
              </c:pt>
              <c:pt idx="2">
                <c:v>РУКОВОДИТЕЛИ</c:v>
              </c:pt>
              <c:pt idx="3">
                <c:v>РАБОТНИКИ КРЕДИТНО-ФИНАНСОВОЙ И БАНКОВСКОЙ СФЕРЫ</c:v>
              </c:pt>
              <c:pt idx="4">
                <c:v>СОБСТВЕННИКИ (СОВЛАДЕЛЬЦЫ)</c:v>
              </c:pt>
            </c:strLit>
          </c:cat>
          <c:val>
            <c:numLit>
              <c:formatCode>General</c:formatCode>
              <c:ptCount val="5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162432"/>
        <c:axId val="104163968"/>
      </c:barChart>
      <c:catAx>
        <c:axId val="104162432"/>
        <c:scaling>
          <c:orientation val="minMax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ln>
            <a:solidFill>
              <a:srgbClr val="381514"/>
            </a:solidFill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163968"/>
        <c:crosses val="autoZero"/>
        <c:auto val="1"/>
        <c:lblAlgn val="ctr"/>
        <c:lblOffset val="100"/>
        <c:noMultiLvlLbl val="0"/>
      </c:catAx>
      <c:valAx>
        <c:axId val="104163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41624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538627185317547E-2"/>
          <c:y val="1.365922304929082E-2"/>
          <c:w val="0.7215601904606469"/>
          <c:h val="0.972532681553901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'Хар-ка по должн. и соц. полож.'!$B$4</c:f>
              <c:strCache>
                <c:ptCount val="1"/>
                <c:pt idx="0">
                  <c:v>январь-ноябрь 2018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180298550898476E-2"/>
                  <c:y val="-5.9072325297189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141680914509991"/>
                  <c:y val="-6.1425397178091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879191397612656E-2"/>
                  <c:y val="-5.9110654371736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5797989014003359E-3"/>
                  <c:y val="-5.698385364589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314131271549965E-2"/>
                  <c:y val="-5.7003110765470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'Хар-ка по должн. и соц. полож.'!$A$5:$A$9</c:f>
              <c:strCache>
                <c:ptCount val="5"/>
                <c:pt idx="0">
                  <c:v>УЧАЩИЕСЯ И СТУДЕНТЫ</c:v>
                </c:pt>
                <c:pt idx="1">
                  <c:v>СЛУЖАЩИЕ</c:v>
                </c:pt>
                <c:pt idx="2">
                  <c:v>РУКОВОДИТЕЛИ</c:v>
                </c:pt>
                <c:pt idx="3">
                  <c:v>РАБОТНИКИ КРЕДИТНО-ФИНАНСОВОЙ И БАНКОВСКОЙ СФЕРЫ</c:v>
                </c:pt>
                <c:pt idx="4">
                  <c:v>СОБСТВЕННИКИ (СОВЛАДЕЛЬЦЫ)</c:v>
                </c:pt>
              </c:strCache>
            </c:strRef>
          </c:cat>
          <c:val>
            <c:numRef>
              <c:f>'Хар-ка по должн. и соц. полож.'!$B$5:$B$9</c:f>
              <c:numCache>
                <c:formatCode>General</c:formatCode>
                <c:ptCount val="5"/>
                <c:pt idx="0">
                  <c:v>898</c:v>
                </c:pt>
                <c:pt idx="1">
                  <c:v>3386</c:v>
                </c:pt>
                <c:pt idx="2">
                  <c:v>1481</c:v>
                </c:pt>
                <c:pt idx="3">
                  <c:v>250</c:v>
                </c:pt>
                <c:pt idx="4">
                  <c:v>125</c:v>
                </c:pt>
              </c:numCache>
            </c:numRef>
          </c:val>
        </c:ser>
        <c:ser>
          <c:idx val="1"/>
          <c:order val="1"/>
          <c:tx>
            <c:strRef>
              <c:f>'Хар-ка по должн. и соц. полож.'!$C$4</c:f>
              <c:strCache>
                <c:ptCount val="1"/>
                <c:pt idx="0">
                  <c:v>январь-ноябрь 2019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9668070312738E-2"/>
                  <c:y val="-6.1706291893493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476489337959499"/>
                  <c:y val="-5.931674258415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371346153278996E-2"/>
                  <c:y val="-5.7003110765470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358470325280473E-2"/>
                  <c:y val="-5.698385364589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833335125248926E-2"/>
                  <c:y val="-5.7003110765470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'Хар-ка по должн. и соц. полож.'!$A$5:$A$9</c:f>
              <c:strCache>
                <c:ptCount val="5"/>
                <c:pt idx="0">
                  <c:v>УЧАЩИЕСЯ И СТУДЕНТЫ</c:v>
                </c:pt>
                <c:pt idx="1">
                  <c:v>СЛУЖАЩИЕ</c:v>
                </c:pt>
                <c:pt idx="2">
                  <c:v>РУКОВОДИТЕЛИ</c:v>
                </c:pt>
                <c:pt idx="3">
                  <c:v>РАБОТНИКИ КРЕДИТНО-ФИНАНСОВОЙ И БАНКОВСКОЙ СФЕРЫ</c:v>
                </c:pt>
                <c:pt idx="4">
                  <c:v>СОБСТВЕННИКИ (СОВЛАДЕЛЬЦЫ)</c:v>
                </c:pt>
              </c:strCache>
            </c:strRef>
          </c:cat>
          <c:val>
            <c:numRef>
              <c:f>'Хар-ка по должн. и соц. полож.'!$C$5:$C$9</c:f>
              <c:numCache>
                <c:formatCode>General</c:formatCode>
                <c:ptCount val="5"/>
                <c:pt idx="0">
                  <c:v>736</c:v>
                </c:pt>
                <c:pt idx="1">
                  <c:v>3499</c:v>
                </c:pt>
                <c:pt idx="2">
                  <c:v>1458</c:v>
                </c:pt>
                <c:pt idx="3">
                  <c:v>247</c:v>
                </c:pt>
                <c:pt idx="4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176640"/>
        <c:axId val="104354560"/>
      </c:barChart>
      <c:catAx>
        <c:axId val="1041766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04354560"/>
        <c:crosses val="autoZero"/>
        <c:auto val="1"/>
        <c:lblAlgn val="ctr"/>
        <c:lblOffset val="100"/>
        <c:noMultiLvlLbl val="0"/>
      </c:catAx>
      <c:valAx>
        <c:axId val="104354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417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556428019347922"/>
          <c:y val="0.83927508054660593"/>
          <c:w val="0.28670111923047975"/>
          <c:h val="9.389512276413732E-2"/>
        </c:manualLayout>
      </c:layout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34305291334873E-2"/>
          <c:y val="1.4164079756022477E-2"/>
          <c:w val="0.92579301819354487"/>
          <c:h val="0.91889721533722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'Наруш. над-ра. соб. фед. зак.'!$B$2</c:f>
              <c:strCache>
                <c:ptCount val="1"/>
                <c:pt idx="0">
                  <c:v>январь-ноябрь 2018 года</c:v>
                </c:pt>
              </c:strCache>
            </c:strRef>
          </c:tx>
          <c:spPr>
            <a:solidFill>
              <a:srgbClr val="00006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0" dirty="0"/>
                      <a:t>43 </a:t>
                    </a:r>
                    <a:r>
                      <a:rPr lang="ru-RU" b="0" dirty="0" smtClean="0"/>
                      <a:t>254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'Наруш. над-ра. соб. фед. зак.'!$A$3:$A$9</c:f>
              <c:strCache>
                <c:ptCount val="7"/>
                <c:pt idx="0">
                  <c:v>СФЕРА ЭКОНОМИКИ</c:v>
                </c:pt>
                <c:pt idx="1">
                  <c:v>СФЕРА ОХРАНЫ ОКРУЖАЮЩЕЙ СРЕДЫ </c:v>
                </c:pt>
                <c:pt idx="2">
                  <c:v>ПРАВА И СВОБОДЫ ЧЕЛОВЕКА И ГРАЖДАНИНА </c:v>
                </c:pt>
                <c:pt idx="3">
                  <c:v>СОБЛЮДЕНИЕ ПРАВ НЕСОВЕРШЕННОЛЕТНИХ</c:v>
                </c:pt>
                <c:pt idx="4">
                  <c:v>В СФЕРЕ ЖКХ</c:v>
                </c:pt>
                <c:pt idx="5">
                  <c:v>В СФЕРЕ ЖИЛИЩНЫХ
ПРАВ ГРАЖДАН</c:v>
                </c:pt>
                <c:pt idx="6">
                  <c:v>ИНОЕ ЗАКОНОДАТЕЛЬСТВО</c:v>
                </c:pt>
              </c:strCache>
            </c:strRef>
          </c:cat>
          <c:val>
            <c:numRef>
              <c:f>'Наруш. над-ра. соб. фед. зак.'!$B$3:$B$9</c:f>
              <c:numCache>
                <c:formatCode>General</c:formatCode>
                <c:ptCount val="7"/>
                <c:pt idx="0">
                  <c:v>9946</c:v>
                </c:pt>
                <c:pt idx="1">
                  <c:v>2566</c:v>
                </c:pt>
                <c:pt idx="2">
                  <c:v>43284</c:v>
                </c:pt>
                <c:pt idx="3">
                  <c:v>9759</c:v>
                </c:pt>
                <c:pt idx="4">
                  <c:v>2545</c:v>
                </c:pt>
                <c:pt idx="5">
                  <c:v>2341</c:v>
                </c:pt>
                <c:pt idx="6">
                  <c:v>5032</c:v>
                </c:pt>
              </c:numCache>
            </c:numRef>
          </c:val>
        </c:ser>
        <c:ser>
          <c:idx val="1"/>
          <c:order val="1"/>
          <c:tx>
            <c:strRef>
              <c:f>'Наруш. над-ра. соб. фед. зак.'!$C$2</c:f>
              <c:strCache>
                <c:ptCount val="1"/>
                <c:pt idx="0">
                  <c:v>январь-ноябрь 2019 года</c:v>
                </c:pt>
              </c:strCache>
            </c:strRef>
          </c:tx>
          <c:spPr>
            <a:solidFill>
              <a:srgbClr val="4BACC6">
                <a:lumMod val="40000"/>
                <a:lumOff val="60000"/>
              </a:srgb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4253887551417812E-3"/>
                  <c:y val="2.3257930633862851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37</a:t>
                    </a:r>
                    <a:r>
                      <a:rPr lang="ru-RU" b="1" baseline="0"/>
                      <a:t> 992</a:t>
                    </a:r>
                    <a:endParaRPr lang="ru-RU" b="1"/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'Наруш. над-ра. соб. фед. зак.'!$A$3:$A$9</c:f>
              <c:strCache>
                <c:ptCount val="7"/>
                <c:pt idx="0">
                  <c:v>СФЕРА ЭКОНОМИКИ</c:v>
                </c:pt>
                <c:pt idx="1">
                  <c:v>СФЕРА ОХРАНЫ ОКРУЖАЮЩЕЙ СРЕДЫ </c:v>
                </c:pt>
                <c:pt idx="2">
                  <c:v>ПРАВА И СВОБОДЫ ЧЕЛОВЕКА И ГРАЖДАНИНА </c:v>
                </c:pt>
                <c:pt idx="3">
                  <c:v>СОБЛЮДЕНИЕ ПРАВ НЕСОВЕРШЕННОЛЕТНИХ</c:v>
                </c:pt>
                <c:pt idx="4">
                  <c:v>В СФЕРЕ ЖКХ</c:v>
                </c:pt>
                <c:pt idx="5">
                  <c:v>В СФЕРЕ ЖИЛИЩНЫХ
ПРАВ ГРАЖДАН</c:v>
                </c:pt>
                <c:pt idx="6">
                  <c:v>ИНОЕ ЗАКОНОДАТЕЛЬСТВО</c:v>
                </c:pt>
              </c:strCache>
            </c:strRef>
          </c:cat>
          <c:val>
            <c:numRef>
              <c:f>'Наруш. над-ра. соб. фед. зак.'!$C$3:$C$9</c:f>
              <c:numCache>
                <c:formatCode>General</c:formatCode>
                <c:ptCount val="7"/>
                <c:pt idx="0">
                  <c:v>9914</c:v>
                </c:pt>
                <c:pt idx="1">
                  <c:v>2303</c:v>
                </c:pt>
                <c:pt idx="2">
                  <c:v>37992</c:v>
                </c:pt>
                <c:pt idx="3">
                  <c:v>9999</c:v>
                </c:pt>
                <c:pt idx="4">
                  <c:v>2723</c:v>
                </c:pt>
                <c:pt idx="5">
                  <c:v>2487</c:v>
                </c:pt>
                <c:pt idx="6">
                  <c:v>5554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1331840"/>
        <c:axId val="31333376"/>
      </c:barChart>
      <c:catAx>
        <c:axId val="3133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600" b="1" cap="all" baseline="0"/>
            </a:pPr>
            <a:endParaRPr lang="ru-RU"/>
          </a:p>
        </c:txPr>
        <c:crossAx val="31333376"/>
        <c:crosses val="autoZero"/>
        <c:auto val="1"/>
        <c:lblAlgn val="ctr"/>
        <c:lblOffset val="100"/>
        <c:noMultiLvlLbl val="0"/>
      </c:catAx>
      <c:valAx>
        <c:axId val="3133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1331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524336548875683"/>
          <c:y val="0.10548863355628593"/>
          <c:w val="0.21050623747874544"/>
          <c:h val="9.1476920715912083E-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'Над-р за собл. зак. при исп. УН'!$A$3</c:f>
              <c:strCache>
                <c:ptCount val="1"/>
                <c:pt idx="0">
                  <c:v>Проведено проверок соблюдения закона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'Над-р за собл. зак. при исп. УН'!$B$2:$C$2</c:f>
              <c:strCache>
                <c:ptCount val="2"/>
                <c:pt idx="0">
                  <c:v>январь-ноябрь 2018 года</c:v>
                </c:pt>
                <c:pt idx="1">
                  <c:v>январь-ноябрь 2019 года</c:v>
                </c:pt>
              </c:strCache>
            </c:strRef>
          </c:cat>
          <c:val>
            <c:numRef>
              <c:f>'Над-р за собл. зак. при исп. УН'!$B$3:$C$3</c:f>
              <c:numCache>
                <c:formatCode>General</c:formatCode>
                <c:ptCount val="2"/>
                <c:pt idx="0">
                  <c:v>372</c:v>
                </c:pt>
                <c:pt idx="1">
                  <c:v>366</c:v>
                </c:pt>
              </c:numCache>
            </c:numRef>
          </c:val>
        </c:ser>
        <c:ser>
          <c:idx val="1"/>
          <c:order val="1"/>
          <c:tx>
            <c:strRef>
              <c:f>'Над-р за собл. зак. при исп. УН'!$A$4</c:f>
              <c:strCache>
                <c:ptCount val="1"/>
                <c:pt idx="0">
                  <c:v>Внесено представлений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'Над-р за собл. зак. при исп. УН'!$B$2:$C$2</c:f>
              <c:strCache>
                <c:ptCount val="2"/>
                <c:pt idx="0">
                  <c:v>январь-ноябрь 2018 года</c:v>
                </c:pt>
                <c:pt idx="1">
                  <c:v>январь-ноябрь 2019 года</c:v>
                </c:pt>
              </c:strCache>
            </c:strRef>
          </c:cat>
          <c:val>
            <c:numRef>
              <c:f>'Над-р за собл. зак. при исп. УН'!$B$4:$C$4</c:f>
              <c:numCache>
                <c:formatCode>General</c:formatCode>
                <c:ptCount val="2"/>
                <c:pt idx="0">
                  <c:v>332</c:v>
                </c:pt>
                <c:pt idx="1">
                  <c:v>322</c:v>
                </c:pt>
              </c:numCache>
            </c:numRef>
          </c:val>
        </c:ser>
        <c:ser>
          <c:idx val="2"/>
          <c:order val="2"/>
          <c:tx>
            <c:strRef>
              <c:f>'Над-р за собл. зак. при исп. УН'!$A$5</c:f>
              <c:strCache>
                <c:ptCount val="1"/>
                <c:pt idx="0">
                  <c:v>Привлечено лиц к дисциплинарной ответственности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'Над-р за собл. зак. при исп. УН'!$B$2:$C$2</c:f>
              <c:strCache>
                <c:ptCount val="2"/>
                <c:pt idx="0">
                  <c:v>январь-ноябрь 2018 года</c:v>
                </c:pt>
                <c:pt idx="1">
                  <c:v>январь-ноябрь 2019 года</c:v>
                </c:pt>
              </c:strCache>
            </c:strRef>
          </c:cat>
          <c:val>
            <c:numRef>
              <c:f>'Над-р за собл. зак. при исп. УН'!$B$5:$C$5</c:f>
              <c:numCache>
                <c:formatCode>General</c:formatCode>
                <c:ptCount val="2"/>
                <c:pt idx="0">
                  <c:v>579</c:v>
                </c:pt>
                <c:pt idx="1">
                  <c:v>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2836608"/>
        <c:axId val="32850688"/>
      </c:barChart>
      <c:catAx>
        <c:axId val="328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2850688"/>
        <c:crosses val="autoZero"/>
        <c:auto val="1"/>
        <c:lblAlgn val="ctr"/>
        <c:lblOffset val="100"/>
        <c:noMultiLvlLbl val="0"/>
      </c:catAx>
      <c:valAx>
        <c:axId val="3285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2836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149552138746216E-2"/>
          <c:y val="0.9492618353386546"/>
          <c:w val="0.93525910480610752"/>
          <c:h val="3.7481471945219585E-2"/>
        </c:manualLayout>
      </c:layout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957197996812148E-2"/>
          <c:y val="2.5741433928274472E-2"/>
          <c:w val="0.93329311791746217"/>
          <c:h val="0.85978697032846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'Над-р за собл. прав несов-них'!$B$2</c:f>
              <c:strCache>
                <c:ptCount val="1"/>
                <c:pt idx="0">
                  <c:v>январь-ноябрь 2018 года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'Над-р за собл. прав несов-них'!$A$3:$A$7</c:f>
              <c:strCache>
                <c:ptCount val="5"/>
                <c:pt idx="0">
                  <c:v>ВЫЯВЛЕНО НАРУШЕНИЙ ЗАКОНОВ </c:v>
                </c:pt>
                <c:pt idx="1">
                  <c:v>ПРИНЕСЕНО ПРОТЕСТОВ</c:v>
                </c:pt>
                <c:pt idx="2">
                  <c:v>ОБЪЯВЛЕНО ПРЕДОСТЕРЕЖЕНИЙ</c:v>
                </c:pt>
                <c:pt idx="3">
                  <c:v>ВНЕСЕНО ПРЕДСТАВЛЕНИЙ</c:v>
                </c:pt>
                <c:pt idx="4">
                  <c:v>ПО ПРЕДСТАВЛЕНИЯМ ПРОКУРОРА ПРИВЛЕЧЕНО                            К ДИСЦИПЛИНАРНОЙ ОТВЕТСВЕННОСТИ ЛИЦ</c:v>
                </c:pt>
              </c:strCache>
            </c:strRef>
          </c:cat>
          <c:val>
            <c:numRef>
              <c:f>'Над-р за собл. прав несов-них'!$B$3:$B$7</c:f>
              <c:numCache>
                <c:formatCode>General</c:formatCode>
                <c:ptCount val="5"/>
                <c:pt idx="0">
                  <c:v>9759</c:v>
                </c:pt>
                <c:pt idx="1">
                  <c:v>986</c:v>
                </c:pt>
                <c:pt idx="2">
                  <c:v>17</c:v>
                </c:pt>
                <c:pt idx="3">
                  <c:v>2388</c:v>
                </c:pt>
                <c:pt idx="4">
                  <c:v>2413</c:v>
                </c:pt>
              </c:numCache>
            </c:numRef>
          </c:val>
        </c:ser>
        <c:ser>
          <c:idx val="1"/>
          <c:order val="1"/>
          <c:tx>
            <c:strRef>
              <c:f>'Над-р за собл. прав несов-них'!$C$2</c:f>
              <c:strCache>
                <c:ptCount val="1"/>
                <c:pt idx="0">
                  <c:v>январь-ноябрь 2019 года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'Над-р за собл. прав несов-них'!$A$3:$A$7</c:f>
              <c:strCache>
                <c:ptCount val="5"/>
                <c:pt idx="0">
                  <c:v>ВЫЯВЛЕНО НАРУШЕНИЙ ЗАКОНОВ </c:v>
                </c:pt>
                <c:pt idx="1">
                  <c:v>ПРИНЕСЕНО ПРОТЕСТОВ</c:v>
                </c:pt>
                <c:pt idx="2">
                  <c:v>ОБЪЯВЛЕНО ПРЕДОСТЕРЕЖЕНИЙ</c:v>
                </c:pt>
                <c:pt idx="3">
                  <c:v>ВНЕСЕНО ПРЕДСТАВЛЕНИЙ</c:v>
                </c:pt>
                <c:pt idx="4">
                  <c:v>ПО ПРЕДСТАВЛЕНИЯМ ПРОКУРОРА ПРИВЛЕЧЕНО                            К ДИСЦИПЛИНАРНОЙ ОТВЕТСВЕННОСТИ ЛИЦ</c:v>
                </c:pt>
              </c:strCache>
            </c:strRef>
          </c:cat>
          <c:val>
            <c:numRef>
              <c:f>'Над-р за собл. прав несов-них'!$C$3:$C$7</c:f>
              <c:numCache>
                <c:formatCode>General</c:formatCode>
                <c:ptCount val="5"/>
                <c:pt idx="0">
                  <c:v>9999</c:v>
                </c:pt>
                <c:pt idx="1">
                  <c:v>1071</c:v>
                </c:pt>
                <c:pt idx="2">
                  <c:v>14</c:v>
                </c:pt>
                <c:pt idx="3">
                  <c:v>2676</c:v>
                </c:pt>
                <c:pt idx="4">
                  <c:v>2657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5128704"/>
        <c:axId val="105130240"/>
      </c:barChart>
      <c:catAx>
        <c:axId val="10512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5130240"/>
        <c:crosses val="autoZero"/>
        <c:auto val="1"/>
        <c:lblAlgn val="ctr"/>
        <c:lblOffset val="100"/>
        <c:noMultiLvlLbl val="0"/>
      </c:catAx>
      <c:valAx>
        <c:axId val="10513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5128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250871516424357"/>
          <c:y val="8.9107128566813507E-2"/>
          <c:w val="0.17966528077769145"/>
          <c:h val="8.7680377124829387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90382507945189E-2"/>
          <c:y val="2.3114419519419376E-2"/>
          <c:w val="0.91486395271313414"/>
          <c:h val="0.85953070390803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'Досуд. стадия суд-ва'!$B$2</c:f>
              <c:strCache>
                <c:ptCount val="1"/>
                <c:pt idx="0">
                  <c:v>январь-ноябрь 2018 года</c:v>
                </c:pt>
              </c:strCache>
            </c:strRef>
          </c:tx>
          <c:spPr>
            <a:solidFill>
              <a:srgbClr val="00006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127 801</a:t>
                    </a:r>
                  </a:p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57 210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0842578466563908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914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6812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9294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'Досуд. стадия суд-ва'!$A$3:$A$7</c:f>
              <c:strCache>
                <c:ptCount val="5"/>
                <c:pt idx="0">
                  <c:v>Отм. пост. об отказе в возбуждении уголового дела</c:v>
                </c:pt>
                <c:pt idx="1">
                  <c:v>Отм. пост. о приостановлении предварительного расследования</c:v>
                </c:pt>
                <c:pt idx="2">
                  <c:v>Отм. пост. о прекращении уголовного дела</c:v>
                </c:pt>
                <c:pt idx="3">
                  <c:v>Внесено представлений об устранении нарушений закона</c:v>
                </c:pt>
                <c:pt idx="4">
                  <c:v>Привлечено к дисц. ответственности лиц</c:v>
                </c:pt>
              </c:strCache>
            </c:strRef>
          </c:cat>
          <c:val>
            <c:numRef>
              <c:f>'Досуд. стадия суд-ва'!$B$3:$B$7</c:f>
              <c:numCache>
                <c:formatCode>General</c:formatCode>
                <c:ptCount val="5"/>
                <c:pt idx="0" formatCode="#,##0">
                  <c:v>127801</c:v>
                </c:pt>
                <c:pt idx="1">
                  <c:v>57210</c:v>
                </c:pt>
                <c:pt idx="2">
                  <c:v>914</c:v>
                </c:pt>
                <c:pt idx="3">
                  <c:v>6812</c:v>
                </c:pt>
                <c:pt idx="4">
                  <c:v>9294</c:v>
                </c:pt>
              </c:numCache>
            </c:numRef>
          </c:val>
        </c:ser>
        <c:ser>
          <c:idx val="1"/>
          <c:order val="1"/>
          <c:tx>
            <c:strRef>
              <c:f>'Досуд. стадия суд-ва'!$C$2</c:f>
              <c:strCache>
                <c:ptCount val="1"/>
                <c:pt idx="0">
                  <c:v>январь-ноябрь 2019 года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116 614</a:t>
                    </a:r>
                  </a:p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57 831</a:t>
                    </a:r>
                  </a:p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723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7042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10 412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'Досуд. стадия суд-ва'!$A$3:$A$7</c:f>
              <c:strCache>
                <c:ptCount val="5"/>
                <c:pt idx="0">
                  <c:v>Отм. пост. об отказе в возбуждении уголового дела</c:v>
                </c:pt>
                <c:pt idx="1">
                  <c:v>Отм. пост. о приостановлении предварительного расследования</c:v>
                </c:pt>
                <c:pt idx="2">
                  <c:v>Отм. пост. о прекращении уголовного дела</c:v>
                </c:pt>
                <c:pt idx="3">
                  <c:v>Внесено представлений об устранении нарушений закона</c:v>
                </c:pt>
                <c:pt idx="4">
                  <c:v>Привлечено к дисц. ответственности лиц</c:v>
                </c:pt>
              </c:strCache>
            </c:strRef>
          </c:cat>
          <c:val>
            <c:numRef>
              <c:f>'Досуд. стадия суд-ва'!$C$3:$C$7</c:f>
              <c:numCache>
                <c:formatCode>General</c:formatCode>
                <c:ptCount val="5"/>
                <c:pt idx="0">
                  <c:v>116614</c:v>
                </c:pt>
                <c:pt idx="1">
                  <c:v>57831</c:v>
                </c:pt>
                <c:pt idx="2">
                  <c:v>723</c:v>
                </c:pt>
                <c:pt idx="3">
                  <c:v>7042</c:v>
                </c:pt>
                <c:pt idx="4">
                  <c:v>10412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0"/>
        <c:axId val="111280512"/>
        <c:axId val="111282048"/>
      </c:barChart>
      <c:catAx>
        <c:axId val="11128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cap="all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1282048"/>
        <c:crosses val="autoZero"/>
        <c:auto val="1"/>
        <c:lblAlgn val="ctr"/>
        <c:lblOffset val="100"/>
        <c:noMultiLvlLbl val="0"/>
      </c:catAx>
      <c:valAx>
        <c:axId val="1112820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1280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1350480698211027"/>
          <c:y val="0.12233937100708714"/>
          <c:w val="0.24034294580429078"/>
          <c:h val="7.9127125943003584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48009809952611E-2"/>
          <c:y val="2.2978723544243601E-2"/>
          <c:w val="0.9594864267058455"/>
          <c:h val="0.909169563405897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'мужчины и женщины 7'!$C$28</c:f>
              <c:strCache>
                <c:ptCount val="1"/>
                <c:pt idx="0">
                  <c:v>#ССЫЛКА!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776290591112041E-3"/>
                  <c:y val="-2.9245648147219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399294728032476E-2"/>
                  <c:y val="-3.3423597882536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899853167618249E-2"/>
                  <c:y val="-3.133462301487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63054828343145E-2"/>
                  <c:y val="-2.715667327956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887219030430006E-2"/>
                  <c:y val="-3.133462301487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252492129725092E-2"/>
                  <c:y val="-3.3423597882536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45736053157529E-2"/>
                  <c:y val="-3.133462301487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8553477663905752E-2"/>
                  <c:y val="-2.9245812633429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9900970046789894E-2"/>
                  <c:y val="-3.3423597882536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1893482488823833E-2"/>
                  <c:y val="-2.9245648147219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8932501779560817E-2"/>
                  <c:y val="-3.551273723640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7.7632782041774331E-2"/>
                  <c:y val="-4.1779497353170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E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'мужчины и женщины 7'!$B$29:$B$40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cat>
          <c:val>
            <c:numRef>
              <c:f>'мужчины и женщины 7'!$C$29:$C$40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'мужчины и женщины 7'!$D$28</c:f>
              <c:strCache>
                <c:ptCount val="1"/>
                <c:pt idx="0">
                  <c:v>#ССЫЛКА!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6569066318796034E-2"/>
                  <c:y val="-2.715667327956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654741375459045E-2"/>
                  <c:y val="-3.133462301487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091831294656566E-2"/>
                  <c:y val="-2.9245648147219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951485747132599"/>
                  <c:y val="-3.133462301487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1817326221046771"/>
                  <c:y val="-3.133462301487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7962961308327152"/>
                  <c:y val="-3.133462301487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0209288265025024"/>
                  <c:y val="-3.133462301487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8926887600258541"/>
                  <c:y val="-3.3423597882536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24936412345833578"/>
                  <c:y val="-3.133462301487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24317437908963918"/>
                  <c:y val="-3.5512572750194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28804820152669935"/>
                  <c:y val="-3.551273723640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23268584124828368"/>
                  <c:y val="-2.9245648147219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21291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'мужчины и женщины 7'!$B$29:$B$40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cat>
          <c:val>
            <c:numRef>
              <c:f>'мужчины и женщины 7'!$D$29:$D$40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558080"/>
        <c:axId val="94559616"/>
      </c:barChart>
      <c:catAx>
        <c:axId val="945580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94559616"/>
        <c:crosses val="autoZero"/>
        <c:auto val="1"/>
        <c:lblAlgn val="ctr"/>
        <c:lblOffset val="100"/>
        <c:noMultiLvlLbl val="0"/>
      </c:catAx>
      <c:valAx>
        <c:axId val="9455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558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17343197610182"/>
          <c:y val="0.84659654180901767"/>
          <c:w val="0.14206449902757229"/>
          <c:h val="7.5549503194075468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'Кол-во прест. сов. м.,ж.'!$B$8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5361070115423004E-2"/>
                  <c:y val="-3.37019483938915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436338198786907E-2"/>
                  <c:y val="-3.37019483938915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295225826999142E-3"/>
                  <c:y val="-2.9489204844655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778338921069318E-3"/>
                  <c:y val="-4.00210637177461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782172136391942E-3"/>
                  <c:y val="-3.37019483938916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5131020323434654E-3"/>
                  <c:y val="-3.159557661927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341099291082656E-2"/>
                  <c:y val="-2.9489204844655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187981106912016E-2"/>
                  <c:y val="-3.159557661927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7675444957246E-2"/>
                  <c:y val="-3.159557661927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8732024694096336E-2"/>
                  <c:y val="-3.159557661927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193452254004544E-2"/>
                  <c:y val="-2.52764612954186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8184710930635296E-2"/>
                  <c:y val="-3.159557661927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'Кол-во прест. сов. м.,ж.'!$A$9:$A$20</c:f>
              <c:strCache>
                <c:ptCount val="12"/>
                <c:pt idx="0">
                  <c:v>УВД НА МЕТРОПОЛИТЕНЕ</c:v>
                </c:pt>
                <c:pt idx="1">
                  <c:v>ЗЕЛЕНОГРАДСКИЙ ОКРУГ</c:v>
                </c:pt>
                <c:pt idx="2">
                  <c:v>ТРОИЦКИЙ И НОВОМОСКОВСКИЙ ОКРУГА</c:v>
                </c:pt>
                <c:pt idx="3">
                  <c:v>ЮГО-ВОСТОЧНЫЙ ОКРУГ</c:v>
                </c:pt>
                <c:pt idx="4">
                  <c:v>СЕВЕРО-ЗАПАДНЫЙ ОКРУГ</c:v>
                </c:pt>
                <c:pt idx="5">
                  <c:v>ВОСТОЧНЫЙ ОКРУГ</c:v>
                </c:pt>
                <c:pt idx="6">
                  <c:v>ЮГО-ЗАПАДНЫЙ ОКРУГ</c:v>
                </c:pt>
                <c:pt idx="7">
                  <c:v>ЦЕНТРАЛЬНЫЙ ОКРУГ</c:v>
                </c:pt>
                <c:pt idx="8">
                  <c:v>ЮЖНЫЙ ОКРУГ</c:v>
                </c:pt>
                <c:pt idx="9">
                  <c:v>ЗАПАДНЫЙ ОКРУГ</c:v>
                </c:pt>
                <c:pt idx="10">
                  <c:v>СЕВЕРО-ВОСТОЧНЫЙ ОКРУГ</c:v>
                </c:pt>
                <c:pt idx="11">
                  <c:v>СЕВЕРНЫЙ ОКРУГ</c:v>
                </c:pt>
              </c:strCache>
            </c:strRef>
          </c:cat>
          <c:val>
            <c:numRef>
              <c:f>'Кол-во прест. сов. м.,ж.'!$B$9:$B$20</c:f>
              <c:numCache>
                <c:formatCode>General</c:formatCode>
                <c:ptCount val="12"/>
                <c:pt idx="0">
                  <c:v>46</c:v>
                </c:pt>
                <c:pt idx="1">
                  <c:v>210</c:v>
                </c:pt>
                <c:pt idx="2">
                  <c:v>419</c:v>
                </c:pt>
                <c:pt idx="3">
                  <c:v>634</c:v>
                </c:pt>
                <c:pt idx="4">
                  <c:v>643</c:v>
                </c:pt>
                <c:pt idx="5">
                  <c:v>691</c:v>
                </c:pt>
                <c:pt idx="6">
                  <c:v>857</c:v>
                </c:pt>
                <c:pt idx="7">
                  <c:v>931</c:v>
                </c:pt>
                <c:pt idx="8">
                  <c:v>979</c:v>
                </c:pt>
                <c:pt idx="9">
                  <c:v>1009</c:v>
                </c:pt>
                <c:pt idx="10">
                  <c:v>1081</c:v>
                </c:pt>
                <c:pt idx="11">
                  <c:v>1254</c:v>
                </c:pt>
              </c:numCache>
            </c:numRef>
          </c:val>
        </c:ser>
        <c:ser>
          <c:idx val="1"/>
          <c:order val="1"/>
          <c:tx>
            <c:strRef>
              <c:f>'Кол-во прест. сов. м.,ж.'!$C$8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6230771786438088E-2"/>
                  <c:y val="-3.5501344540521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12939521800276E-2"/>
                  <c:y val="-3.0674846625766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852320675105488E-2"/>
                  <c:y val="-3.6809815950920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103526146314322"/>
                  <c:y val="-2.8369302095984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168776371308023E-2"/>
                  <c:y val="-3.2719836400817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798874824191281"/>
                  <c:y val="-4.0899795501022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236286919831224"/>
                  <c:y val="-3.8854805725971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487781201537754"/>
                  <c:y val="-3.2459325429620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0970464135021098"/>
                  <c:y val="-3.6809815950920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0407876230661041"/>
                  <c:y val="-3.6809815950920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1347864290528148"/>
                  <c:y val="-3.4929946552889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1169856241868442"/>
                  <c:y val="-4.363096921340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'Кол-во прест. сов. м.,ж.'!$A$9:$A$20</c:f>
              <c:strCache>
                <c:ptCount val="12"/>
                <c:pt idx="0">
                  <c:v>УВД НА МЕТРОПОЛИТЕНЕ</c:v>
                </c:pt>
                <c:pt idx="1">
                  <c:v>ЗЕЛЕНОГРАДСКИЙ ОКРУГ</c:v>
                </c:pt>
                <c:pt idx="2">
                  <c:v>ТРОИЦКИЙ И НОВОМОСКОВСКИЙ ОКРУГА</c:v>
                </c:pt>
                <c:pt idx="3">
                  <c:v>ЮГО-ВОСТОЧНЫЙ ОКРУГ</c:v>
                </c:pt>
                <c:pt idx="4">
                  <c:v>СЕВЕРО-ЗАПАДНЫЙ ОКРУГ</c:v>
                </c:pt>
                <c:pt idx="5">
                  <c:v>ВОСТОЧНЫЙ ОКРУГ</c:v>
                </c:pt>
                <c:pt idx="6">
                  <c:v>ЮГО-ЗАПАДНЫЙ ОКРУГ</c:v>
                </c:pt>
                <c:pt idx="7">
                  <c:v>ЦЕНТРАЛЬНЫЙ ОКРУГ</c:v>
                </c:pt>
                <c:pt idx="8">
                  <c:v>ЮЖНЫЙ ОКРУГ</c:v>
                </c:pt>
                <c:pt idx="9">
                  <c:v>ЗАПАДНЫЙ ОКРУГ</c:v>
                </c:pt>
                <c:pt idx="10">
                  <c:v>СЕВЕРО-ВОСТОЧНЫЙ ОКРУГ</c:v>
                </c:pt>
                <c:pt idx="11">
                  <c:v>СЕВЕРНЫЙ ОКРУГ</c:v>
                </c:pt>
              </c:strCache>
            </c:strRef>
          </c:cat>
          <c:val>
            <c:numRef>
              <c:f>'Кол-во прест. сов. м.,ж.'!$C$9:$C$20</c:f>
              <c:numCache>
                <c:formatCode>General</c:formatCode>
                <c:ptCount val="12"/>
                <c:pt idx="0">
                  <c:v>439</c:v>
                </c:pt>
                <c:pt idx="1">
                  <c:v>780</c:v>
                </c:pt>
                <c:pt idx="2">
                  <c:v>1846</c:v>
                </c:pt>
                <c:pt idx="3">
                  <c:v>2768</c:v>
                </c:pt>
                <c:pt idx="4">
                  <c:v>2272</c:v>
                </c:pt>
                <c:pt idx="5">
                  <c:v>3143</c:v>
                </c:pt>
                <c:pt idx="6">
                  <c:v>3197</c:v>
                </c:pt>
                <c:pt idx="7">
                  <c:v>3919</c:v>
                </c:pt>
                <c:pt idx="8">
                  <c:v>3096</c:v>
                </c:pt>
                <c:pt idx="9">
                  <c:v>3159</c:v>
                </c:pt>
                <c:pt idx="10">
                  <c:v>2836</c:v>
                </c:pt>
                <c:pt idx="11">
                  <c:v>3168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147328"/>
        <c:axId val="94148864"/>
      </c:barChart>
      <c:catAx>
        <c:axId val="941473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4148864"/>
        <c:crosses val="autoZero"/>
        <c:auto val="1"/>
        <c:lblAlgn val="ctr"/>
        <c:lblOffset val="100"/>
        <c:noMultiLvlLbl val="0"/>
      </c:catAx>
      <c:valAx>
        <c:axId val="9414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147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10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699564876216956"/>
          <c:y val="0.14417285648913331"/>
          <c:w val="0.5110015395236126"/>
          <c:h val="0.902952818536359"/>
        </c:manualLayout>
      </c:layout>
      <c:pieChart>
        <c:varyColors val="1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9AB6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Убийства!$A$4:$A$5</c:f>
              <c:strCache>
                <c:ptCount val="2"/>
                <c:pt idx="0">
                  <c:v>Мужчины </c:v>
                </c:pt>
                <c:pt idx="1">
                  <c:v>(4)Женщины </c:v>
                </c:pt>
              </c:strCache>
            </c:strRef>
          </c:cat>
          <c:val>
            <c:numRef>
              <c:f>Убийства!$B$4:$B$5</c:f>
              <c:numCache>
                <c:formatCode>General</c:formatCode>
                <c:ptCount val="2"/>
                <c:pt idx="0">
                  <c:v>164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925202147495258"/>
          <c:y val="0.20408104209073125"/>
          <c:w val="0.53217589424956091"/>
          <c:h val="0.613925033384056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Убийства!$A$9:$A$11</c:f>
              <c:strCache>
                <c:ptCount val="3"/>
                <c:pt idx="0">
                  <c:v>др</c:v>
                </c:pt>
                <c:pt idx="1">
                  <c:v>(1,2,6)н. летн + мал</c:v>
                </c:pt>
                <c:pt idx="2">
                  <c:v>(3)пожил </c:v>
                </c:pt>
              </c:strCache>
            </c:strRef>
          </c:cat>
          <c:val>
            <c:numRef>
              <c:f>Убийства!$B$9:$B$11</c:f>
              <c:numCache>
                <c:formatCode>General</c:formatCode>
                <c:ptCount val="3"/>
                <c:pt idx="0">
                  <c:v>194</c:v>
                </c:pt>
                <c:pt idx="1">
                  <c:v>6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1"/>
            <c:bubble3D val="0"/>
            <c:spPr>
              <a:solidFill>
                <a:srgbClr val="F9AB6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val>
            <c:numRef>
              <c:f>Кражи!$B$4:$B$5</c:f>
              <c:numCache>
                <c:formatCode>General</c:formatCode>
                <c:ptCount val="2"/>
                <c:pt idx="0">
                  <c:v>33445</c:v>
                </c:pt>
                <c:pt idx="1">
                  <c:v>21213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925202147495258"/>
          <c:y val="0.20408104209073125"/>
          <c:w val="0.53217589424956091"/>
          <c:h val="0.613925033384056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val>
            <c:numRef>
              <c:f>Кражи!$B$9:$B$11</c:f>
              <c:numCache>
                <c:formatCode>General</c:formatCode>
                <c:ptCount val="3"/>
                <c:pt idx="0">
                  <c:v>49020</c:v>
                </c:pt>
                <c:pt idx="1">
                  <c:v>518</c:v>
                </c:pt>
                <c:pt idx="2">
                  <c:v>5120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0.68176</cdr:x>
      <cdr:y>0.738</cdr:y>
    </cdr:from>
    <cdr:to>
      <cdr:x>0.76888</cdr:x>
      <cdr:y>0.86997</cdr:y>
    </cdr:to>
    <cdr:cxnSp macro="">
      <cdr:nvCxnSpPr>
        <cdr:cNvPr id="2" name="Прямая соединительная линия 1"/>
        <cdr:cNvCxnSpPr/>
      </cdr:nvCxnSpPr>
      <cdr:spPr bwMode="auto">
        <a:xfrm xmlns:a="http://schemas.openxmlformats.org/drawingml/2006/main">
          <a:off x="3355975" y="3136900"/>
          <a:ext cx="428848" cy="56094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0.24057</cdr:x>
      <cdr:y>0.23015</cdr:y>
    </cdr:from>
    <cdr:to>
      <cdr:x>0.3061</cdr:x>
      <cdr:y>0.2958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>
          <a:off x="1184217" y="978240"/>
          <a:ext cx="322566" cy="27906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0.15355</cdr:x>
      <cdr:y>0.67254</cdr:y>
    </cdr:from>
    <cdr:to>
      <cdr:x>0.24263</cdr:x>
      <cdr:y>0.7121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3672409"/>
          <a:ext cx="793689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(17,8</a:t>
          </a:r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%</a:t>
          </a:r>
          <a:r>
            <a:rPr lang="ru-RU" sz="1100" b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ru-RU" sz="1100" b="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*</a:t>
          </a:r>
          <a:endParaRPr lang="ru-RU" sz="11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0.42829</cdr:x>
      <cdr:y>0.15824</cdr:y>
    </cdr:from>
    <cdr:to>
      <cdr:x>0.51258</cdr:x>
      <cdr:y>0.1993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16001" y="864097"/>
          <a:ext cx="751012" cy="2242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(68,1</a:t>
          </a:r>
          <a:r>
            <a:rPr lang="ru-RU" sz="1100" b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%)</a:t>
          </a:r>
          <a:r>
            <a:rPr lang="ru-RU" sz="11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*</a:t>
          </a:r>
          <a:endParaRPr lang="ru-RU" sz="11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0.54148</cdr:x>
      <cdr:y>0.65935</cdr:y>
    </cdr:from>
    <cdr:to>
      <cdr:x>0.63315</cdr:x>
      <cdr:y>0.7121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824536" y="3600401"/>
          <a:ext cx="81676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(17,9</a:t>
          </a:r>
          <a:r>
            <a:rPr lang="ru-RU" sz="1100" b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%)</a:t>
          </a:r>
          <a:r>
            <a:rPr lang="ru-RU" sz="11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*</a:t>
          </a:r>
          <a:endParaRPr lang="ru-RU" sz="11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0.67079</cdr:x>
      <cdr:y>0.80441</cdr:y>
    </cdr:from>
    <cdr:to>
      <cdr:x>0.75262</cdr:x>
      <cdr:y>0.83796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976664" y="4392489"/>
          <a:ext cx="729093" cy="183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(4,9</a:t>
          </a:r>
          <a:r>
            <a:rPr lang="ru-RU" sz="1100" b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%)</a:t>
          </a:r>
          <a:r>
            <a:rPr lang="ru-RU" sz="11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*</a:t>
          </a:r>
          <a:endParaRPr lang="ru-RU" sz="11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0.8001</cdr:x>
      <cdr:y>0.80441</cdr:y>
    </cdr:from>
    <cdr:to>
      <cdr:x>0.88497</cdr:x>
      <cdr:y>0.83627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128792" y="4392489"/>
          <a:ext cx="756179" cy="1739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(4,5</a:t>
          </a:r>
          <a:r>
            <a:rPr lang="ru-RU" sz="1100" b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%)</a:t>
          </a:r>
          <a:r>
            <a:rPr lang="ru-RU" sz="11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*</a:t>
          </a:r>
          <a:endParaRPr lang="ru-RU" sz="11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0.91325</cdr:x>
      <cdr:y>0.73848</cdr:y>
    </cdr:from>
    <cdr:to>
      <cdr:x>0.99745</cdr:x>
      <cdr:y>0.77754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136904" y="4032449"/>
          <a:ext cx="750209" cy="2132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(10,0%</a:t>
          </a:r>
          <a:r>
            <a:rPr lang="ru-RU" sz="1100" b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)*</a:t>
          </a:r>
          <a:endParaRPr lang="ru-RU" sz="11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0.2667</cdr:x>
      <cdr:y>0.80441</cdr:y>
    </cdr:from>
    <cdr:to>
      <cdr:x>0.35064</cdr:x>
      <cdr:y>0.84127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376264" y="4392489"/>
          <a:ext cx="747893" cy="2012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(4,1</a:t>
          </a:r>
          <a:r>
            <a:rPr lang="ru-RU" sz="1100" b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%)</a:t>
          </a:r>
          <a:r>
            <a:rPr lang="ru-RU" sz="110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*</a:t>
          </a:r>
          <a:endParaRPr lang="ru-RU" sz="11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7363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7363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E7341AAE-032F-4582-A7BF-B1DEFE1B90DE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vert="horz" lIns="91418" tIns="45710" rIns="91418" bIns="457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7"/>
            <a:ext cx="2971800" cy="497363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7"/>
            <a:ext cx="2971800" cy="497363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0861AEB9-4F3F-4990-A465-2D280B330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0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+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768" indent="-285680">
              <a:defRPr>
                <a:solidFill>
                  <a:schemeClr val="tx1"/>
                </a:solidFill>
                <a:latin typeface="Arial" charset="0"/>
              </a:defRPr>
            </a:lvl2pPr>
            <a:lvl3pPr marL="1142720" indent="-228544">
              <a:defRPr>
                <a:solidFill>
                  <a:schemeClr val="tx1"/>
                </a:solidFill>
                <a:latin typeface="Arial" charset="0"/>
              </a:defRPr>
            </a:lvl3pPr>
            <a:lvl4pPr marL="1599808" indent="-228544">
              <a:defRPr>
                <a:solidFill>
                  <a:schemeClr val="tx1"/>
                </a:solidFill>
                <a:latin typeface="Arial" charset="0"/>
              </a:defRPr>
            </a:lvl4pPr>
            <a:lvl5pPr marL="2056895" indent="-228544">
              <a:defRPr>
                <a:solidFill>
                  <a:schemeClr val="tx1"/>
                </a:solidFill>
                <a:latin typeface="Arial" charset="0"/>
              </a:defRPr>
            </a:lvl5pPr>
            <a:lvl6pPr marL="2513983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71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60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47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490B63-AD37-4B58-92F6-AF5722F76859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+– УДЕЛЬНЫЙ ВЕС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768" indent="-285680">
              <a:defRPr>
                <a:solidFill>
                  <a:schemeClr val="tx1"/>
                </a:solidFill>
                <a:latin typeface="Arial" charset="0"/>
              </a:defRPr>
            </a:lvl2pPr>
            <a:lvl3pPr marL="1142720" indent="-228544">
              <a:defRPr>
                <a:solidFill>
                  <a:schemeClr val="tx1"/>
                </a:solidFill>
                <a:latin typeface="Arial" charset="0"/>
              </a:defRPr>
            </a:lvl3pPr>
            <a:lvl4pPr marL="1599808" indent="-228544">
              <a:defRPr>
                <a:solidFill>
                  <a:schemeClr val="tx1"/>
                </a:solidFill>
                <a:latin typeface="Arial" charset="0"/>
              </a:defRPr>
            </a:lvl4pPr>
            <a:lvl5pPr marL="2056895" indent="-228544">
              <a:defRPr>
                <a:solidFill>
                  <a:schemeClr val="tx1"/>
                </a:solidFill>
                <a:latin typeface="Arial" charset="0"/>
              </a:defRPr>
            </a:lvl5pPr>
            <a:lvl6pPr marL="2513983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71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60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47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24D484-A9A4-4EE7-B905-32CF93046149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+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768" indent="-285680">
              <a:defRPr>
                <a:solidFill>
                  <a:schemeClr val="tx1"/>
                </a:solidFill>
                <a:latin typeface="Arial" charset="0"/>
              </a:defRPr>
            </a:lvl2pPr>
            <a:lvl3pPr marL="1142720" indent="-228544">
              <a:defRPr>
                <a:solidFill>
                  <a:schemeClr val="tx1"/>
                </a:solidFill>
                <a:latin typeface="Arial" charset="0"/>
              </a:defRPr>
            </a:lvl3pPr>
            <a:lvl4pPr marL="1599808" indent="-228544">
              <a:defRPr>
                <a:solidFill>
                  <a:schemeClr val="tx1"/>
                </a:solidFill>
                <a:latin typeface="Arial" charset="0"/>
              </a:defRPr>
            </a:lvl4pPr>
            <a:lvl5pPr marL="2056895" indent="-228544">
              <a:defRPr>
                <a:solidFill>
                  <a:schemeClr val="tx1"/>
                </a:solidFill>
                <a:latin typeface="Arial" charset="0"/>
              </a:defRPr>
            </a:lvl5pPr>
            <a:lvl6pPr marL="2513983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71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60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47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2EE2C2-BB79-4A84-AC9F-9C9AACA4ECF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+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768" indent="-285680">
              <a:defRPr>
                <a:solidFill>
                  <a:schemeClr val="tx1"/>
                </a:solidFill>
                <a:latin typeface="Arial" charset="0"/>
              </a:defRPr>
            </a:lvl2pPr>
            <a:lvl3pPr marL="1142720" indent="-228544">
              <a:defRPr>
                <a:solidFill>
                  <a:schemeClr val="tx1"/>
                </a:solidFill>
                <a:latin typeface="Arial" charset="0"/>
              </a:defRPr>
            </a:lvl3pPr>
            <a:lvl4pPr marL="1599808" indent="-228544">
              <a:defRPr>
                <a:solidFill>
                  <a:schemeClr val="tx1"/>
                </a:solidFill>
                <a:latin typeface="Arial" charset="0"/>
              </a:defRPr>
            </a:lvl4pPr>
            <a:lvl5pPr marL="2056895" indent="-228544">
              <a:defRPr>
                <a:solidFill>
                  <a:schemeClr val="tx1"/>
                </a:solidFill>
                <a:latin typeface="Arial" charset="0"/>
              </a:defRPr>
            </a:lvl5pPr>
            <a:lvl6pPr marL="2513983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71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60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47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1541CA-DBED-4650-ADDB-070A0BCC2C24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+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768" indent="-285680">
              <a:defRPr>
                <a:solidFill>
                  <a:schemeClr val="tx1"/>
                </a:solidFill>
                <a:latin typeface="Arial" charset="0"/>
              </a:defRPr>
            </a:lvl2pPr>
            <a:lvl3pPr marL="1142720" indent="-228544">
              <a:defRPr>
                <a:solidFill>
                  <a:schemeClr val="tx1"/>
                </a:solidFill>
                <a:latin typeface="Arial" charset="0"/>
              </a:defRPr>
            </a:lvl3pPr>
            <a:lvl4pPr marL="1599808" indent="-228544">
              <a:defRPr>
                <a:solidFill>
                  <a:schemeClr val="tx1"/>
                </a:solidFill>
                <a:latin typeface="Arial" charset="0"/>
              </a:defRPr>
            </a:lvl4pPr>
            <a:lvl5pPr marL="2056895" indent="-228544">
              <a:defRPr>
                <a:solidFill>
                  <a:schemeClr val="tx1"/>
                </a:solidFill>
                <a:latin typeface="Arial" charset="0"/>
              </a:defRPr>
            </a:lvl5pPr>
            <a:lvl6pPr marL="2513983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71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60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47" indent="-2285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5EE779-E4C8-4979-877E-2465CEFEE200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+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676" indent="-285645">
              <a:defRPr>
                <a:solidFill>
                  <a:schemeClr val="tx1"/>
                </a:solidFill>
                <a:latin typeface="Arial" charset="0"/>
              </a:defRPr>
            </a:lvl2pPr>
            <a:lvl3pPr marL="1142579" indent="-228516">
              <a:defRPr>
                <a:solidFill>
                  <a:schemeClr val="tx1"/>
                </a:solidFill>
                <a:latin typeface="Arial" charset="0"/>
              </a:defRPr>
            </a:lvl3pPr>
            <a:lvl4pPr marL="1599610" indent="-228516">
              <a:defRPr>
                <a:solidFill>
                  <a:schemeClr val="tx1"/>
                </a:solidFill>
                <a:latin typeface="Arial" charset="0"/>
              </a:defRPr>
            </a:lvl4pPr>
            <a:lvl5pPr marL="2056641" indent="-228516">
              <a:defRPr>
                <a:solidFill>
                  <a:schemeClr val="tx1"/>
                </a:solidFill>
                <a:latin typeface="Arial" charset="0"/>
              </a:defRPr>
            </a:lvl5pPr>
            <a:lvl6pPr marL="2513672" indent="-228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704" indent="-228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737" indent="-228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767" indent="-228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A5554F-EA88-4E1E-9AFC-C37F51E5F684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+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676" indent="-285645">
              <a:defRPr>
                <a:solidFill>
                  <a:schemeClr val="tx1"/>
                </a:solidFill>
                <a:latin typeface="Arial" charset="0"/>
              </a:defRPr>
            </a:lvl2pPr>
            <a:lvl3pPr marL="1142579" indent="-228516">
              <a:defRPr>
                <a:solidFill>
                  <a:schemeClr val="tx1"/>
                </a:solidFill>
                <a:latin typeface="Arial" charset="0"/>
              </a:defRPr>
            </a:lvl3pPr>
            <a:lvl4pPr marL="1599610" indent="-228516">
              <a:defRPr>
                <a:solidFill>
                  <a:schemeClr val="tx1"/>
                </a:solidFill>
                <a:latin typeface="Arial" charset="0"/>
              </a:defRPr>
            </a:lvl4pPr>
            <a:lvl5pPr marL="2056641" indent="-228516">
              <a:defRPr>
                <a:solidFill>
                  <a:schemeClr val="tx1"/>
                </a:solidFill>
                <a:latin typeface="Arial" charset="0"/>
              </a:defRPr>
            </a:lvl5pPr>
            <a:lvl6pPr marL="2513672" indent="-228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704" indent="-228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737" indent="-228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767" indent="-228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8477C3-9AF5-41B8-92F8-34906EC48883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+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676" indent="-285645">
              <a:defRPr>
                <a:solidFill>
                  <a:schemeClr val="tx1"/>
                </a:solidFill>
                <a:latin typeface="Arial" charset="0"/>
              </a:defRPr>
            </a:lvl2pPr>
            <a:lvl3pPr marL="1142579" indent="-228516">
              <a:defRPr>
                <a:solidFill>
                  <a:schemeClr val="tx1"/>
                </a:solidFill>
                <a:latin typeface="Arial" charset="0"/>
              </a:defRPr>
            </a:lvl3pPr>
            <a:lvl4pPr marL="1599610" indent="-228516">
              <a:defRPr>
                <a:solidFill>
                  <a:schemeClr val="tx1"/>
                </a:solidFill>
                <a:latin typeface="Arial" charset="0"/>
              </a:defRPr>
            </a:lvl4pPr>
            <a:lvl5pPr marL="2056641" indent="-228516">
              <a:defRPr>
                <a:solidFill>
                  <a:schemeClr val="tx1"/>
                </a:solidFill>
                <a:latin typeface="Arial" charset="0"/>
              </a:defRPr>
            </a:lvl5pPr>
            <a:lvl6pPr marL="2513672" indent="-228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704" indent="-228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737" indent="-228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767" indent="-228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FF431B-47CD-4438-8F39-774565BB4C26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51520" y="214313"/>
            <a:ext cx="871296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Всего зарегистрировано преступлений на территории г. Москвы за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январь-ноябрь 2019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– 129 578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-1" y="6597016"/>
            <a:ext cx="85010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* – в процентах указан удельный вес от общего числа зарегистрированных преступлений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1129300" y="3932695"/>
            <a:ext cx="388156" cy="109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97668"/>
              </p:ext>
            </p:extLst>
          </p:nvPr>
        </p:nvGraphicFramePr>
        <p:xfrm>
          <a:off x="0" y="410475"/>
          <a:ext cx="9048036" cy="633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4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625" y="357188"/>
            <a:ext cx="8286750" cy="5715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ВЫЯВЛЕННЫХ ЛИЦ,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СОВЕРШИВШИХ ПРЕСТУПЛЕНИЯ, ПО УРОВНЮ ОБРАЗОВАНИЯ </a:t>
            </a: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02373"/>
              </p:ext>
            </p:extLst>
          </p:nvPr>
        </p:nvGraphicFramePr>
        <p:xfrm>
          <a:off x="-1476672" y="1196752"/>
          <a:ext cx="356235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859541"/>
              </p:ext>
            </p:extLst>
          </p:nvPr>
        </p:nvGraphicFramePr>
        <p:xfrm>
          <a:off x="1907704" y="1196752"/>
          <a:ext cx="7924176" cy="530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85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775" y="142875"/>
            <a:ext cx="8215313" cy="714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ВЫЯВЛЕННЫХ ЛИЦ,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СОВЕРШИВШИХ ПРЕСТУПЛЕНИЯ,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СОЦИАЛЬНОМУ И ДОЛЖНОСТНОМУ ПОЛОЖЕНИЮ</a:t>
            </a: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32316"/>
              </p:ext>
            </p:extLst>
          </p:nvPr>
        </p:nvGraphicFramePr>
        <p:xfrm>
          <a:off x="323528" y="1124744"/>
          <a:ext cx="5372447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35092"/>
              </p:ext>
            </p:extLst>
          </p:nvPr>
        </p:nvGraphicFramePr>
        <p:xfrm>
          <a:off x="2915816" y="1196752"/>
          <a:ext cx="66967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73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590550" y="57150"/>
            <a:ext cx="8229600" cy="850900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выявленных нарушений при осуществлении надзора за соблюдением федерального законодательства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январь-ноябрь 2019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года (в сравнении с АППГ)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827584" y="682659"/>
            <a:ext cx="35179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Всего выявлено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55 763 нарушения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Text Box 3"/>
          <p:cNvSpPr txBox="1">
            <a:spLocks noChangeArrowheads="1"/>
          </p:cNvSpPr>
          <p:nvPr/>
        </p:nvSpPr>
        <p:spPr bwMode="auto">
          <a:xfrm>
            <a:off x="-1" y="6500812"/>
            <a:ext cx="78470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* – в процентах указан удельный вес от общего числа выявленных нарушений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988063"/>
              </p:ext>
            </p:extLst>
          </p:nvPr>
        </p:nvGraphicFramePr>
        <p:xfrm>
          <a:off x="107504" y="980727"/>
          <a:ext cx="8909850" cy="546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79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63" y="142875"/>
            <a:ext cx="8229600" cy="7064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Надзор за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законностью исполнения </a:t>
            </a: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уголовных наказаний</a:t>
            </a:r>
            <a:b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январь-ноябрь 2019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года </a:t>
            </a: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(в сравнении с АППГ)</a:t>
            </a: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15348"/>
              </p:ext>
            </p:extLst>
          </p:nvPr>
        </p:nvGraphicFramePr>
        <p:xfrm>
          <a:off x="150366" y="764704"/>
          <a:ext cx="8928993" cy="574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9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42756" y="188640"/>
            <a:ext cx="8229600" cy="5619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Надзор за исполнением законов в сфере соблюдения прав и интересов несовершеннолетних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январь-ноябрь 2019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года </a:t>
            </a: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(в сравнении с АППГ)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458815"/>
              </p:ext>
            </p:extLst>
          </p:nvPr>
        </p:nvGraphicFramePr>
        <p:xfrm>
          <a:off x="165068" y="750615"/>
          <a:ext cx="8784975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65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87363" y="204788"/>
            <a:ext cx="8229600" cy="55991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Состояние надзора за исполнением законов на досудебной стадии уголовного судопроизводства за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январь-ноябрь 2019 </a:t>
            </a: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года (в сравнении с АППГ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endParaRPr lang="ru-RU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963721"/>
              </p:ext>
            </p:extLst>
          </p:nvPr>
        </p:nvGraphicFramePr>
        <p:xfrm>
          <a:off x="332768" y="764704"/>
          <a:ext cx="8538790" cy="585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12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79" y="116632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Количество преступлений, совершенных женщинами и мужчинами на территории 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г. Москвы (по предварительно расследованным преступлениям) </a:t>
            </a:r>
          </a:p>
          <a:p>
            <a:pPr algn="ctr" eaLnBrk="1" hangingPunct="1">
              <a:spcAft>
                <a:spcPts val="1000"/>
              </a:spcAft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228559"/>
              </p:ext>
            </p:extLst>
          </p:nvPr>
        </p:nvGraphicFramePr>
        <p:xfrm>
          <a:off x="251520" y="831007"/>
          <a:ext cx="8712968" cy="583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506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375" y="428625"/>
            <a:ext cx="7858125" cy="714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количество зарегистрированных убийств –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261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TextBox 21"/>
          <p:cNvSpPr txBox="1">
            <a:spLocks noChangeArrowheads="1"/>
          </p:cNvSpPr>
          <p:nvPr/>
        </p:nvSpPr>
        <p:spPr bwMode="auto">
          <a:xfrm>
            <a:off x="2643188" y="1428750"/>
            <a:ext cx="4181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ИЗ НИХ СОВЕРШЕНО В ОТНОШЕНИИ:</a:t>
            </a:r>
          </a:p>
        </p:txBody>
      </p:sp>
      <p:sp>
        <p:nvSpPr>
          <p:cNvPr id="4111" name="Text Box 3"/>
          <p:cNvSpPr txBox="1">
            <a:spLocks noChangeArrowheads="1"/>
          </p:cNvSpPr>
          <p:nvPr/>
        </p:nvSpPr>
        <p:spPr bwMode="auto">
          <a:xfrm>
            <a:off x="0" y="6624638"/>
            <a:ext cx="51831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* – удельный вес от общего числа зарегистрированных убийств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" name="Диаграмм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23656"/>
              </p:ext>
            </p:extLst>
          </p:nvPr>
        </p:nvGraphicFramePr>
        <p:xfrm>
          <a:off x="-437837" y="2484834"/>
          <a:ext cx="5087288" cy="321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9" name="Диаграмм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59938"/>
              </p:ext>
            </p:extLst>
          </p:nvPr>
        </p:nvGraphicFramePr>
        <p:xfrm>
          <a:off x="3995936" y="1897872"/>
          <a:ext cx="4922519" cy="4250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0" name="Группа 49"/>
          <p:cNvGrpSpPr/>
          <p:nvPr/>
        </p:nvGrpSpPr>
        <p:grpSpPr>
          <a:xfrm>
            <a:off x="9836" y="2094310"/>
            <a:ext cx="9572008" cy="4051698"/>
            <a:chOff x="447673" y="180976"/>
            <a:chExt cx="9572008" cy="4051698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5405898" y="180976"/>
              <a:ext cx="4419137" cy="4051698"/>
              <a:chOff x="5405899" y="180976"/>
              <a:chExt cx="3895291" cy="4051698"/>
            </a:xfrm>
          </p:grpSpPr>
          <p:sp>
            <p:nvSpPr>
              <p:cNvPr id="62" name="TextBox 12"/>
              <p:cNvSpPr txBox="1">
                <a:spLocks noChangeArrowheads="1"/>
              </p:cNvSpPr>
              <p:nvPr/>
            </p:nvSpPr>
            <p:spPr bwMode="auto">
              <a:xfrm>
                <a:off x="6906682" y="180976"/>
                <a:ext cx="1795461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ru-RU" sz="1200" b="1" dirty="0">
                    <a:latin typeface="Times New Roman" pitchFamily="18" charset="0"/>
                    <a:cs typeface="Times New Roman" pitchFamily="18" charset="0"/>
                  </a:rPr>
                  <a:t>ПОЖИЛЫХ ЛИЦ – </a:t>
                </a:r>
                <a:r>
                  <a:rPr lang="ru-RU" altLang="ru-RU" sz="1200" b="1" dirty="0" smtClean="0">
                    <a:latin typeface="Times New Roman" pitchFamily="18" charset="0"/>
                    <a:cs typeface="Times New Roman" pitchFamily="18" charset="0"/>
                  </a:rPr>
                  <a:t>34 </a:t>
                </a:r>
                <a:r>
                  <a:rPr lang="ru-RU" sz="1400" b="1" kern="1200" dirty="0" smtClean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(13,0%)*</a:t>
                </a:r>
                <a:endParaRPr lang="ru-RU" sz="14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3" name="TextBox 1"/>
              <p:cNvSpPr txBox="1">
                <a:spLocks noChangeArrowheads="1"/>
              </p:cNvSpPr>
              <p:nvPr/>
            </p:nvSpPr>
            <p:spPr bwMode="auto">
              <a:xfrm>
                <a:off x="6818946" y="3875486"/>
                <a:ext cx="879872" cy="357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ru-RU" altLang="ru-RU" sz="1400" b="1" dirty="0" smtClean="0">
                    <a:latin typeface="Times New Roman" pitchFamily="18" charset="0"/>
                    <a:cs typeface="Times New Roman" pitchFamily="18" charset="0"/>
                  </a:rPr>
                  <a:t>(83,9%)*</a:t>
                </a:r>
                <a:endParaRPr lang="ru-RU" altLang="ru-RU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TextBox 13"/>
              <p:cNvSpPr txBox="1">
                <a:spLocks noChangeArrowheads="1"/>
              </p:cNvSpPr>
              <p:nvPr/>
            </p:nvSpPr>
            <p:spPr bwMode="auto">
              <a:xfrm>
                <a:off x="5405899" y="3677974"/>
                <a:ext cx="389529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ru-RU" sz="1200" b="1" kern="1200" dirty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ИНЫХ КАТЕГОРИЙ ПОТЕРПЕВШИХ – </a:t>
                </a:r>
                <a:r>
                  <a:rPr lang="ru-RU" sz="1200" b="1" kern="1200" dirty="0" smtClean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219</a:t>
                </a:r>
                <a:endParaRPr lang="ru-RU" sz="12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447673" y="382402"/>
              <a:ext cx="9572008" cy="3776380"/>
              <a:chOff x="447674" y="386197"/>
              <a:chExt cx="8437331" cy="3441389"/>
            </a:xfrm>
          </p:grpSpPr>
          <p:cxnSp>
            <p:nvCxnSpPr>
              <p:cNvPr id="53" name="Прямая соединительная линия 52"/>
              <p:cNvCxnSpPr/>
              <p:nvPr/>
            </p:nvCxnSpPr>
            <p:spPr>
              <a:xfrm flipV="1">
                <a:off x="5985349" y="428321"/>
                <a:ext cx="608126" cy="390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13"/>
              <p:cNvSpPr txBox="1">
                <a:spLocks noChangeArrowheads="1"/>
              </p:cNvSpPr>
              <p:nvPr/>
            </p:nvSpPr>
            <p:spPr bwMode="auto">
              <a:xfrm>
                <a:off x="3577403" y="386197"/>
                <a:ext cx="2270125" cy="62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ru-RU" altLang="ru-RU" sz="1200" b="1" dirty="0">
                    <a:latin typeface="Times New Roman" pitchFamily="18" charset="0"/>
                    <a:cs typeface="Times New Roman" pitchFamily="18" charset="0"/>
                  </a:rPr>
                  <a:t>НЕСОВЕРШЕННОЛЕТНИХ 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ru-RU" sz="1200" b="1" dirty="0">
                    <a:latin typeface="Times New Roman" pitchFamily="18" charset="0"/>
                    <a:cs typeface="Times New Roman" pitchFamily="18" charset="0"/>
                  </a:rPr>
                  <a:t>И МАЛОЛЕТНИХ ЛИЦ – </a:t>
                </a:r>
                <a:r>
                  <a:rPr lang="ru-RU" altLang="ru-RU" sz="1200" b="1" dirty="0" smtClean="0">
                    <a:latin typeface="Times New Roman" pitchFamily="18" charset="0"/>
                    <a:cs typeface="Times New Roman" pitchFamily="18" charset="0"/>
                  </a:rPr>
                  <a:t>8 </a:t>
                </a:r>
                <a:r>
                  <a:rPr lang="ru-RU" altLang="ru-RU" sz="1400" b="1" dirty="0" smtClean="0">
                    <a:latin typeface="Times New Roman" pitchFamily="18" charset="0"/>
                    <a:cs typeface="Times New Roman" pitchFamily="18" charset="0"/>
                  </a:rPr>
                  <a:t>(3,1%)*</a:t>
                </a:r>
                <a:r>
                  <a:rPr lang="ru-RU" altLang="ru-RU" sz="14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altLang="ru-RU" sz="1400" b="1" dirty="0">
                    <a:latin typeface="Times New Roman" pitchFamily="18" charset="0"/>
                    <a:cs typeface="Times New Roman" pitchFamily="18" charset="0"/>
                  </a:rPr>
                </a:br>
                <a:endParaRPr lang="ru-RU" sz="14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5" name="TextBox 1"/>
              <p:cNvSpPr txBox="1">
                <a:spLocks noChangeArrowheads="1"/>
              </p:cNvSpPr>
              <p:nvPr/>
            </p:nvSpPr>
            <p:spPr bwMode="auto">
              <a:xfrm>
                <a:off x="2300270" y="2349210"/>
                <a:ext cx="956073" cy="357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ru-RU" altLang="ru-RU" sz="1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altLang="ru-RU" sz="1400" b="1" dirty="0" smtClean="0">
                    <a:latin typeface="Times New Roman" pitchFamily="18" charset="0"/>
                    <a:cs typeface="Times New Roman" pitchFamily="18" charset="0"/>
                  </a:rPr>
                  <a:t>72,0%)*</a:t>
                </a:r>
                <a:endParaRPr lang="ru-RU" altLang="ru-RU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1"/>
              <p:cNvSpPr txBox="1">
                <a:spLocks noChangeArrowheads="1"/>
              </p:cNvSpPr>
              <p:nvPr/>
            </p:nvSpPr>
            <p:spPr bwMode="auto">
              <a:xfrm>
                <a:off x="1486311" y="1603179"/>
                <a:ext cx="945770" cy="357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ru-RU" altLang="ru-RU" sz="1400" b="1" dirty="0" smtClean="0">
                    <a:latin typeface="Times New Roman" pitchFamily="18" charset="0"/>
                    <a:cs typeface="Times New Roman" pitchFamily="18" charset="0"/>
                  </a:rPr>
                  <a:t>28,0%)*</a:t>
                </a:r>
                <a:endParaRPr lang="ru-RU" altLang="ru-RU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13"/>
              <p:cNvSpPr txBox="1">
                <a:spLocks noChangeArrowheads="1"/>
              </p:cNvSpPr>
              <p:nvPr/>
            </p:nvSpPr>
            <p:spPr bwMode="auto">
              <a:xfrm>
                <a:off x="447674" y="692640"/>
                <a:ext cx="1366429" cy="252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ru-RU" sz="1200" b="1" kern="1200" dirty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ЖЕНЩИН – </a:t>
                </a:r>
                <a:r>
                  <a:rPr lang="ru-RU" sz="1200" b="1" kern="1200" dirty="0" smtClean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73</a:t>
                </a:r>
                <a:endParaRPr lang="ru-RU" sz="12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8" name="TextBox 13"/>
              <p:cNvSpPr txBox="1">
                <a:spLocks noChangeArrowheads="1"/>
              </p:cNvSpPr>
              <p:nvPr/>
            </p:nvSpPr>
            <p:spPr bwMode="auto">
              <a:xfrm>
                <a:off x="2966745" y="3483237"/>
                <a:ext cx="1523566" cy="252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ru-RU" sz="1200" b="1" kern="1200" dirty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МУЖЧИН – </a:t>
                </a:r>
                <a:r>
                  <a:rPr lang="ru-RU" sz="1200" b="1" kern="1200" dirty="0" smtClean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188</a:t>
                </a:r>
                <a:endParaRPr lang="ru-RU" sz="12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59" name="Прямая соединительная линия 58"/>
              <p:cNvCxnSpPr/>
              <p:nvPr/>
            </p:nvCxnSpPr>
            <p:spPr bwMode="auto">
              <a:xfrm>
                <a:off x="1025151" y="929180"/>
                <a:ext cx="461160" cy="4000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 bwMode="auto">
              <a:xfrm>
                <a:off x="3199391" y="2902850"/>
                <a:ext cx="378012" cy="5111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 bwMode="auto">
              <a:xfrm>
                <a:off x="8884730" y="3419505"/>
                <a:ext cx="275" cy="4080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834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335" y="428624"/>
            <a:ext cx="7858125" cy="714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количество зарегистрированных краж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59 609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TextBox 21"/>
          <p:cNvSpPr txBox="1">
            <a:spLocks noChangeArrowheads="1"/>
          </p:cNvSpPr>
          <p:nvPr/>
        </p:nvSpPr>
        <p:spPr bwMode="auto">
          <a:xfrm>
            <a:off x="2643188" y="1428750"/>
            <a:ext cx="4181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ИЗ НИХ СОВЕРШЕНО В ОТНОШЕНИИ:</a:t>
            </a:r>
          </a:p>
        </p:txBody>
      </p:sp>
      <p:sp>
        <p:nvSpPr>
          <p:cNvPr id="5134" name="Text Box 3"/>
          <p:cNvSpPr txBox="1">
            <a:spLocks noChangeArrowheads="1"/>
          </p:cNvSpPr>
          <p:nvPr/>
        </p:nvSpPr>
        <p:spPr bwMode="auto">
          <a:xfrm>
            <a:off x="0" y="6624638"/>
            <a:ext cx="364331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* – удельный вес от общего числа зарегистрированных краж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Диаграмм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015953"/>
              </p:ext>
            </p:extLst>
          </p:nvPr>
        </p:nvGraphicFramePr>
        <p:xfrm>
          <a:off x="382874" y="2483188"/>
          <a:ext cx="4039538" cy="287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5" name="Диаграмм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17954"/>
              </p:ext>
            </p:extLst>
          </p:nvPr>
        </p:nvGraphicFramePr>
        <p:xfrm>
          <a:off x="382874" y="2627968"/>
          <a:ext cx="4039538" cy="287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6" name="Диаграмм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397153"/>
              </p:ext>
            </p:extLst>
          </p:nvPr>
        </p:nvGraphicFramePr>
        <p:xfrm>
          <a:off x="3838607" y="1882854"/>
          <a:ext cx="4922519" cy="4250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7" name="Группа 56"/>
          <p:cNvGrpSpPr/>
          <p:nvPr/>
        </p:nvGrpSpPr>
        <p:grpSpPr>
          <a:xfrm>
            <a:off x="426170" y="1987630"/>
            <a:ext cx="7791017" cy="4069272"/>
            <a:chOff x="43296" y="104776"/>
            <a:chExt cx="7791017" cy="4069272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5681663" y="460773"/>
              <a:ext cx="26670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12"/>
            <p:cNvSpPr txBox="1">
              <a:spLocks noChangeArrowheads="1"/>
            </p:cNvSpPr>
            <p:nvPr/>
          </p:nvSpPr>
          <p:spPr bwMode="auto">
            <a:xfrm>
              <a:off x="5624513" y="104776"/>
              <a:ext cx="192404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200" b="1" dirty="0">
                  <a:latin typeface="Times New Roman" pitchFamily="18" charset="0"/>
                  <a:cs typeface="Times New Roman" pitchFamily="18" charset="0"/>
                </a:rPr>
                <a:t>ПОЖИЛЫХ ЛИЦ – </a:t>
              </a:r>
              <a:r>
                <a:rPr lang="ru-RU" altLang="ru-RU" sz="1200" b="1" dirty="0" smtClean="0">
                  <a:latin typeface="Times New Roman" pitchFamily="18" charset="0"/>
                  <a:cs typeface="Times New Roman" pitchFamily="18" charset="0"/>
                </a:rPr>
                <a:t>5535 </a:t>
              </a:r>
              <a:r>
                <a:rPr lang="ru-RU" sz="14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9,3%)*</a:t>
              </a:r>
              <a:endParaRPr lang="ru-RU" sz="14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0" name="TextBox 13"/>
            <p:cNvSpPr txBox="1">
              <a:spLocks noChangeArrowheads="1"/>
            </p:cNvSpPr>
            <p:nvPr/>
          </p:nvSpPr>
          <p:spPr bwMode="auto">
            <a:xfrm>
              <a:off x="3024621" y="314273"/>
              <a:ext cx="227012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latin typeface="Times New Roman" pitchFamily="18" charset="0"/>
                  <a:cs typeface="Times New Roman" pitchFamily="18" charset="0"/>
                </a:rPr>
                <a:t>НЕСОВЕРШЕННОЛЕТНИХ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200" b="1" dirty="0">
                  <a:latin typeface="Times New Roman" pitchFamily="18" charset="0"/>
                  <a:cs typeface="Times New Roman" pitchFamily="18" charset="0"/>
                </a:rPr>
                <a:t>И МАЛОЛЕТНИХ ЛИЦ – </a:t>
              </a:r>
              <a:r>
                <a:rPr lang="ru-RU" altLang="ru-RU" sz="1200" b="1" dirty="0" smtClean="0">
                  <a:latin typeface="Times New Roman" pitchFamily="18" charset="0"/>
                  <a:cs typeface="Times New Roman" pitchFamily="18" charset="0"/>
                </a:rPr>
                <a:t>572 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(1,0%)*</a:t>
              </a:r>
              <a:endParaRPr lang="ru-RU" sz="14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1" name="TextBox 1"/>
            <p:cNvSpPr txBox="1">
              <a:spLocks noChangeArrowheads="1"/>
            </p:cNvSpPr>
            <p:nvPr/>
          </p:nvSpPr>
          <p:spPr bwMode="auto">
            <a:xfrm>
              <a:off x="2105801" y="2283619"/>
              <a:ext cx="946962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61,3%)*</a:t>
              </a:r>
              <a:endParaRPr lang="ru-RU" alt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1"/>
            <p:cNvSpPr txBox="1">
              <a:spLocks noChangeArrowheads="1"/>
            </p:cNvSpPr>
            <p:nvPr/>
          </p:nvSpPr>
          <p:spPr bwMode="auto">
            <a:xfrm>
              <a:off x="978280" y="1816894"/>
              <a:ext cx="883858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38,7%)*</a:t>
              </a:r>
              <a:endParaRPr lang="ru-RU" alt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1"/>
            <p:cNvSpPr txBox="1">
              <a:spLocks noChangeArrowheads="1"/>
            </p:cNvSpPr>
            <p:nvPr/>
          </p:nvSpPr>
          <p:spPr bwMode="auto">
            <a:xfrm>
              <a:off x="5497892" y="2561036"/>
              <a:ext cx="955296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(89,7</a:t>
              </a:r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%)*</a:t>
              </a:r>
            </a:p>
          </p:txBody>
        </p:sp>
        <p:sp>
          <p:nvSpPr>
            <p:cNvPr id="64" name="TextBox 13"/>
            <p:cNvSpPr txBox="1">
              <a:spLocks noChangeArrowheads="1"/>
            </p:cNvSpPr>
            <p:nvPr/>
          </p:nvSpPr>
          <p:spPr bwMode="auto">
            <a:xfrm>
              <a:off x="43296" y="506149"/>
              <a:ext cx="16378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2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ЖЕНЩИН – </a:t>
              </a:r>
              <a:r>
                <a:rPr lang="ru-RU" sz="12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23 069</a:t>
              </a:r>
              <a:endParaRPr lang="ru-RU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5" name="TextBox 13"/>
            <p:cNvSpPr txBox="1">
              <a:spLocks noChangeArrowheads="1"/>
            </p:cNvSpPr>
            <p:nvPr/>
          </p:nvSpPr>
          <p:spPr bwMode="auto">
            <a:xfrm>
              <a:off x="1243447" y="3887524"/>
              <a:ext cx="15235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2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МУЖЧИН – </a:t>
              </a:r>
              <a:r>
                <a:rPr lang="ru-RU" sz="12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36 540</a:t>
              </a:r>
              <a:endParaRPr lang="ru-RU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 bwMode="auto">
            <a:xfrm>
              <a:off x="661988" y="832248"/>
              <a:ext cx="38100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 bwMode="auto">
            <a:xfrm flipH="1">
              <a:off x="2008854" y="3508773"/>
              <a:ext cx="5684" cy="372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13"/>
            <p:cNvSpPr txBox="1">
              <a:spLocks noChangeArrowheads="1"/>
            </p:cNvSpPr>
            <p:nvPr/>
          </p:nvSpPr>
          <p:spPr bwMode="auto">
            <a:xfrm>
              <a:off x="3939022" y="3897049"/>
              <a:ext cx="38952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2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ИНЫХ КАТЕГОРИЙ ПОТЕРПЕВШИХ – </a:t>
              </a:r>
              <a:r>
                <a:rPr lang="ru-RU" sz="12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53 502</a:t>
              </a:r>
              <a:endParaRPr lang="ru-RU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 bwMode="auto">
            <a:xfrm>
              <a:off x="5881688" y="3470673"/>
              <a:ext cx="3841" cy="419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 bwMode="auto">
            <a:xfrm>
              <a:off x="4814888" y="784623"/>
              <a:ext cx="310342" cy="295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06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374" y="428624"/>
            <a:ext cx="7858125" cy="714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количество зарегистрированных грабежей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3393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Box 21"/>
          <p:cNvSpPr txBox="1">
            <a:spLocks noChangeArrowheads="1"/>
          </p:cNvSpPr>
          <p:nvPr/>
        </p:nvSpPr>
        <p:spPr bwMode="auto">
          <a:xfrm>
            <a:off x="2643188" y="1428750"/>
            <a:ext cx="4181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ИЗ НИХ СОВЕРШЕНО В ОТНОШЕНИИ:</a:t>
            </a:r>
          </a:p>
        </p:txBody>
      </p:sp>
      <p:sp>
        <p:nvSpPr>
          <p:cNvPr id="6157" name="Text Box 3"/>
          <p:cNvSpPr txBox="1">
            <a:spLocks noChangeArrowheads="1"/>
          </p:cNvSpPr>
          <p:nvPr/>
        </p:nvSpPr>
        <p:spPr bwMode="auto">
          <a:xfrm>
            <a:off x="-1" y="6624638"/>
            <a:ext cx="47339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* – удельный вес от общего числа зарегистрированных грабежей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Диаграмм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38907"/>
              </p:ext>
            </p:extLst>
          </p:nvPr>
        </p:nvGraphicFramePr>
        <p:xfrm>
          <a:off x="382874" y="2528908"/>
          <a:ext cx="4039538" cy="287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Диаграмм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415259"/>
              </p:ext>
            </p:extLst>
          </p:nvPr>
        </p:nvGraphicFramePr>
        <p:xfrm>
          <a:off x="3838607" y="1783794"/>
          <a:ext cx="4922519" cy="4250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426170" y="1888570"/>
            <a:ext cx="7791017" cy="4069272"/>
            <a:chOff x="43296" y="104776"/>
            <a:chExt cx="7791017" cy="4069272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5727523" y="460773"/>
              <a:ext cx="220840" cy="416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2"/>
            <p:cNvSpPr txBox="1">
              <a:spLocks noChangeArrowheads="1"/>
            </p:cNvSpPr>
            <p:nvPr/>
          </p:nvSpPr>
          <p:spPr bwMode="auto">
            <a:xfrm>
              <a:off x="5624513" y="104776"/>
              <a:ext cx="18907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200" b="1" dirty="0">
                  <a:latin typeface="Times New Roman" pitchFamily="18" charset="0"/>
                  <a:cs typeface="Times New Roman" pitchFamily="18" charset="0"/>
                </a:rPr>
                <a:t>ПОЖИЛЫХ ЛИЦ – </a:t>
              </a:r>
              <a:r>
                <a:rPr lang="ru-RU" altLang="ru-RU" sz="1200" b="1" dirty="0" smtClean="0">
                  <a:latin typeface="Times New Roman" pitchFamily="18" charset="0"/>
                  <a:cs typeface="Times New Roman" pitchFamily="18" charset="0"/>
                </a:rPr>
                <a:t>243 </a:t>
              </a:r>
              <a:r>
                <a:rPr lang="ru-RU" sz="14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7,2%)*</a:t>
              </a:r>
              <a:endParaRPr lang="ru-RU" sz="14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3024621" y="314273"/>
              <a:ext cx="227012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latin typeface="Times New Roman" pitchFamily="18" charset="0"/>
                  <a:cs typeface="Times New Roman" pitchFamily="18" charset="0"/>
                </a:rPr>
                <a:t>НЕСОВЕРШЕННОЛЕТНИХ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200" b="1" dirty="0">
                  <a:latin typeface="Times New Roman" pitchFamily="18" charset="0"/>
                  <a:cs typeface="Times New Roman" pitchFamily="18" charset="0"/>
                </a:rPr>
                <a:t>И МАЛОЛЕТНИХ ЛИЦ – </a:t>
              </a:r>
              <a:r>
                <a:rPr lang="ru-RU" altLang="ru-RU" sz="1200" b="1" dirty="0" smtClean="0">
                  <a:latin typeface="Times New Roman" pitchFamily="18" charset="0"/>
                  <a:cs typeface="Times New Roman" pitchFamily="18" charset="0"/>
                </a:rPr>
                <a:t>137 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(4,0%)*</a:t>
              </a:r>
              <a:endParaRPr lang="ru-RU" sz="14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TextBox 1"/>
            <p:cNvSpPr txBox="1">
              <a:spLocks noChangeArrowheads="1"/>
            </p:cNvSpPr>
            <p:nvPr/>
          </p:nvSpPr>
          <p:spPr bwMode="auto">
            <a:xfrm>
              <a:off x="2115326" y="2255044"/>
              <a:ext cx="923149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(71,0%)*</a:t>
              </a:r>
              <a:endParaRPr lang="ru-RU" alt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"/>
            <p:cNvSpPr txBox="1">
              <a:spLocks noChangeArrowheads="1"/>
            </p:cNvSpPr>
            <p:nvPr/>
          </p:nvSpPr>
          <p:spPr bwMode="auto">
            <a:xfrm>
              <a:off x="904875" y="1769269"/>
              <a:ext cx="923925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29,0%)*</a:t>
              </a:r>
              <a:endParaRPr lang="ru-RU" alt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1"/>
            <p:cNvSpPr txBox="1">
              <a:spLocks noChangeArrowheads="1"/>
            </p:cNvSpPr>
            <p:nvPr/>
          </p:nvSpPr>
          <p:spPr bwMode="auto">
            <a:xfrm>
              <a:off x="5526467" y="2646761"/>
              <a:ext cx="893383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(88,8%)*</a:t>
              </a:r>
            </a:p>
          </p:txBody>
        </p:sp>
        <p:sp>
          <p:nvSpPr>
            <p:cNvPr id="32" name="TextBox 13"/>
            <p:cNvSpPr txBox="1">
              <a:spLocks noChangeArrowheads="1"/>
            </p:cNvSpPr>
            <p:nvPr/>
          </p:nvSpPr>
          <p:spPr bwMode="auto">
            <a:xfrm>
              <a:off x="43296" y="506149"/>
              <a:ext cx="14664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2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ЖЕНЩИН – </a:t>
              </a:r>
              <a:r>
                <a:rPr lang="ru-RU" sz="12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985</a:t>
              </a:r>
              <a:endParaRPr lang="ru-RU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TextBox 13"/>
            <p:cNvSpPr txBox="1">
              <a:spLocks noChangeArrowheads="1"/>
            </p:cNvSpPr>
            <p:nvPr/>
          </p:nvSpPr>
          <p:spPr bwMode="auto">
            <a:xfrm>
              <a:off x="1243447" y="3887524"/>
              <a:ext cx="15235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2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МУЖЧИН – </a:t>
              </a:r>
              <a:r>
                <a:rPr lang="ru-RU" sz="12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2408</a:t>
              </a:r>
              <a:endParaRPr lang="ru-RU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 bwMode="auto">
            <a:xfrm>
              <a:off x="661988" y="832248"/>
              <a:ext cx="387667" cy="4711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 bwMode="auto">
            <a:xfrm flipH="1">
              <a:off x="2008853" y="3489158"/>
              <a:ext cx="364" cy="3919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3"/>
            <p:cNvSpPr txBox="1">
              <a:spLocks noChangeArrowheads="1"/>
            </p:cNvSpPr>
            <p:nvPr/>
          </p:nvSpPr>
          <p:spPr bwMode="auto">
            <a:xfrm>
              <a:off x="3939022" y="3897049"/>
              <a:ext cx="38952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2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ИНЫХ КАТЕГОРИЙ ПОТЕРПЕВШИХ – </a:t>
              </a:r>
              <a:r>
                <a:rPr lang="ru-RU" sz="12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3013</a:t>
              </a:r>
              <a:endParaRPr lang="ru-RU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 bwMode="auto">
            <a:xfrm flipH="1">
              <a:off x="5885528" y="3484145"/>
              <a:ext cx="1922" cy="4065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4867915" y="762000"/>
              <a:ext cx="312029" cy="30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78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375" y="428625"/>
            <a:ext cx="7858125" cy="714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количество зарегистрированных разбоев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682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Box 21"/>
          <p:cNvSpPr txBox="1">
            <a:spLocks noChangeArrowheads="1"/>
          </p:cNvSpPr>
          <p:nvPr/>
        </p:nvSpPr>
        <p:spPr bwMode="auto">
          <a:xfrm>
            <a:off x="2643188" y="1428750"/>
            <a:ext cx="4181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ИЗ НИХ СОВЕРШЕНО В ОТНОШЕНИИ:</a:t>
            </a:r>
          </a:p>
        </p:txBody>
      </p:sp>
      <p:sp>
        <p:nvSpPr>
          <p:cNvPr id="7182" name="Text Box 3"/>
          <p:cNvSpPr txBox="1">
            <a:spLocks noChangeArrowheads="1"/>
          </p:cNvSpPr>
          <p:nvPr/>
        </p:nvSpPr>
        <p:spPr bwMode="auto">
          <a:xfrm>
            <a:off x="0" y="6624638"/>
            <a:ext cx="37861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* – удельный вес от общего числа зарегистрированных разбоев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Диаграмм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39786"/>
              </p:ext>
            </p:extLst>
          </p:nvPr>
        </p:nvGraphicFramePr>
        <p:xfrm>
          <a:off x="382874" y="2734648"/>
          <a:ext cx="4039538" cy="287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Диаграмм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619011"/>
              </p:ext>
            </p:extLst>
          </p:nvPr>
        </p:nvGraphicFramePr>
        <p:xfrm>
          <a:off x="3838607" y="1989534"/>
          <a:ext cx="4922519" cy="4250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426170" y="2094310"/>
            <a:ext cx="7791017" cy="4069272"/>
            <a:chOff x="43296" y="104776"/>
            <a:chExt cx="7791017" cy="4069272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5738331" y="420538"/>
              <a:ext cx="329949" cy="449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12"/>
            <p:cNvSpPr txBox="1">
              <a:spLocks noChangeArrowheads="1"/>
            </p:cNvSpPr>
            <p:nvPr/>
          </p:nvSpPr>
          <p:spPr bwMode="auto">
            <a:xfrm>
              <a:off x="5624514" y="104776"/>
              <a:ext cx="182403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200" b="1" dirty="0">
                  <a:latin typeface="Times New Roman" pitchFamily="18" charset="0"/>
                  <a:cs typeface="Times New Roman" pitchFamily="18" charset="0"/>
                </a:rPr>
                <a:t>ПОЖИЛЫХ ЛИЦ – </a:t>
              </a:r>
              <a:r>
                <a:rPr lang="ru-RU" altLang="ru-RU" sz="1200" b="1" dirty="0" smtClean="0">
                  <a:latin typeface="Times New Roman" pitchFamily="18" charset="0"/>
                  <a:cs typeface="Times New Roman" pitchFamily="18" charset="0"/>
                </a:rPr>
                <a:t>30 </a:t>
              </a:r>
              <a:r>
                <a:rPr lang="ru-RU" altLang="ru-RU" sz="1200" b="1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altLang="ru-RU" sz="14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4,4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%)*</a:t>
              </a:r>
              <a:endParaRPr lang="ru-RU" sz="14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2" name="TextBox 13"/>
            <p:cNvSpPr txBox="1">
              <a:spLocks noChangeArrowheads="1"/>
            </p:cNvSpPr>
            <p:nvPr/>
          </p:nvSpPr>
          <p:spPr bwMode="auto">
            <a:xfrm>
              <a:off x="3024621" y="314273"/>
              <a:ext cx="227012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latin typeface="Times New Roman" pitchFamily="18" charset="0"/>
                  <a:cs typeface="Times New Roman" pitchFamily="18" charset="0"/>
                </a:rPr>
                <a:t>НЕСОВЕРШЕННОЛЕТНИХ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200" b="1" dirty="0">
                  <a:latin typeface="Times New Roman" pitchFamily="18" charset="0"/>
                  <a:cs typeface="Times New Roman" pitchFamily="18" charset="0"/>
                </a:rPr>
                <a:t>И МАЛОЛЕТНИХ ЛИЦ – </a:t>
              </a:r>
              <a:r>
                <a:rPr lang="ru-RU" altLang="ru-RU" sz="1200" b="1" dirty="0" smtClean="0">
                  <a:latin typeface="Times New Roman" pitchFamily="18" charset="0"/>
                  <a:cs typeface="Times New Roman" pitchFamily="18" charset="0"/>
                </a:rPr>
                <a:t>29</a:t>
              </a:r>
              <a:r>
                <a:rPr lang="ru-RU" altLang="ru-RU" sz="1200" b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200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4,3%)*</a:t>
              </a:r>
              <a:endParaRPr lang="ru-RU" sz="14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" name="TextBox 1"/>
            <p:cNvSpPr txBox="1">
              <a:spLocks noChangeArrowheads="1"/>
            </p:cNvSpPr>
            <p:nvPr/>
          </p:nvSpPr>
          <p:spPr bwMode="auto">
            <a:xfrm>
              <a:off x="2086751" y="2375570"/>
              <a:ext cx="894574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76,4%)*</a:t>
              </a:r>
              <a:endParaRPr lang="ru-RU" alt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1"/>
            <p:cNvSpPr txBox="1">
              <a:spLocks noChangeArrowheads="1"/>
            </p:cNvSpPr>
            <p:nvPr/>
          </p:nvSpPr>
          <p:spPr bwMode="auto">
            <a:xfrm>
              <a:off x="911605" y="1835944"/>
              <a:ext cx="94577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23,6%)*</a:t>
              </a:r>
              <a:endParaRPr lang="ru-RU" alt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1"/>
            <p:cNvSpPr txBox="1">
              <a:spLocks noChangeArrowheads="1"/>
            </p:cNvSpPr>
            <p:nvPr/>
          </p:nvSpPr>
          <p:spPr bwMode="auto">
            <a:xfrm>
              <a:off x="5526467" y="2646761"/>
              <a:ext cx="902908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altLang="ru-RU" sz="1400" b="1">
                  <a:latin typeface="Times New Roman" pitchFamily="18" charset="0"/>
                  <a:cs typeface="Times New Roman" pitchFamily="18" charset="0"/>
                </a:rPr>
                <a:t>(91,3%)*</a:t>
              </a:r>
            </a:p>
          </p:txBody>
        </p:sp>
        <p:sp>
          <p:nvSpPr>
            <p:cNvPr id="46" name="TextBox 13"/>
            <p:cNvSpPr txBox="1">
              <a:spLocks noChangeArrowheads="1"/>
            </p:cNvSpPr>
            <p:nvPr/>
          </p:nvSpPr>
          <p:spPr bwMode="auto">
            <a:xfrm>
              <a:off x="43296" y="506149"/>
              <a:ext cx="14664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2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ЖЕНЩИН – </a:t>
              </a:r>
              <a:r>
                <a:rPr lang="ru-RU" sz="12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161</a:t>
              </a:r>
              <a:endParaRPr lang="ru-RU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7" name="TextBox 13"/>
            <p:cNvSpPr txBox="1">
              <a:spLocks noChangeArrowheads="1"/>
            </p:cNvSpPr>
            <p:nvPr/>
          </p:nvSpPr>
          <p:spPr bwMode="auto">
            <a:xfrm>
              <a:off x="1243447" y="3887524"/>
              <a:ext cx="15235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2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МУЖЧИН – </a:t>
              </a:r>
              <a:r>
                <a:rPr lang="ru-RU" sz="12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521</a:t>
              </a:r>
              <a:endParaRPr lang="ru-RU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 bwMode="auto">
            <a:xfrm>
              <a:off x="661988" y="832248"/>
              <a:ext cx="374577" cy="4904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 bwMode="auto">
            <a:xfrm flipH="1">
              <a:off x="2008854" y="3493698"/>
              <a:ext cx="3211" cy="3874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13"/>
            <p:cNvSpPr txBox="1">
              <a:spLocks noChangeArrowheads="1"/>
            </p:cNvSpPr>
            <p:nvPr/>
          </p:nvSpPr>
          <p:spPr bwMode="auto">
            <a:xfrm>
              <a:off x="3939022" y="3897049"/>
              <a:ext cx="38952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ru-RU" sz="1200" b="1" kern="1200" dirty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ИНЫХ КАТЕГОРИЙ ПОТЕРПЕВШИХ – </a:t>
              </a:r>
              <a:r>
                <a:rPr lang="ru-RU" sz="1200" b="1" kern="1200" dirty="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623</a:t>
              </a:r>
              <a:endParaRPr lang="ru-RU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 bwMode="auto">
            <a:xfrm flipH="1">
              <a:off x="5885529" y="3479321"/>
              <a:ext cx="3432" cy="4113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 bwMode="auto">
            <a:xfrm>
              <a:off x="5056916" y="729651"/>
              <a:ext cx="362226" cy="2228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079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428625" y="355600"/>
            <a:ext cx="8286750" cy="1000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КОЛИЧЕСТВО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ПРЕДВАРИТЕЛЬНО РАССЛЕДОВАННЫХ ПРЕСТУПЛЕНИЙ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38 838 (АППГ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40 791,  -4,8%)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065737" y="1554163"/>
            <a:ext cx="4071937" cy="9286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СОВЕРШЕНО ЛИЦАМИ БЕЗ ПОСТОЯННОГО ИСТОЧНИКА ДОХОДА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23 564 (АППГ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25 809,  -8,7%)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106863" y="2700338"/>
            <a:ext cx="3286125" cy="6429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БЕЗРАБОТНЫМИ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49 (АППГ – 11, +345,5%)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flipH="1">
            <a:off x="8499475" y="1355725"/>
            <a:ext cx="3175" cy="76993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 bwMode="auto">
          <a:xfrm rot="10800000" flipV="1">
            <a:off x="8145463" y="2116138"/>
            <a:ext cx="358775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7783513" y="2482850"/>
            <a:ext cx="1587" cy="54927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 bwMode="auto">
          <a:xfrm flipH="1">
            <a:off x="7397750" y="3022600"/>
            <a:ext cx="385763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7884368" y="2635250"/>
            <a:ext cx="674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ИЗ НИХ</a:t>
            </a:r>
          </a:p>
        </p:txBody>
      </p:sp>
      <p:sp>
        <p:nvSpPr>
          <p:cNvPr id="8202" name="TextBox 15"/>
          <p:cNvSpPr txBox="1">
            <a:spLocks noChangeArrowheads="1"/>
          </p:cNvSpPr>
          <p:nvPr/>
        </p:nvSpPr>
        <p:spPr bwMode="auto">
          <a:xfrm>
            <a:off x="356617" y="1598886"/>
            <a:ext cx="3579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СОВЕРШЕНО ЛИЦАМИ </a:t>
            </a:r>
          </a:p>
          <a:p>
            <a:pPr algn="ctr" eaLnBrk="1" hangingPunct="1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БЕЗ ПОСТОЯННОГО ИСТОЧНИКА ДОХОДА</a:t>
            </a:r>
          </a:p>
        </p:txBody>
      </p:sp>
      <p:sp>
        <p:nvSpPr>
          <p:cNvPr id="8203" name="TextBox 16"/>
          <p:cNvSpPr txBox="1">
            <a:spLocks noChangeArrowheads="1"/>
          </p:cNvSpPr>
          <p:nvPr/>
        </p:nvSpPr>
        <p:spPr bwMode="auto">
          <a:xfrm>
            <a:off x="3995936" y="3412048"/>
            <a:ext cx="4706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СОВЕРШЕНО БЕЗРАБОТНЫМИ</a:t>
            </a:r>
          </a:p>
        </p:txBody>
      </p:sp>
      <p:graphicFrame>
        <p:nvGraphicFramePr>
          <p:cNvPr id="14" name="Диаграмм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4050"/>
              </p:ext>
            </p:extLst>
          </p:nvPr>
        </p:nvGraphicFramePr>
        <p:xfrm>
          <a:off x="251520" y="2125663"/>
          <a:ext cx="3600400" cy="464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68962"/>
              </p:ext>
            </p:extLst>
          </p:nvPr>
        </p:nvGraphicFramePr>
        <p:xfrm>
          <a:off x="3802037" y="3688273"/>
          <a:ext cx="5094733" cy="304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04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88" y="357188"/>
            <a:ext cx="8358187" cy="785812"/>
          </a:xfrm>
          <a:prstGeom prst="roundRect">
            <a:avLst/>
          </a:prstGeom>
          <a:solidFill>
            <a:srgbClr val="FBCDA7"/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ПРЕСТУПЛЕНИЯ, СОВЕРШЕННЫЕ НЕСОВЕРШЕННОЛЕТНИМИ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 ЧИСЛА ПРЕДВАРИТЕЛЬНО РАССЛЕДОВАННЫХ)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5341"/>
              </p:ext>
            </p:extLst>
          </p:nvPr>
        </p:nvGraphicFramePr>
        <p:xfrm>
          <a:off x="5436096" y="1196752"/>
          <a:ext cx="3600400" cy="539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78462"/>
              </p:ext>
            </p:extLst>
          </p:nvPr>
        </p:nvGraphicFramePr>
        <p:xfrm>
          <a:off x="467544" y="1772816"/>
          <a:ext cx="4622799" cy="3924300"/>
        </p:xfrm>
        <a:graphic>
          <a:graphicData uri="http://schemas.openxmlformats.org/drawingml/2006/table">
            <a:tbl>
              <a:tblPr/>
              <a:tblGrid>
                <a:gridCol w="1852286"/>
                <a:gridCol w="674422"/>
                <a:gridCol w="674422"/>
                <a:gridCol w="674422"/>
                <a:gridCol w="747247"/>
              </a:tblGrid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Прошлый год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Текущий год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Динамика,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В С Е Г О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-23,5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ЦЕНТРАЛЬНЫЙ ОКРУГ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СЕВЕРО-ВОСТОЧНЫЙ ОКРУГ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ВОСТОЧНЫЙ ОКРУГ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ЮГО-ВОСТОЧНЫЙ ОКРУГ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ЮЖНЫЙ ОКРУГ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ЮГО-ЗАПАДНЫЙ ОКРУГ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ЗАПАДНЫЙ ОКРУГ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СЕВЕРО-ЗАПАДНЫЙ ОКРУГ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СЕВЕРНЫЙ ОКРУГ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ЗЕЛЕНОГРАДСКИЙ ОКРУГ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НОВОМОСКОВСКИЙ ОКРУГ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ТРОИЦКИЙ ОКРУГ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УВД НА МЕТРОПОЛИТЕНЕ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625" y="214313"/>
            <a:ext cx="8286750" cy="7858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ВЫЯВЛЕННЫХ ЛИЦ, СОВЕРШИВШИХ ПРЕСТУПЛЕНИЯ, ПО ВОЗРАСТНЫМ ГРУППАМ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28625" y="1071563"/>
            <a:ext cx="82867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Всего  выявлено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27 484 (АППГ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30 109, -8,7%)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совершивших преступления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78955"/>
              </p:ext>
            </p:extLst>
          </p:nvPr>
        </p:nvGraphicFramePr>
        <p:xfrm>
          <a:off x="251520" y="1428750"/>
          <a:ext cx="2389609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212483"/>
              </p:ext>
            </p:extLst>
          </p:nvPr>
        </p:nvGraphicFramePr>
        <p:xfrm>
          <a:off x="1835696" y="1272664"/>
          <a:ext cx="8058150" cy="531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1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22325</TotalTime>
  <Words>829</Words>
  <Application>Microsoft Office PowerPoint</Application>
  <PresentationFormat>Экран (4:3)</PresentationFormat>
  <Paragraphs>281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выявленных нарушений при осуществлении надзора за соблюдением федерального законодательства за январь-ноябрь 2019 года (в сравнении с АППГ)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Атабеков А.Д.</dc:creator>
  <cp:lastModifiedBy>Кириллова А.В.</cp:lastModifiedBy>
  <cp:revision>560</cp:revision>
  <cp:lastPrinted>2019-11-08T12:34:50Z</cp:lastPrinted>
  <dcterms:created xsi:type="dcterms:W3CDTF">2016-10-11T09:05:46Z</dcterms:created>
  <dcterms:modified xsi:type="dcterms:W3CDTF">2019-12-19T15:36:54Z</dcterms:modified>
</cp:coreProperties>
</file>