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3"/>
  </p:notesMasterIdLst>
  <p:sldIdLst>
    <p:sldId id="257" r:id="rId2"/>
  </p:sldIdLst>
  <p:sldSz cx="9144000" cy="5143500" type="screen16x9"/>
  <p:notesSz cx="6858000" cy="9144000"/>
  <p:embeddedFontLst>
    <p:embeddedFont>
      <p:font typeface="Average" panose="020B0604020202020204" charset="0"/>
      <p:regular r:id="rId4"/>
    </p:embeddedFont>
    <p:embeddedFont>
      <p:font typeface="Oswald" panose="020B0604020202020204" charset="-52"/>
      <p:regular r:id="rId5"/>
      <p:bold r:id="rId6"/>
    </p:embeddedFont>
    <p:embeddedFont>
      <p:font typeface="Roboto" panose="020B0604020202020204" charset="0"/>
      <p:regular r:id="rId7"/>
      <p:bold r:id="rId8"/>
      <p:italic r:id="rId9"/>
      <p:boldItalic r:id="rId10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39" d="100"/>
          <a:sy n="139" d="100"/>
        </p:scale>
        <p:origin x="804" y="120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5.fntdata"/><Relationship Id="rId13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font" Target="fonts/font4.fntdata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11" Type="http://schemas.openxmlformats.org/officeDocument/2006/relationships/presProps" Target="presProps.xml"/><Relationship Id="rId5" Type="http://schemas.openxmlformats.org/officeDocument/2006/relationships/font" Target="fonts/font2.fntdata"/><Relationship Id="rId10" Type="http://schemas.openxmlformats.org/officeDocument/2006/relationships/font" Target="fonts/font7.fntdata"/><Relationship Id="rId4" Type="http://schemas.openxmlformats.org/officeDocument/2006/relationships/font" Target="fonts/font1.fntdata"/><Relationship Id="rId9" Type="http://schemas.openxmlformats.org/officeDocument/2006/relationships/font" Target="fonts/font6.fntdata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g13f870fbc8a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" name="Google Shape;63;g13f870fbc8a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 txBox="1">
            <a:spLocks noGrp="1"/>
          </p:cNvSpPr>
          <p:nvPr>
            <p:ph type="title"/>
          </p:nvPr>
        </p:nvSpPr>
        <p:spPr>
          <a:xfrm>
            <a:off x="671250" y="2141250"/>
            <a:ext cx="7852200" cy="861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sldNum" idx="12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2"/>
          <p:cNvSpPr txBox="1">
            <a:spLocks noGrp="1"/>
          </p:cNvSpPr>
          <p:nvPr>
            <p:ph type="sldNum" idx="12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sldNum" idx="12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7" name="Google Shape;27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8" name="Google Shape;28;p5"/>
          <p:cNvSpPr txBox="1">
            <a:spLocks noGrp="1"/>
          </p:cNvSpPr>
          <p:nvPr>
            <p:ph type="sldNum" idx="12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6"/>
          <p:cNvSpPr txBox="1">
            <a:spLocks noGrp="1"/>
          </p:cNvSpPr>
          <p:nvPr>
            <p:ph type="sldNum" idx="12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4" name="Google Shape;34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5" name="Google Shape;35;p7"/>
          <p:cNvSpPr txBox="1">
            <a:spLocks noGrp="1"/>
          </p:cNvSpPr>
          <p:nvPr>
            <p:ph type="sldNum" idx="12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bg>
      <p:bgPr>
        <a:solidFill>
          <a:schemeClr val="lt2"/>
        </a:solidFill>
        <a:effectLst/>
      </p:bgPr>
    </p:bg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8"/>
          <p:cNvSpPr txBox="1">
            <a:spLocks noGrp="1"/>
          </p:cNvSpPr>
          <p:nvPr>
            <p:ph type="title"/>
          </p:nvPr>
        </p:nvSpPr>
        <p:spPr>
          <a:xfrm>
            <a:off x="490250" y="526350"/>
            <a:ext cx="62271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38" name="Google Shape;38;p8"/>
          <p:cNvSpPr txBox="1">
            <a:spLocks noGrp="1"/>
          </p:cNvSpPr>
          <p:nvPr>
            <p:ph type="sldNum" idx="12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9"/>
          <p:cNvSpPr/>
          <p:nvPr/>
        </p:nvSpPr>
        <p:spPr>
          <a:xfrm>
            <a:off x="4572000" y="0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41" name="Google Shape;41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42" name="Google Shape;42;p9"/>
          <p:cNvSpPr txBox="1">
            <a:spLocks noGrp="1"/>
          </p:cNvSpPr>
          <p:nvPr>
            <p:ph type="title"/>
          </p:nvPr>
        </p:nvSpPr>
        <p:spPr>
          <a:xfrm>
            <a:off x="265500" y="1081400"/>
            <a:ext cx="4045200" cy="1710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43" name="Google Shape;43;p9"/>
          <p:cNvSpPr txBox="1">
            <a:spLocks noGrp="1"/>
          </p:cNvSpPr>
          <p:nvPr>
            <p:ph type="subTitle" idx="1"/>
          </p:nvPr>
        </p:nvSpPr>
        <p:spPr>
          <a:xfrm>
            <a:off x="265500" y="2845201"/>
            <a:ext cx="4045200" cy="1345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44" name="Google Shape;44;p9"/>
          <p:cNvSpPr txBox="1">
            <a:spLocks noGrp="1"/>
          </p:cNvSpPr>
          <p:nvPr>
            <p:ph type="body" idx="2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45" name="Google Shape;45;p9"/>
          <p:cNvSpPr txBox="1">
            <a:spLocks noGrp="1"/>
          </p:cNvSpPr>
          <p:nvPr>
            <p:ph type="sldNum" idx="12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Oswald"/>
              <a:buNone/>
              <a:defRPr sz="21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1pPr>
          </a:lstStyle>
          <a:p>
            <a:endParaRPr/>
          </a:p>
        </p:txBody>
      </p:sp>
      <p:sp>
        <p:nvSpPr>
          <p:cNvPr id="48" name="Google Shape;48;p10"/>
          <p:cNvSpPr txBox="1">
            <a:spLocks noGrp="1"/>
          </p:cNvSpPr>
          <p:nvPr>
            <p:ph type="sldNum" idx="12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255275"/>
            <a:ext cx="8520600" cy="1890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51" name="Google Shape;51;p11"/>
          <p:cNvSpPr txBox="1">
            <a:spLocks noGrp="1"/>
          </p:cNvSpPr>
          <p:nvPr>
            <p:ph type="body" idx="1"/>
          </p:nvPr>
        </p:nvSpPr>
        <p:spPr>
          <a:xfrm>
            <a:off x="311700" y="32284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52" name="Google Shape;52;p11"/>
          <p:cNvSpPr txBox="1">
            <a:spLocks noGrp="1"/>
          </p:cNvSpPr>
          <p:nvPr>
            <p:ph type="sldNum" idx="12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late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Average"/>
              <a:buChar char="●"/>
              <a:defRPr sz="18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○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■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●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○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■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●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○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■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1pPr>
            <a:lvl2pPr lvl="1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2pPr>
            <a:lvl3pPr lvl="2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3pPr>
            <a:lvl4pPr lvl="3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4pPr>
            <a:lvl5pPr lvl="4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5pPr>
            <a:lvl6pPr lvl="5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6pPr>
            <a:lvl7pPr lvl="6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7pPr>
            <a:lvl8pPr lvl="7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8pPr>
            <a:lvl9pPr lvl="8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4"/>
          <p:cNvSpPr txBox="1">
            <a:spLocks noGrp="1"/>
          </p:cNvSpPr>
          <p:nvPr>
            <p:ph type="title"/>
          </p:nvPr>
        </p:nvSpPr>
        <p:spPr>
          <a:xfrm>
            <a:off x="2263500" y="445025"/>
            <a:ext cx="4617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ru" sz="2760" b="1" i="1" dirty="0" smtClean="0">
                <a:latin typeface="Average"/>
                <a:ea typeface="Average"/>
                <a:cs typeface="Average"/>
                <a:sym typeface="Average"/>
              </a:rPr>
              <a:t>Право на благоприятную окружающую среду</a:t>
            </a:r>
            <a:endParaRPr sz="2760" b="1" i="1" dirty="0">
              <a:latin typeface="Average"/>
              <a:ea typeface="Average"/>
              <a:cs typeface="Average"/>
              <a:sym typeface="Averag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990"/>
              <a:buNone/>
            </a:pPr>
            <a:endParaRPr sz="2700" dirty="0"/>
          </a:p>
        </p:txBody>
      </p:sp>
      <p:sp>
        <p:nvSpPr>
          <p:cNvPr id="66" name="Google Shape;66;p14"/>
          <p:cNvSpPr txBox="1">
            <a:spLocks noGrp="1"/>
          </p:cNvSpPr>
          <p:nvPr>
            <p:ph type="body" idx="1"/>
          </p:nvPr>
        </p:nvSpPr>
        <p:spPr>
          <a:xfrm>
            <a:off x="5138100" y="1388985"/>
            <a:ext cx="4005900" cy="982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1200" dirty="0">
                <a:solidFill>
                  <a:srgbClr val="FFFFFF"/>
                </a:solidFill>
                <a:highlight>
                  <a:schemeClr val="lt1"/>
                </a:highlight>
                <a:latin typeface="Roboto"/>
                <a:ea typeface="Roboto"/>
                <a:cs typeface="Roboto"/>
                <a:sym typeface="Roboto"/>
              </a:rPr>
              <a:t>Родионова Дарья Сергеевна - Исполняющая обязанности Владимирского природоохранного прокурора</a:t>
            </a:r>
            <a:endParaRPr sz="1200" dirty="0">
              <a:solidFill>
                <a:srgbClr val="FFFFFF"/>
              </a:solidFill>
              <a:highlight>
                <a:schemeClr val="lt1"/>
              </a:highlight>
              <a:latin typeface="Roboto"/>
              <a:ea typeface="Roboto"/>
              <a:cs typeface="Roboto"/>
              <a:sym typeface="Roboto"/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 sz="1200" dirty="0">
              <a:solidFill>
                <a:srgbClr val="FFFFFF"/>
              </a:solidFill>
              <a:highlight>
                <a:srgbClr val="181818"/>
              </a:highlight>
              <a:latin typeface="Roboto"/>
              <a:ea typeface="Roboto"/>
              <a:cs typeface="Roboto"/>
              <a:sym typeface="Roboto"/>
            </a:endParaRPr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 sz="1200" dirty="0">
              <a:solidFill>
                <a:srgbClr val="FFFFFF"/>
              </a:solidFill>
              <a:highlight>
                <a:schemeClr val="lt1"/>
              </a:highlight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67" name="Google Shape;67;p14"/>
          <p:cNvSpPr txBox="1"/>
          <p:nvPr/>
        </p:nvSpPr>
        <p:spPr>
          <a:xfrm>
            <a:off x="2263500" y="2219695"/>
            <a:ext cx="3867600" cy="12618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b="1" dirty="0">
                <a:solidFill>
                  <a:schemeClr val="dk1"/>
                </a:solidFill>
                <a:latin typeface="Average"/>
                <a:ea typeface="Average"/>
                <a:cs typeface="Average"/>
                <a:sym typeface="Average"/>
              </a:rPr>
              <a:t>Аудитория</a:t>
            </a:r>
            <a:r>
              <a:rPr lang="ru" b="1">
                <a:solidFill>
                  <a:schemeClr val="dk1"/>
                </a:solidFill>
                <a:latin typeface="Average"/>
                <a:ea typeface="Average"/>
                <a:cs typeface="Average"/>
                <a:sym typeface="Average"/>
              </a:rPr>
              <a:t>:</a:t>
            </a:r>
            <a:r>
              <a:rPr lang="ru">
                <a:solidFill>
                  <a:schemeClr val="dk1"/>
                </a:solidFill>
                <a:latin typeface="Average"/>
                <a:ea typeface="Average"/>
                <a:cs typeface="Average"/>
                <a:sym typeface="Average"/>
              </a:rPr>
              <a:t> </a:t>
            </a:r>
            <a:r>
              <a:rPr lang="ru" smtClean="0">
                <a:solidFill>
                  <a:schemeClr val="dk1"/>
                </a:solidFill>
                <a:latin typeface="Average"/>
                <a:ea typeface="Average"/>
                <a:cs typeface="Average"/>
                <a:sym typeface="Average"/>
              </a:rPr>
              <a:t>молодежь</a:t>
            </a:r>
            <a:endParaRPr dirty="0">
              <a:solidFill>
                <a:schemeClr val="dk1"/>
              </a:solidFill>
              <a:latin typeface="Average"/>
              <a:ea typeface="Average"/>
              <a:cs typeface="Average"/>
              <a:sym typeface="Averag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solidFill>
                <a:schemeClr val="dk1"/>
              </a:solidFill>
              <a:latin typeface="Average"/>
              <a:ea typeface="Average"/>
              <a:cs typeface="Average"/>
              <a:sym typeface="Averag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b="1" dirty="0">
                <a:solidFill>
                  <a:schemeClr val="dk1"/>
                </a:solidFill>
                <a:latin typeface="Average"/>
                <a:ea typeface="Average"/>
                <a:cs typeface="Average"/>
                <a:sym typeface="Average"/>
              </a:rPr>
              <a:t>Цель:</a:t>
            </a:r>
            <a:r>
              <a:rPr lang="ru" dirty="0">
                <a:solidFill>
                  <a:schemeClr val="dk1"/>
                </a:solidFill>
                <a:latin typeface="Average"/>
                <a:ea typeface="Average"/>
                <a:cs typeface="Average"/>
                <a:sym typeface="Average"/>
              </a:rPr>
              <a:t> привить природное самосознание </a:t>
            </a:r>
            <a:r>
              <a:rPr lang="ru" dirty="0" smtClean="0">
                <a:solidFill>
                  <a:schemeClr val="dk1"/>
                </a:solidFill>
                <a:latin typeface="Average"/>
                <a:ea typeface="Average"/>
                <a:cs typeface="Average"/>
                <a:sym typeface="Average"/>
              </a:rPr>
              <a:t>молодежи</a:t>
            </a:r>
            <a:r>
              <a:rPr lang="ru" dirty="0" smtClean="0">
                <a:solidFill>
                  <a:schemeClr val="dk1"/>
                </a:solidFill>
                <a:latin typeface="Average"/>
                <a:ea typeface="Average"/>
                <a:cs typeface="Average"/>
                <a:sym typeface="Average"/>
              </a:rPr>
              <a:t> </a:t>
            </a:r>
            <a:r>
              <a:rPr lang="ru" dirty="0">
                <a:solidFill>
                  <a:schemeClr val="dk1"/>
                </a:solidFill>
                <a:latin typeface="Average"/>
                <a:ea typeface="Average"/>
                <a:cs typeface="Average"/>
                <a:sym typeface="Average"/>
              </a:rPr>
              <a:t>для сохранения окружающей среды</a:t>
            </a:r>
            <a:endParaRPr dirty="0">
              <a:solidFill>
                <a:schemeClr val="dk1"/>
              </a:solidFill>
              <a:latin typeface="Average"/>
              <a:ea typeface="Average"/>
              <a:cs typeface="Average"/>
              <a:sym typeface="Averag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late">
  <a:themeElements>
    <a:clrScheme name="Slate">
      <a:dk1>
        <a:srgbClr val="FFFFFF"/>
      </a:dk1>
      <a:lt1>
        <a:srgbClr val="37474F"/>
      </a:lt1>
      <a:dk2>
        <a:srgbClr val="9E9E9E"/>
      </a:dk2>
      <a:lt2>
        <a:srgbClr val="E0E0E0"/>
      </a:lt2>
      <a:accent1>
        <a:srgbClr val="616161"/>
      </a:accent1>
      <a:accent2>
        <a:srgbClr val="78909C"/>
      </a:accent2>
      <a:accent3>
        <a:srgbClr val="CACACA"/>
      </a:accent3>
      <a:accent4>
        <a:srgbClr val="64FFDA"/>
      </a:accent4>
      <a:accent5>
        <a:srgbClr val="FFD966"/>
      </a:accent5>
      <a:accent6>
        <a:srgbClr val="F5F5F5"/>
      </a:accent6>
      <a:hlink>
        <a:srgbClr val="FFD966"/>
      </a:hlink>
      <a:folHlink>
        <a:srgbClr val="FFD966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27</Words>
  <Application>Microsoft Office PowerPoint</Application>
  <PresentationFormat>Экран (16:9)</PresentationFormat>
  <Paragraphs>5</Paragraphs>
  <Slides>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Average</vt:lpstr>
      <vt:lpstr>Arial</vt:lpstr>
      <vt:lpstr>Oswald</vt:lpstr>
      <vt:lpstr>Roboto</vt:lpstr>
      <vt:lpstr>Slate</vt:lpstr>
      <vt:lpstr>Право на благоприятную окружающую среду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егор калинин</dc:creator>
  <cp:lastModifiedBy>sasha</cp:lastModifiedBy>
  <cp:revision>3</cp:revision>
  <dcterms:modified xsi:type="dcterms:W3CDTF">2022-08-13T10:32:40Z</dcterms:modified>
</cp:coreProperties>
</file>