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1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hmv\Desktop\ALEKSEEVA\&#1089;&#1072;&#1081;&#1090;%2004.2023\&#1072;&#1082;&#1090;&#1091;&#1072;&#1083;&#1086;&#1095;&#1082;&#1072;&#1072;\&#1057;&#1074;&#1077;&#1076;&#1077;&#1085;&#1080;&#1103;%20&#1086;%20&#1089;&#1086;&#1089;&#1090;&#1086;&#1103;&#1085;&#1080;&#1080;%20&#1087;&#1088;&#1077;&#1089;&#1090;&#1091;&#1087;&#1085;&#1086;&#1089;&#1090;&#1080;%20&#1074;%20&#1059;&#1058;%20&#1052;&#1042;&#1044;%20&#1056;&#1086;&#1089;&#1089;&#1080;&#1080;%20&#1087;&#1086;%20&#1062;&#1060;&#1054;%20&#1079;&#1072;%20&#1103;&#1085;&#1074;&#1072;&#1088;&#1100;-&#1072;&#1087;&#1088;&#1077;&#1083;&#1100;%202023%20&#1075;&#1086;&#1076;&#1072;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hmv\Desktop\&#1042;&#1089;&#1077;%20&#1087;&#1086;&#1076;&#1088;&#1103;&#1076;\&#1057;&#1040;&#1049;&#1058;%20&#1071;&#1053;&#1042;&#1040;&#1056;&#1068;%202023\&#1057;&#1074;&#1077;&#1076;&#1077;&#1085;&#1080;&#1103;%20&#1086;%20&#1089;&#1086;&#1089;&#1090;&#1086;&#1103;&#1085;&#1080;&#1080;%20&#1087;&#1088;&#1077;&#1089;&#1090;&#1091;&#1087;&#1085;&#1086;&#1089;&#1090;&#1080;%20&#1074;%20&#1059;&#1058;%20&#1052;&#1042;&#1044;%20&#1056;&#1086;&#1089;&#1089;&#1080;&#1080;%20&#1087;&#1086;%20&#1062;&#1060;&#1054;%20&#1079;&#1072;%20&#1103;&#1085;&#1074;&#1072;&#1088;&#1100;%202023%20&#1075;&#1086;&#1076;&#1072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hmv\Desktop\ALEKSEEVA\&#1089;&#1072;&#1081;&#1090;%2004.2023\&#1057;&#1074;&#1077;&#1076;&#1077;&#1085;&#1080;&#1103;%20&#1086;%20&#1089;&#1086;&#1089;&#1090;&#1086;&#1103;&#1085;&#1080;&#1080;%20&#1087;&#1088;&#1077;&#1089;&#1090;&#1091;&#1087;&#1085;&#1086;&#1089;&#1090;&#1080;%20&#1074;%20&#1059;&#1058;%20&#1052;&#1042;&#1044;%20&#1056;&#1086;&#1089;&#1089;&#1080;&#1080;%20&#1087;&#1086;%20&#1062;&#1060;&#1054;%20&#1079;&#1072;%20&#1072;&#1087;&#1088;&#1077;&#1083;&#1100;%202023%20&#1075;&#1086;&#1076;&#1072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hmv\Desktop\ALEKSEEVA\&#1089;&#1072;&#1081;&#1090;%2004.2023\&#1057;&#1074;&#1077;&#1076;&#1077;&#1085;&#1080;&#1103;%20&#1086;%20&#1089;&#1086;&#1089;&#1090;&#1086;&#1103;&#1085;&#1080;&#1080;%20&#1087;&#1088;&#1077;&#1089;&#1090;&#1091;&#1087;&#1085;&#1086;&#1089;&#1090;&#1080;%20&#1074;%20&#1059;&#1058;%20&#1052;&#1042;&#1044;%20&#1056;&#1086;&#1089;&#1089;&#1080;&#1080;%20&#1087;&#1086;%20&#1062;&#1060;&#1054;%20&#1079;&#1072;%20&#1072;&#1087;&#1088;&#1077;&#1083;&#1100;%202023%20&#1075;&#1086;&#1076;&#1072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chmv\Desktop\ALEKSEEVA\&#1089;&#1072;&#1081;&#1090;%2004.2023\&#1072;&#1082;&#1090;&#1091;&#1072;&#1083;&#1086;&#1095;&#1082;&#1072;&#1072;\&#1057;&#1074;&#1077;&#1076;&#1077;&#1085;&#1080;&#1103;%20&#1086;%20&#1089;&#1086;&#1089;&#1090;&#1086;&#1103;&#1085;&#1080;&#1080;%20&#1087;&#1088;&#1077;&#1089;&#1090;&#1091;&#1087;&#1085;&#1086;&#1089;&#1090;&#1080;%20&#1074;%20&#1059;&#1058;%20&#1052;&#1042;&#1044;%20&#1056;&#1086;&#1089;&#1089;&#1080;&#1080;%20&#1087;&#1086;%20&#1062;&#1060;&#1054;%20&#1079;&#1072;%20&#1103;&#1085;&#1074;&#1072;&#1088;&#1100;-&#1072;&#1087;&#1088;&#1077;&#1083;&#1100;%202023%20&#1075;&#1086;&#1076;&#1072;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hmv\Desktop\ALEKSEEVA\&#1089;&#1072;&#1081;&#1090;%2004.2023\&#1057;&#1074;&#1077;&#1076;&#1077;&#1085;&#1080;&#1103;%20&#1086;%20&#1089;&#1086;&#1089;&#1090;&#1086;&#1103;&#1085;&#1080;&#1080;%20&#1087;&#1088;&#1077;&#1089;&#1090;&#1091;&#1087;&#1085;&#1086;&#1089;&#1090;&#1080;%20&#1074;%20&#1059;&#1058;%20&#1052;&#1042;&#1044;%20&#1056;&#1086;&#1089;&#1089;&#1080;&#1080;%20&#1087;&#1086;%20&#1062;&#1060;&#1054;%20&#1079;&#1072;%20&#1072;&#1087;&#1088;&#1077;&#1083;&#1100;%202023%20&#1075;&#1086;&#1076;&#1072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hmv\Desktop\ALEKSEEVA\&#1089;&#1072;&#1081;&#1090;%2004.2023\&#1057;&#1074;&#1077;&#1076;&#1077;&#1085;&#1080;&#1103;%20&#1086;%20&#1089;&#1086;&#1089;&#1090;&#1086;&#1103;&#1085;&#1080;&#1080;%20&#1087;&#1088;&#1077;&#1089;&#1090;&#1091;&#1087;&#1085;&#1086;&#1089;&#1090;&#1080;%20&#1074;%20&#1059;&#1058;%20&#1052;&#1042;&#1044;%20&#1056;&#1086;&#1089;&#1089;&#1080;&#1080;%20&#1087;&#1086;%20&#1062;&#1060;&#1054;%20&#1079;&#1072;%20&#1072;&#1087;&#1088;&#1077;&#1083;&#1100;%202023%20&#1075;&#1086;&#1076;&#107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600">
                <a:solidFill>
                  <a:schemeClr val="tx1"/>
                </a:solidFill>
              </a:rPr>
              <a:t>Сведения о зарегистрированных преступлениях.</a:t>
            </a:r>
          </a:p>
        </c:rich>
      </c:tx>
      <c:layout>
        <c:manualLayout>
          <c:xMode val="edge"/>
          <c:yMode val="edge"/>
          <c:x val="0.2418757676772238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percentStacked"/>
        <c:varyColors val="0"/>
        <c:ser>
          <c:idx val="0"/>
          <c:order val="0"/>
          <c:tx>
            <c:strRef>
              <c:f>'2'!$B$3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18"/>
              <c:layout>
                <c:manualLayout>
                  <c:x val="2.9325007462722812E-2"/>
                  <c:y val="-4.30570578908924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D71-4ED6-8142-5B4433F102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'2'!$A$4:$A$24</c:f>
              <c:strCache>
                <c:ptCount val="21"/>
                <c:pt idx="0">
                  <c:v>Наруш. правил безоп. движ. (ст. 263)</c:v>
                </c:pt>
                <c:pt idx="1">
                  <c:v>Лож. сообщ. об акте террор. (ст. 207)</c:v>
                </c:pt>
                <c:pt idx="2">
                  <c:v>Подделка документов (ст. 327)</c:v>
                </c:pt>
                <c:pt idx="3">
                  <c:v>Прим. насилия в отн. пр. вл. (ст. 318)</c:v>
                </c:pt>
                <c:pt idx="4">
                  <c:v>Посред. во взяточнич. (ст. 291-1)</c:v>
                </c:pt>
                <c:pt idx="5">
                  <c:v>Дача взятки (ст. 291)</c:v>
                </c:pt>
                <c:pt idx="6">
                  <c:v>Получение взятки (ст. 290)</c:v>
                </c:pt>
                <c:pt idx="7">
                  <c:v>Наркот. ср-ва. сбыт (ст. 228-1)</c:v>
                </c:pt>
                <c:pt idx="8">
                  <c:v>Наркот. ср-ва. Приобретение, хранение (ст. 228)</c:v>
                </c:pt>
                <c:pt idx="9">
                  <c:v>Вандализм (ст. 214)</c:v>
                </c:pt>
                <c:pt idx="10">
                  <c:v>Хулиганство (ст. 213)</c:v>
                </c:pt>
                <c:pt idx="11">
                  <c:v>Присвоение (ст. 160)</c:v>
                </c:pt>
                <c:pt idx="12">
                  <c:v>Мошенничество (ст. 159)</c:v>
                </c:pt>
                <c:pt idx="13">
                  <c:v>Разбой (ст. 162)</c:v>
                </c:pt>
                <c:pt idx="14">
                  <c:v>Грабеж (ст. 161)</c:v>
                </c:pt>
                <c:pt idx="15">
                  <c:v>Кража (ст.158)</c:v>
                </c:pt>
                <c:pt idx="16">
                  <c:v>Наруш. авторских прав (ст.146)</c:v>
                </c:pt>
                <c:pt idx="17">
                  <c:v>Угроза убийством (ст. 119)</c:v>
                </c:pt>
                <c:pt idx="18">
                  <c:v>Изнасилование и покуш. на изнас.</c:v>
                </c:pt>
                <c:pt idx="19">
                  <c:v>Умышл.прич.тяжкого вр. здоровья</c:v>
                </c:pt>
                <c:pt idx="20">
                  <c:v>Убиство и покуш. на убийство</c:v>
                </c:pt>
              </c:strCache>
            </c:strRef>
          </c:cat>
          <c:val>
            <c:numRef>
              <c:f>'2'!$B$4:$B$24</c:f>
              <c:numCache>
                <c:formatCode>General</c:formatCode>
                <c:ptCount val="21"/>
                <c:pt idx="0">
                  <c:v>9</c:v>
                </c:pt>
                <c:pt idx="1">
                  <c:v>4</c:v>
                </c:pt>
                <c:pt idx="2">
                  <c:v>33</c:v>
                </c:pt>
                <c:pt idx="3">
                  <c:v>13</c:v>
                </c:pt>
                <c:pt idx="4">
                  <c:v>20</c:v>
                </c:pt>
                <c:pt idx="5">
                  <c:v>55</c:v>
                </c:pt>
                <c:pt idx="6">
                  <c:v>52</c:v>
                </c:pt>
                <c:pt idx="7">
                  <c:v>61</c:v>
                </c:pt>
                <c:pt idx="8">
                  <c:v>368</c:v>
                </c:pt>
                <c:pt idx="9">
                  <c:v>3</c:v>
                </c:pt>
                <c:pt idx="10">
                  <c:v>7</c:v>
                </c:pt>
                <c:pt idx="11">
                  <c:v>49</c:v>
                </c:pt>
                <c:pt idx="12">
                  <c:v>94</c:v>
                </c:pt>
                <c:pt idx="13">
                  <c:v>3</c:v>
                </c:pt>
                <c:pt idx="14">
                  <c:v>40</c:v>
                </c:pt>
                <c:pt idx="15">
                  <c:v>692</c:v>
                </c:pt>
                <c:pt idx="16">
                  <c:v>3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71-4ED6-8142-5B4433F10292}"/>
            </c:ext>
          </c:extLst>
        </c:ser>
        <c:ser>
          <c:idx val="1"/>
          <c:order val="1"/>
          <c:tx>
            <c:strRef>
              <c:f>'2'!$C$3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Lbls>
            <c:dLbl>
              <c:idx val="7"/>
              <c:layout>
                <c:manualLayout>
                  <c:x val="1.8390804597701038E-2"/>
                  <c:y val="-2.09314495028780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D71-4ED6-8142-5B4433F10292}"/>
                </c:ext>
              </c:extLst>
            </c:dLbl>
            <c:dLbl>
              <c:idx val="18"/>
              <c:layout>
                <c:manualLayout>
                  <c:x val="2.6570655639894528E-2"/>
                  <c:y val="-4.30570578908924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D71-4ED6-8142-5B4433F10292}"/>
                </c:ext>
              </c:extLst>
            </c:dLbl>
            <c:dLbl>
              <c:idx val="19"/>
              <c:layout>
                <c:manualLayout>
                  <c:x val="-1.8979039742781708E-3"/>
                  <c:y val="-4.30570578908924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D71-4ED6-8142-5B4433F102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'2'!$A$4:$A$24</c:f>
              <c:strCache>
                <c:ptCount val="21"/>
                <c:pt idx="0">
                  <c:v>Наруш. правил безоп. движ. (ст. 263)</c:v>
                </c:pt>
                <c:pt idx="1">
                  <c:v>Лож. сообщ. об акте террор. (ст. 207)</c:v>
                </c:pt>
                <c:pt idx="2">
                  <c:v>Подделка документов (ст. 327)</c:v>
                </c:pt>
                <c:pt idx="3">
                  <c:v>Прим. насилия в отн. пр. вл. (ст. 318)</c:v>
                </c:pt>
                <c:pt idx="4">
                  <c:v>Посред. во взяточнич. (ст. 291-1)</c:v>
                </c:pt>
                <c:pt idx="5">
                  <c:v>Дача взятки (ст. 291)</c:v>
                </c:pt>
                <c:pt idx="6">
                  <c:v>Получение взятки (ст. 290)</c:v>
                </c:pt>
                <c:pt idx="7">
                  <c:v>Наркот. ср-ва. сбыт (ст. 228-1)</c:v>
                </c:pt>
                <c:pt idx="8">
                  <c:v>Наркот. ср-ва. Приобретение, хранение (ст. 228)</c:v>
                </c:pt>
                <c:pt idx="9">
                  <c:v>Вандализм (ст. 214)</c:v>
                </c:pt>
                <c:pt idx="10">
                  <c:v>Хулиганство (ст. 213)</c:v>
                </c:pt>
                <c:pt idx="11">
                  <c:v>Присвоение (ст. 160)</c:v>
                </c:pt>
                <c:pt idx="12">
                  <c:v>Мошенничество (ст. 159)</c:v>
                </c:pt>
                <c:pt idx="13">
                  <c:v>Разбой (ст. 162)</c:v>
                </c:pt>
                <c:pt idx="14">
                  <c:v>Грабеж (ст. 161)</c:v>
                </c:pt>
                <c:pt idx="15">
                  <c:v>Кража (ст.158)</c:v>
                </c:pt>
                <c:pt idx="16">
                  <c:v>Наруш. авторских прав (ст.146)</c:v>
                </c:pt>
                <c:pt idx="17">
                  <c:v>Угроза убийством (ст. 119)</c:v>
                </c:pt>
                <c:pt idx="18">
                  <c:v>Изнасилование и покуш. на изнас.</c:v>
                </c:pt>
                <c:pt idx="19">
                  <c:v>Умышл.прич.тяжкого вр. здоровья</c:v>
                </c:pt>
                <c:pt idx="20">
                  <c:v>Убиство и покуш. на убийство</c:v>
                </c:pt>
              </c:strCache>
            </c:strRef>
          </c:cat>
          <c:val>
            <c:numRef>
              <c:f>'2'!$C$4:$C$24</c:f>
              <c:numCache>
                <c:formatCode>General</c:formatCode>
                <c:ptCount val="21"/>
                <c:pt idx="0">
                  <c:v>11</c:v>
                </c:pt>
                <c:pt idx="1">
                  <c:v>28</c:v>
                </c:pt>
                <c:pt idx="2">
                  <c:v>37</c:v>
                </c:pt>
                <c:pt idx="3">
                  <c:v>7</c:v>
                </c:pt>
                <c:pt idx="4">
                  <c:v>7</c:v>
                </c:pt>
                <c:pt idx="5">
                  <c:v>32</c:v>
                </c:pt>
                <c:pt idx="6">
                  <c:v>22</c:v>
                </c:pt>
                <c:pt idx="7">
                  <c:v>53</c:v>
                </c:pt>
                <c:pt idx="8">
                  <c:v>381</c:v>
                </c:pt>
                <c:pt idx="9">
                  <c:v>23</c:v>
                </c:pt>
                <c:pt idx="10">
                  <c:v>6</c:v>
                </c:pt>
                <c:pt idx="11">
                  <c:v>27</c:v>
                </c:pt>
                <c:pt idx="12">
                  <c:v>128</c:v>
                </c:pt>
                <c:pt idx="13">
                  <c:v>2</c:v>
                </c:pt>
                <c:pt idx="14">
                  <c:v>29</c:v>
                </c:pt>
                <c:pt idx="15">
                  <c:v>888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10</c:v>
                </c:pt>
                <c:pt idx="2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D71-4ED6-8142-5B4433F1029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box"/>
        <c:axId val="113995327"/>
        <c:axId val="109768303"/>
        <c:axId val="0"/>
      </c:bar3DChart>
      <c:catAx>
        <c:axId val="1139953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9768303"/>
        <c:crosses val="autoZero"/>
        <c:auto val="1"/>
        <c:lblAlgn val="ctr"/>
        <c:lblOffset val="100"/>
        <c:noMultiLvlLbl val="0"/>
      </c:catAx>
      <c:valAx>
        <c:axId val="109768303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139953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/>
              <a:t>Сведения о состоянии преступности по отдельным категориям преступлений за</a:t>
            </a:r>
            <a:r>
              <a:rPr lang="ru-RU" baseline="0"/>
              <a:t> январь 2023 </a:t>
            </a:r>
            <a:r>
              <a:rPr lang="ru-RU"/>
              <a:t>года.</a:t>
            </a:r>
          </a:p>
        </c:rich>
      </c:tx>
      <c:layout>
        <c:manualLayout>
          <c:xMode val="edge"/>
          <c:yMode val="edge"/>
          <c:x val="0.1024025243597797"/>
          <c:y val="4.0468657634011966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4785524536705638"/>
          <c:y val="0.2387433439829606"/>
          <c:w val="0.45711784511784515"/>
          <c:h val="0.7229179978700746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0279140432121301"/>
          <c:y val="0.14666004587264431"/>
          <c:w val="0.28294343077245221"/>
          <c:h val="0.79845814318255259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840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 dirty="0"/>
              <a:t>Сведения о состоянии преступности по отдельным категориям преступлений за</a:t>
            </a:r>
            <a:r>
              <a:rPr lang="ru-RU" baseline="0" dirty="0"/>
              <a:t> январь-апрель 2023 </a:t>
            </a:r>
            <a:r>
              <a:rPr lang="ru-RU" dirty="0"/>
              <a:t>года.</a:t>
            </a:r>
          </a:p>
        </c:rich>
      </c:tx>
      <c:layout>
        <c:manualLayout>
          <c:xMode val="edge"/>
          <c:yMode val="edge"/>
          <c:x val="0.1024025243597797"/>
          <c:y val="4.0468657634011966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4785524536705638"/>
          <c:y val="0.2387433439829606"/>
          <c:w val="0.45711784511784515"/>
          <c:h val="0.7229179978700746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715-4F3A-A766-C203E9A07D5E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715-4F3A-A766-C203E9A07D5E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715-4F3A-A766-C203E9A07D5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715-4F3A-A766-C203E9A07D5E}"/>
              </c:ext>
            </c:extLst>
          </c:dPt>
          <c:dLbls>
            <c:dLbl>
              <c:idx val="0"/>
              <c:layout>
                <c:manualLayout>
                  <c:x val="-4.0704472546992235E-2"/>
                  <c:y val="-2.757867726598073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15-4F3A-A766-C203E9A07D5E}"/>
                </c:ext>
              </c:extLst>
            </c:dLbl>
            <c:dLbl>
              <c:idx val="1"/>
              <c:layout>
                <c:manualLayout>
                  <c:x val="1.8613377873220392E-2"/>
                  <c:y val="-1.238291699160608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715-4F3A-A766-C203E9A07D5E}"/>
                </c:ext>
              </c:extLst>
            </c:dLbl>
            <c:dLbl>
              <c:idx val="2"/>
              <c:layout>
                <c:manualLayout>
                  <c:x val="9.1373048065961446E-3"/>
                  <c:y val="1.565260412735948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715-4F3A-A766-C203E9A07D5E}"/>
                </c:ext>
              </c:extLst>
            </c:dLbl>
            <c:dLbl>
              <c:idx val="3"/>
              <c:layout>
                <c:manualLayout>
                  <c:x val="-2.9547018743869138E-2"/>
                  <c:y val="9.3794873084953836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715-4F3A-A766-C203E9A07D5E}"/>
                </c:ext>
              </c:extLst>
            </c:dLbl>
            <c:dLbl>
              <c:idx val="4"/>
              <c:layout>
                <c:manualLayout>
                  <c:x val="-2.0254937829740978E-2"/>
                  <c:y val="5.906216195818973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715-4F3A-A766-C203E9A07D5E}"/>
                </c:ext>
              </c:extLst>
            </c:dLbl>
            <c:dLbl>
              <c:idx val="5"/>
              <c:layout>
                <c:manualLayout>
                  <c:x val="-5.9863092870966889E-2"/>
                  <c:y val="7.9844532213026093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715-4F3A-A766-C203E9A07D5E}"/>
                </c:ext>
              </c:extLst>
            </c:dLbl>
            <c:dLbl>
              <c:idx val="6"/>
              <c:layout>
                <c:manualLayout>
                  <c:x val="-8.0859937962300163E-2"/>
                  <c:y val="2.247758966231457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715-4F3A-A766-C203E9A07D5E}"/>
                </c:ext>
              </c:extLst>
            </c:dLbl>
            <c:dLbl>
              <c:idx val="7"/>
              <c:layout>
                <c:manualLayout>
                  <c:x val="-0.13479646862324027"/>
                  <c:y val="1.685089683278408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715-4F3A-A766-C203E9A07D5E}"/>
                </c:ext>
              </c:extLst>
            </c:dLbl>
            <c:dLbl>
              <c:idx val="8"/>
              <c:layout>
                <c:manualLayout>
                  <c:x val="-0.15505967814629232"/>
                  <c:y val="-1.505840523928119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715-4F3A-A766-C203E9A07D5E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'3'!$A$4:$A$7</c:f>
              <c:strCache>
                <c:ptCount val="4"/>
                <c:pt idx="0">
                  <c:v>Особо тяжкие</c:v>
                </c:pt>
                <c:pt idx="1">
                  <c:v>Тяжкие</c:v>
                </c:pt>
                <c:pt idx="2">
                  <c:v>Средней тяжести</c:v>
                </c:pt>
                <c:pt idx="3">
                  <c:v>Небольшой тяжести</c:v>
                </c:pt>
              </c:strCache>
            </c:strRef>
          </c:cat>
          <c:val>
            <c:numRef>
              <c:f>'3'!$B$4:$B$7</c:f>
              <c:numCache>
                <c:formatCode>General</c:formatCode>
                <c:ptCount val="4"/>
                <c:pt idx="0">
                  <c:v>144</c:v>
                </c:pt>
                <c:pt idx="1">
                  <c:v>448</c:v>
                </c:pt>
                <c:pt idx="2">
                  <c:v>552</c:v>
                </c:pt>
                <c:pt idx="3">
                  <c:v>842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8715-4F3A-A766-C203E9A07D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0279140432121301"/>
          <c:y val="0.14666004587264431"/>
          <c:w val="0.28294343077245221"/>
          <c:h val="0.79845814318255259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840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sz="1500" b="1" i="0" baseline="0" dirty="0">
                <a:solidFill>
                  <a:sysClr val="windowText" lastClr="000000"/>
                </a:solidFill>
                <a:effectLst/>
              </a:rPr>
              <a:t>Сведения о состоянии преступности по отдельным категориям преступлений за январь-апрель 2023 года</a:t>
            </a:r>
            <a:endParaRPr lang="ru-RU" sz="1500" dirty="0">
              <a:solidFill>
                <a:sysClr val="windowText" lastClr="000000"/>
              </a:solidFill>
              <a:effectLst/>
            </a:endParaRPr>
          </a:p>
        </c:rich>
      </c:tx>
      <c:layout>
        <c:manualLayout>
          <c:xMode val="edge"/>
          <c:yMode val="edge"/>
          <c:x val="0.16425254265091863"/>
          <c:y val="1.6666666666666666E-2"/>
        </c:manualLayout>
      </c:layout>
      <c:overlay val="0"/>
      <c:spPr>
        <a:noFill/>
        <a:ln w="25400">
          <a:noFill/>
        </a:ln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 w="6350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'4'!$B$3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5B9BD5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'4'!$A$4:$A$8</c:f>
              <c:strCache>
                <c:ptCount val="5"/>
                <c:pt idx="0">
                  <c:v>Общеуголовной направленности</c:v>
                </c:pt>
                <c:pt idx="1">
                  <c:v>Коррупционной направленности</c:v>
                </c:pt>
                <c:pt idx="2">
                  <c:v>Экономической направленности</c:v>
                </c:pt>
                <c:pt idx="3">
                  <c:v>Связанные с незаконным оборотом наркотиков</c:v>
                </c:pt>
                <c:pt idx="4">
                  <c:v>Связанные с незаконным оборотом оружия</c:v>
                </c:pt>
              </c:strCache>
            </c:strRef>
          </c:cat>
          <c:val>
            <c:numRef>
              <c:f>'4'!$B$4:$B$8</c:f>
              <c:numCache>
                <c:formatCode>General</c:formatCode>
                <c:ptCount val="5"/>
                <c:pt idx="0">
                  <c:v>1531</c:v>
                </c:pt>
                <c:pt idx="1">
                  <c:v>288</c:v>
                </c:pt>
                <c:pt idx="2">
                  <c:v>455</c:v>
                </c:pt>
                <c:pt idx="3">
                  <c:v>469</c:v>
                </c:pt>
                <c:pt idx="4">
                  <c:v>41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99DE-434B-B332-0C49BD087075}"/>
            </c:ext>
          </c:extLst>
        </c:ser>
        <c:ser>
          <c:idx val="1"/>
          <c:order val="1"/>
          <c:tx>
            <c:strRef>
              <c:f>'4'!$C$3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0000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'4'!$A$4:$A$8</c:f>
              <c:strCache>
                <c:ptCount val="5"/>
                <c:pt idx="0">
                  <c:v>Общеуголовной направленности</c:v>
                </c:pt>
                <c:pt idx="1">
                  <c:v>Коррупционной направленности</c:v>
                </c:pt>
                <c:pt idx="2">
                  <c:v>Экономической направленности</c:v>
                </c:pt>
                <c:pt idx="3">
                  <c:v>Связанные с незаконным оборотом наркотиков</c:v>
                </c:pt>
                <c:pt idx="4">
                  <c:v>Связанные с незаконным оборотом оружия</c:v>
                </c:pt>
              </c:strCache>
            </c:strRef>
          </c:cat>
          <c:val>
            <c:numRef>
              <c:f>'4'!$C$4:$C$8</c:f>
              <c:numCache>
                <c:formatCode>General</c:formatCode>
                <c:ptCount val="5"/>
                <c:pt idx="0">
                  <c:v>1690</c:v>
                </c:pt>
                <c:pt idx="1">
                  <c:v>178</c:v>
                </c:pt>
                <c:pt idx="2">
                  <c:v>431</c:v>
                </c:pt>
                <c:pt idx="3">
                  <c:v>479</c:v>
                </c:pt>
                <c:pt idx="4">
                  <c:v>37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1-99DE-434B-B332-0C49BD0870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13076096"/>
        <c:axId val="1"/>
        <c:axId val="0"/>
      </c:bar3DChart>
      <c:catAx>
        <c:axId val="813076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1307609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500" b="1" i="0" u="none" strike="noStrike" kern="1200" spc="0" baseline="0" dirty="0">
                <a:solidFill>
                  <a:sysClr val="windowText" lastClr="000000"/>
                </a:solidFill>
                <a:effectLst/>
                <a:latin typeface="+mn-lt"/>
                <a:ea typeface="+mn-ea"/>
                <a:cs typeface="+mn-cs"/>
              </a:rPr>
              <a:t>Сведения о предварительно расследованных преступлениях, совершенных: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'5'!$B$3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'5'!$A$4:$A$9</c:f>
              <c:strCache>
                <c:ptCount val="6"/>
                <c:pt idx="0">
                  <c:v>Ранее совершавшими преступления</c:v>
                </c:pt>
                <c:pt idx="1">
                  <c:v>Несовершеннолетними и при их участии</c:v>
                </c:pt>
                <c:pt idx="2">
                  <c:v>Группой лиц по предварительному сговору</c:v>
                </c:pt>
                <c:pt idx="3">
                  <c:v>Сотрудниками полиции</c:v>
                </c:pt>
                <c:pt idx="4">
                  <c:v>В состоянии алкогольного опьянения</c:v>
                </c:pt>
                <c:pt idx="5">
                  <c:v>В состоянии наркотического опьянения</c:v>
                </c:pt>
              </c:strCache>
            </c:strRef>
          </c:cat>
          <c:val>
            <c:numRef>
              <c:f>'5'!$B$4:$B$9</c:f>
              <c:numCache>
                <c:formatCode>General</c:formatCode>
                <c:ptCount val="6"/>
                <c:pt idx="0">
                  <c:v>480</c:v>
                </c:pt>
                <c:pt idx="1">
                  <c:v>17</c:v>
                </c:pt>
                <c:pt idx="2">
                  <c:v>105</c:v>
                </c:pt>
                <c:pt idx="3">
                  <c:v>19</c:v>
                </c:pt>
                <c:pt idx="4">
                  <c:v>119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F2-4646-80BF-FF299E019577}"/>
            </c:ext>
          </c:extLst>
        </c:ser>
        <c:ser>
          <c:idx val="1"/>
          <c:order val="1"/>
          <c:tx>
            <c:strRef>
              <c:f>'5'!$C$3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'5'!$A$4:$A$9</c:f>
              <c:strCache>
                <c:ptCount val="6"/>
                <c:pt idx="0">
                  <c:v>Ранее совершавшими преступления</c:v>
                </c:pt>
                <c:pt idx="1">
                  <c:v>Несовершеннолетними и при их участии</c:v>
                </c:pt>
                <c:pt idx="2">
                  <c:v>Группой лиц по предварительному сговору</c:v>
                </c:pt>
                <c:pt idx="3">
                  <c:v>Сотрудниками полиции</c:v>
                </c:pt>
                <c:pt idx="4">
                  <c:v>В состоянии алкогольного опьянения</c:v>
                </c:pt>
                <c:pt idx="5">
                  <c:v>В состоянии наркотического опьянения</c:v>
                </c:pt>
              </c:strCache>
            </c:strRef>
          </c:cat>
          <c:val>
            <c:numRef>
              <c:f>'5'!$C$4:$C$9</c:f>
              <c:numCache>
                <c:formatCode>General</c:formatCode>
                <c:ptCount val="6"/>
                <c:pt idx="0">
                  <c:v>489</c:v>
                </c:pt>
                <c:pt idx="1">
                  <c:v>13</c:v>
                </c:pt>
                <c:pt idx="2">
                  <c:v>130</c:v>
                </c:pt>
                <c:pt idx="3">
                  <c:v>34</c:v>
                </c:pt>
                <c:pt idx="4">
                  <c:v>101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F2-4646-80BF-FF299E0195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04465679"/>
        <c:axId val="1622698255"/>
      </c:barChart>
      <c:catAx>
        <c:axId val="200446567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22698255"/>
        <c:crosses val="autoZero"/>
        <c:auto val="1"/>
        <c:lblAlgn val="ctr"/>
        <c:lblOffset val="100"/>
        <c:noMultiLvlLbl val="0"/>
      </c:catAx>
      <c:valAx>
        <c:axId val="162269825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04465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24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/>
              <a:t>Сведения о преступлениях, совершенных в сферах</a:t>
            </a:r>
          </a:p>
        </c:rich>
      </c:tx>
      <c:layout>
        <c:manualLayout>
          <c:xMode val="edge"/>
          <c:yMode val="edge"/>
          <c:x val="0.18002767835838701"/>
          <c:y val="1.73310510099281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24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'6'!$B$3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0"/>
                  <c:y val="0.152197213290460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A1A-4032-B869-A3CAC6A17196}"/>
                </c:ext>
              </c:extLst>
            </c:dLbl>
            <c:dLbl>
              <c:idx val="1"/>
              <c:layout>
                <c:manualLayout>
                  <c:x val="0"/>
                  <c:y val="0.201500535905680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1A-4032-B869-A3CAC6A17196}"/>
                </c:ext>
              </c:extLst>
            </c:dLbl>
            <c:dLbl>
              <c:idx val="2"/>
              <c:layout>
                <c:manualLayout>
                  <c:x val="-1.0502325268914451E-16"/>
                  <c:y val="5.78778135048231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A1A-4032-B869-A3CAC6A17196}"/>
                </c:ext>
              </c:extLst>
            </c:dLbl>
            <c:dLbl>
              <c:idx val="3"/>
              <c:layout>
                <c:manualLayout>
                  <c:x val="-8.5929108485500519E-3"/>
                  <c:y val="-3.64415862808145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A1A-4032-B869-A3CAC6A1719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'6'!$A$4:$A$7</c:f>
              <c:strCache>
                <c:ptCount val="4"/>
                <c:pt idx="0">
                  <c:v>В общественном месте</c:v>
                </c:pt>
                <c:pt idx="1">
                  <c:v>Пассажирских перевозок</c:v>
                </c:pt>
                <c:pt idx="2">
                  <c:v>Грузовых перевозок</c:v>
                </c:pt>
                <c:pt idx="3">
                  <c:v>Интеллектуальной собственности</c:v>
                </c:pt>
              </c:strCache>
            </c:strRef>
          </c:cat>
          <c:val>
            <c:numRef>
              <c:f>'6'!$B$4:$B$7</c:f>
              <c:numCache>
                <c:formatCode>General</c:formatCode>
                <c:ptCount val="4"/>
                <c:pt idx="0">
                  <c:v>656</c:v>
                </c:pt>
                <c:pt idx="1">
                  <c:v>1108</c:v>
                </c:pt>
                <c:pt idx="2">
                  <c:v>128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A1A-4032-B869-A3CAC6A17196}"/>
            </c:ext>
          </c:extLst>
        </c:ser>
        <c:ser>
          <c:idx val="1"/>
          <c:order val="1"/>
          <c:tx>
            <c:strRef>
              <c:f>'6'!$C$3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0000"/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4.296455424274973E-3"/>
                  <c:y val="0.120042872454447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A1A-4032-B869-A3CAC6A17196}"/>
                </c:ext>
              </c:extLst>
            </c:dLbl>
            <c:dLbl>
              <c:idx val="1"/>
              <c:layout>
                <c:manualLayout>
                  <c:x val="4.2964554242750259E-3"/>
                  <c:y val="0.117899249732047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A1A-4032-B869-A3CAC6A17196}"/>
                </c:ext>
              </c:extLst>
            </c:dLbl>
            <c:dLbl>
              <c:idx val="2"/>
              <c:layout>
                <c:manualLayout>
                  <c:x val="1.4321518080915527E-3"/>
                  <c:y val="5.78778135048231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A1A-4032-B869-A3CAC6A17196}"/>
                </c:ext>
              </c:extLst>
            </c:dLbl>
            <c:dLbl>
              <c:idx val="3"/>
              <c:layout>
                <c:manualLayout>
                  <c:x val="-7.1607590404581837E-3"/>
                  <c:y val="-3.64415862808144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A1A-4032-B869-A3CAC6A1719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'6'!$A$4:$A$7</c:f>
              <c:strCache>
                <c:ptCount val="4"/>
                <c:pt idx="0">
                  <c:v>В общественном месте</c:v>
                </c:pt>
                <c:pt idx="1">
                  <c:v>Пассажирских перевозок</c:v>
                </c:pt>
                <c:pt idx="2">
                  <c:v>Грузовых перевозок</c:v>
                </c:pt>
                <c:pt idx="3">
                  <c:v>Интеллектуальной собственности</c:v>
                </c:pt>
              </c:strCache>
            </c:strRef>
          </c:cat>
          <c:val>
            <c:numRef>
              <c:f>'6'!$C$4:$C$7</c:f>
              <c:numCache>
                <c:formatCode>General</c:formatCode>
                <c:ptCount val="4"/>
                <c:pt idx="0">
                  <c:v>697</c:v>
                </c:pt>
                <c:pt idx="1">
                  <c:v>1160</c:v>
                </c:pt>
                <c:pt idx="2">
                  <c:v>187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A1A-4032-B869-A3CAC6A171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1705761487"/>
        <c:axId val="1838277935"/>
        <c:axId val="0"/>
      </c:bar3DChart>
      <c:catAx>
        <c:axId val="17057614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38277935"/>
        <c:crosses val="autoZero"/>
        <c:auto val="1"/>
        <c:lblAlgn val="ctr"/>
        <c:lblOffset val="100"/>
        <c:noMultiLvlLbl val="0"/>
      </c:catAx>
      <c:valAx>
        <c:axId val="18382779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057614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/>
              <a:t>Сведения о преступлениях, укрытых субъектами регистрации.</a:t>
            </a:r>
          </a:p>
        </c:rich>
      </c:tx>
      <c:overlay val="0"/>
      <c:spPr>
        <a:noFill/>
        <a:ln w="25400">
          <a:noFill/>
        </a:ln>
      </c:spPr>
    </c:title>
    <c:autoTitleDeleted val="0"/>
    <c:view3D>
      <c:rotX val="10"/>
      <c:rotY val="20"/>
      <c:depthPercent val="80"/>
      <c:rAngAx val="1"/>
    </c:view3D>
    <c:floor>
      <c:thickness val="0"/>
      <c:spPr>
        <a:noFill/>
        <a:ln w="6350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'8'!$B$3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5B9BD5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2.5841287230400464E-2"/>
                  <c:y val="0.14563810634781749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28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55E-4AF3-B72A-FE0955F5FB86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'8'!$A$4</c:f>
              <c:strCache>
                <c:ptCount val="1"/>
                <c:pt idx="0">
                  <c:v>ВСЕГО</c:v>
                </c:pt>
              </c:strCache>
            </c:strRef>
          </c:cat>
          <c:val>
            <c:numRef>
              <c:f>'8'!$B$4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1-155E-4AF3-B72A-FE0955F5FB86}"/>
            </c:ext>
          </c:extLst>
        </c:ser>
        <c:ser>
          <c:idx val="1"/>
          <c:order val="1"/>
          <c:tx>
            <c:strRef>
              <c:f>'8'!$C$3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0000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2.6192703461178673E-2"/>
                  <c:y val="0.14786967418546365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28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55E-4AF3-B72A-FE0955F5FB86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'8'!$A$4</c:f>
              <c:strCache>
                <c:ptCount val="1"/>
                <c:pt idx="0">
                  <c:v>ВСЕГО</c:v>
                </c:pt>
              </c:strCache>
            </c:strRef>
          </c:cat>
          <c:val>
            <c:numRef>
              <c:f>'8'!$C$4</c:f>
              <c:numCache>
                <c:formatCode>General</c:formatCode>
                <c:ptCount val="1"/>
                <c:pt idx="0">
                  <c:v>105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3-155E-4AF3-B72A-FE0955F5FB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42419711"/>
        <c:axId val="1"/>
        <c:axId val="0"/>
      </c:bar3DChart>
      <c:catAx>
        <c:axId val="3424197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20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42419711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/>
        <a:lstStyle/>
        <a:p>
          <a:pPr>
            <a:defRPr sz="2205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8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0.66824</cdr:x>
      <cdr:y>0.22799</cdr:y>
    </cdr:from>
    <cdr:to>
      <cdr:x>0.73552</cdr:x>
      <cdr:y>0.38275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D575BBB0-FDD3-E60E-B7CF-449AB02AA9CC}"/>
            </a:ext>
          </a:extLst>
        </cdr:cNvPr>
        <cdr:cNvSpPr txBox="1"/>
      </cdr:nvSpPr>
      <cdr:spPr>
        <a:xfrm xmlns:a="http://schemas.openxmlformats.org/drawingml/2006/main">
          <a:off x="8943244" y="1344947"/>
          <a:ext cx="900421" cy="9129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676768-DD84-4A50-9CEC-E468FCB9CA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C1D88A-239C-4FE8-BADB-0EAA5DBCF2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718046-8D7C-4698-A74C-4E9CB8C40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16.05.2023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47BB72-F922-4958-A0B9-6BF1339E0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0DFF3D-808A-45B4-A410-C8B05489C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195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8A5011-B4DE-4DF4-B141-7F7CB510F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10732A-404E-4526-8BE3-74A933738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EEA0F6-D566-49ED-877E-24DB15BD6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16.05.2023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FA2274-6733-4BBD-BC88-8C56CE726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63D837-0F5F-43DB-8F49-74752D64F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351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B5E51D-A3C7-4E13-BB3D-DC53054A9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6DFB66-4AE2-49B7-8E98-FFA07DA6C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256F5A-B255-4119-850B-BD234C3A5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16.05.2023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6D4321-C968-4E0C-933C-6A36651BB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1E24D1-0509-4402-BA3C-494C3ECB6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373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BA66D-F55E-4E53-A7E8-573F790B2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394061-846B-4126-8A41-58E89124E5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5F7FDD3-4D9F-401E-B380-304CF2469C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93A8EBB-6D12-4361-83A2-A67787FD2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16.05.2023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15F38A-FF39-428E-8C0C-86DB9AAD9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0147FD-6168-4115-92A1-636933AF7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66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1BB1E4-FFA8-4023-9EB4-0C501F333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C86A62-C0F3-43BC-BE1A-80901BF7F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CEBE51F-206C-4209-95AB-9ECA43F6F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344057E-FA84-4CA4-ABB3-5A5B163252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7C14633-A6F1-4D85-ADDA-2186720A0E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94F741E-A011-443C-9FF6-B839FD948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16.05.2023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8ECBF87-91DC-4907-B811-3BB72FD6F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28FCDE2-AB1D-4EB2-BB68-1E421FA1A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981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E0E4F3-3F84-4965-8070-CA7608794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09B914B-04C2-45D1-A6C1-7065EACA4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16.05.2023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C3FAE06-5567-40A4-AE60-303AEC96E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52D0CE4-4FC4-4ECA-8753-D3833CC26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6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3C5B94F-89C6-41FC-8C23-CF966CFD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16.05.2023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1301D41-312D-4561-A5E9-2B3A0ADE3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57D1967-910D-4A72-9F59-4A8D09080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158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BBCDA5-2562-4277-8A05-4C44D03B4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85E83F-0C19-4D68-8D42-90B8E4065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33E3A7F-4AB6-41A8-8554-1D6A6EC992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BE91509-641D-4459-8E1F-6513D21B5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16.05.2023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55A88FF-46A1-4D50-8BCF-BC206A38D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ED74CB-F9D3-4EF4-945D-0032EF8DB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968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47268F-2DBA-4EC6-9917-9768A5B71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C7F2441-4A14-46A4-A849-04457A6C47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B55B925-76FC-48B8-BCF4-C8504AE52B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162C3F-9411-428D-BFB9-A2755026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16.05.2023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A2DAD0-AF5D-4A4F-AA3B-C3B5595B2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301F50-9182-4C87-B869-578E04A1A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84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8E6CD3-674A-45C7-A657-90DF07988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B4605EE-9E0F-400C-8FC7-B02BC4C856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A08242-0981-4912-86A0-AD1DDBE26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16.05.2023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E266B3-ED03-4633-9D6F-2C9ADA679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D88F8F-613D-4286-885B-29030C89A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704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A98034C-F9BC-4C1A-8A2B-011C1CF41D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0BC402-113A-47A8-A2D0-884881C1B1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4EE610-D8D7-424D-B4CD-02C737363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16.05.2023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26C494-F110-48E8-98F9-7158B9411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8EBF7D-FC0D-4D19-807A-FFD06B98E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180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51A0B-0995-45CD-A5F6-D875B9588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DA629A4-D735-40E7-BA1E-0BD533D17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4E7A30-7438-43F5-AE84-BC59555AD6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21274-C079-4402-9638-B0E7391B5CD9}" type="datetimeFigureOut">
              <a:rPr lang="ru-RU" smtClean="0"/>
              <a:t>16.05.2023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B07B91-A802-4752-9BF2-5A262FF4F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835B8C-548A-4A23-9452-772F6C0056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33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package" Target="../embeddings/Microsoft_Excel_Worksheet1.xlsx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package" Target="../embeddings/Microsoft_Excel_Worksheet2.xlsx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692548-97BC-C869-8822-C453FA864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2662" y="757237"/>
            <a:ext cx="7686675" cy="534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828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0BF6231F-D7D6-F6F9-427C-A951BE32B3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2657088"/>
              </p:ext>
            </p:extLst>
          </p:nvPr>
        </p:nvGraphicFramePr>
        <p:xfrm>
          <a:off x="2257425" y="946150"/>
          <a:ext cx="7677150" cy="496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7677290" imgH="4962559" progId="Excel.Sheet.12">
                  <p:embed/>
                </p:oleObj>
              </mc:Choice>
              <mc:Fallback>
                <p:oleObj name="Worksheet" r:id="rId2" imgW="7677290" imgH="496255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257425" y="946150"/>
                        <a:ext cx="7677150" cy="4962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8420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795214C5-7784-C75B-65CD-3E08E357001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6763893"/>
              </p:ext>
            </p:extLst>
          </p:nvPr>
        </p:nvGraphicFramePr>
        <p:xfrm>
          <a:off x="2257425" y="946150"/>
          <a:ext cx="7677150" cy="496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7677290" imgH="4962559" progId="Excel.Sheet.12">
                  <p:embed/>
                </p:oleObj>
              </mc:Choice>
              <mc:Fallback>
                <p:oleObj name="Worksheet" r:id="rId2" imgW="7677290" imgH="496255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257425" y="946150"/>
                        <a:ext cx="7677150" cy="4962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4787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3FC15D88-091F-431F-90A3-FE9077E4898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5849150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41440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85D641D8-FCD3-46FA-B901-AC56447248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7072126"/>
              </p:ext>
            </p:extLst>
          </p:nvPr>
        </p:nvGraphicFramePr>
        <p:xfrm>
          <a:off x="1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85D641D8-FCD3-46FA-B901-AC56447248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6149072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56793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E6B24B90-D0B1-457D-BA91-7C401A9A5A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6062024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354549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A93B79D6-25C7-4ABB-A6FB-AFF7A94675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5220493"/>
              </p:ext>
            </p:extLst>
          </p:nvPr>
        </p:nvGraphicFramePr>
        <p:xfrm>
          <a:off x="1" y="1"/>
          <a:ext cx="12191999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19808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A62DFFF8-54FE-4654-9E96-10D9CC9DC7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5389875"/>
              </p:ext>
            </p:extLst>
          </p:nvPr>
        </p:nvGraphicFramePr>
        <p:xfrm>
          <a:off x="0" y="0"/>
          <a:ext cx="12192000" cy="6857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46133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81FA27DA-C957-33C3-F1B3-006BFE5B1E2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4963365"/>
              </p:ext>
            </p:extLst>
          </p:nvPr>
        </p:nvGraphicFramePr>
        <p:xfrm>
          <a:off x="-3261" y="281608"/>
          <a:ext cx="12195261" cy="62947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8248561" imgH="4257777" progId="Excel.Sheet.12">
                  <p:embed/>
                </p:oleObj>
              </mc:Choice>
              <mc:Fallback>
                <p:oleObj name="Worksheet" r:id="rId2" imgW="8248561" imgH="425777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3261" y="281608"/>
                        <a:ext cx="12195261" cy="62947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92234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89C04C37-5B7E-4D9F-90A1-B4EE707EAB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1221240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62506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1183</TotalTime>
  <Words>84</Words>
  <Application>Microsoft Office PowerPoint</Application>
  <PresentationFormat>Широкоэкранный</PresentationFormat>
  <Paragraphs>25</Paragraphs>
  <Slides>10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Worksheet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Леонов Аркадий Дмитриевич</dc:creator>
  <cp:lastModifiedBy>Читалов Михаил Валерьевич</cp:lastModifiedBy>
  <cp:revision>67</cp:revision>
  <cp:lastPrinted>2022-08-18T11:53:58Z</cp:lastPrinted>
  <dcterms:created xsi:type="dcterms:W3CDTF">2020-04-20T08:29:01Z</dcterms:created>
  <dcterms:modified xsi:type="dcterms:W3CDTF">2023-05-16T11:46:27Z</dcterms:modified>
</cp:coreProperties>
</file>