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59" userDrawn="1">
          <p15:clr>
            <a:srgbClr val="A4A3A4"/>
          </p15:clr>
        </p15:guide>
        <p15:guide id="3" pos="512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1280" userDrawn="1">
          <p15:clr>
            <a:srgbClr val="A4A3A4"/>
          </p15:clr>
        </p15:guide>
        <p15:guide id="6" pos="6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414" y="96"/>
      </p:cViewPr>
      <p:guideLst>
        <p:guide orient="horz" pos="2160"/>
        <p:guide pos="2559"/>
        <p:guide pos="5122"/>
        <p:guide pos="3840"/>
        <p:guide pos="1280"/>
        <p:guide pos="6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6449-FD49-421D-8D43-CD871535A40B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DCC7-112C-42E0-B058-29E0D444E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FB46F-2272-4A4E-A07F-6F35B54A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D5241B-983D-457C-86DB-70AB73509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934E8-2E91-40B6-B336-3249AB05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773D0-B4EB-4830-BAE4-BA19DC9C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B3A1C-46AF-46B3-9CFE-D1C37861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9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85A1E-531A-4307-A6C8-207C1AEA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636448-2F72-4810-830A-C89432651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442BAB-AEED-4D36-B0BE-6BBCDD443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EB4AD-6E8E-4F52-9B5C-9CC38D47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5739D-DAF7-4D65-BF96-1B988534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6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EDA6CF-6DD6-442E-AD94-B9417F12E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126478-F3BA-47AD-8ECE-AB191F793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DDAF1-A134-43BD-A505-B1ED21EA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CDC7C-04CC-4DDA-A775-47E835EC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0E6CA-A8E9-4187-BAF8-E57E9012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9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D854-00C7-4E0A-953A-B6EA17D4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FF183-6DF6-4547-8E0F-81753C7F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76E00-A00F-4ABE-A3D9-C39D9E88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E2594-020C-4277-9727-E32835C8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548F96-2491-4DE0-9D56-69DA3F12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2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BC3D-07F0-41E0-9BC7-7EABBC36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AFF512-BA05-47FA-BB71-F1312EF0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39E9D7-5C81-4945-B239-6CD0048B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9E155-6553-4DBC-8C3B-6C26B863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23643-F949-4B6F-BC65-50B7FFB8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1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ECB8-43D2-42EC-B8AD-148BE0DE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F4794-0AA2-4179-85EE-0A91755D1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CDD7CD-D33A-492D-8D10-9A977DE7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65BA0-ABC5-48E2-8B49-A4E3476D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A9FA71-6A48-444E-89B9-01A508B0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643D14-AC0D-475D-B49E-3BD57F6B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7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2F74E-2BA5-4183-8268-CAF4B08F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07FFD-248B-4AA0-89D6-9A59D4E04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B3D5E-45B2-4CBE-AB17-36FDED329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51FE0E-624E-4968-9D07-8E96208F7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F7D7FC-782F-4840-97CA-A66CD149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6265E2-9E72-4C0B-A2D8-6AE5B967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E6A3CF-01DC-4E50-A33B-66E0B717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982FE5-FC1D-460E-8499-9F8A2758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605AB-CE6B-4085-91CD-66FC1CAA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04AD6A-534A-40AB-BF39-59EE1FAA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25CA07-AD7F-4779-AAC1-4B1FB95C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EEE63C-506D-428F-BCFA-9A21A336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1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3BBF0A-6463-442E-88E9-F84806F2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5FFA72-62DB-4232-AD47-1EE9C74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3C1D6-22A5-4379-AC1C-91635D05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6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34D36-2D90-4E20-96C2-10046006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40EDB-AAF3-4818-BD03-B62B5641B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EAAC0-A77D-404F-9372-7174E3AFA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6D82FB-1983-4EF0-8D75-72B379634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6EC49-C17F-4E05-A5FA-64B494CD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5E2AA-CFF1-4384-9452-C50DF0A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9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A4AA8-AE3D-41D5-9708-79A20B54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00FBF-592C-43D8-AF2B-827492A35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8CE877-B446-4684-9136-F5BEC5E00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D892E-2391-4369-8330-F102D6B1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648F29-C1A4-40FA-B63D-0B6B97AE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84E263-45F6-4FCD-9BA1-6686D93C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6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781EE-E4D8-4E8C-B065-3B30EB91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70ADE-7702-45AC-812C-9551CF75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2899E-A4A0-43D0-B1B6-9410B1EEB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55D8-50C5-4732-ACB9-259CA7AA9A24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3283B-4E23-4010-AA0A-2FBD42086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B0861-DFBC-4F06-851E-756C12CD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F66D-46FB-4044-A8A7-96DEE7DA8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64DE5-181E-4F41-90AC-CA9F45AB9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0" t="22077" r="7496" b="36478"/>
          <a:stretch/>
        </p:blipFill>
        <p:spPr>
          <a:xfrm>
            <a:off x="8924491" y="1011940"/>
            <a:ext cx="2474194" cy="2078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7548D7-35FD-41C1-B9D1-9B36B98766C5}"/>
              </a:ext>
            </a:extLst>
          </p:cNvPr>
          <p:cNvSpPr txBox="1"/>
          <p:nvPr/>
        </p:nvSpPr>
        <p:spPr>
          <a:xfrm>
            <a:off x="6567932" y="3099816"/>
            <a:ext cx="6993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защита </a:t>
            </a:r>
          </a:p>
          <a:p>
            <a:pPr algn="ctr" defTabSz="265113"/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трудовых прав</a:t>
            </a:r>
          </a:p>
        </p:txBody>
      </p:sp>
    </p:spTree>
    <p:extLst>
      <p:ext uri="{BB962C8B-B14F-4D97-AF65-F5344CB8AC3E}">
        <p14:creationId xmlns:p14="http://schemas.microsoft.com/office/powerpoint/2010/main" val="340261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91733-C018-4E52-BCEE-C021663B3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57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ABA2E1-F498-41CF-BA91-AADFF26B0D6C}"/>
              </a:ext>
            </a:extLst>
          </p:cNvPr>
          <p:cNvSpPr txBox="1"/>
          <p:nvPr/>
        </p:nvSpPr>
        <p:spPr>
          <a:xfrm>
            <a:off x="152211" y="214768"/>
            <a:ext cx="392010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5113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Самозащита является основным способом защиты трудовых прав и свобод.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имеет право защищать свои трудовые права и свободы всеми способами, не запрещенными законом.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Работодатель, представители работодателя не имеют права препятствовать работникам в осуществлении ими самозащиты трудовых </a:t>
            </a:r>
          </a:p>
          <a:p>
            <a:pPr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прав.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352 и 380 Трудового кодекса 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7548D7-35FD-41C1-B9D1-9B36B98766C5}"/>
              </a:ext>
            </a:extLst>
          </p:cNvPr>
          <p:cNvSpPr txBox="1"/>
          <p:nvPr/>
        </p:nvSpPr>
        <p:spPr>
          <a:xfrm>
            <a:off x="152211" y="3307922"/>
            <a:ext cx="392010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Индивидуальный трудовой спор - неурегулированные разногласия между работодателем и работником по вопросам применения трудового законодательства и иных нормативных правовых актов, содержащих нормы трудового права, коллективного договора, соглашения, локального нормативного акта, трудового договора (в том числе об установлении или изменении индивидуальных условий труда), о которых заявлено в орган по рассмотрению индивидуальных трудовых споров.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381 Трудового кодекса 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51A4DB-6B28-4192-B1D4-8EFDFF30957B}"/>
              </a:ext>
            </a:extLst>
          </p:cNvPr>
          <p:cNvSpPr txBox="1"/>
          <p:nvPr/>
        </p:nvSpPr>
        <p:spPr>
          <a:xfrm>
            <a:off x="4135946" y="1645928"/>
            <a:ext cx="39201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Индивидуальные трудовые споры рассматриваются комиссиями по трудовым спорам и судами, если иное не установлено Трудовым кодексом Российской Федерации.</a:t>
            </a:r>
          </a:p>
          <a:p>
            <a:pPr algn="just">
              <a:tabLst>
                <a:tab pos="265113" algn="l"/>
              </a:tabLst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Работник может обратиться в комиссию по трудовым спорам или в суд в трехмесячный срок со дня, когда он узнал или    должен   был   узнать   о   нарушении</a:t>
            </a:r>
          </a:p>
          <a:p>
            <a:pPr algn="just">
              <a:tabLst>
                <a:tab pos="265113" algn="l"/>
              </a:tabLst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права, по спорам об увольнении - в течение одного месяца, а по вопросам неполной выплаты заработной платы и других выплат, причитающихся    работнику, в течение одного года.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236FF-7915-4D38-9268-CD3174B679D4}"/>
              </a:ext>
            </a:extLst>
          </p:cNvPr>
          <p:cNvSpPr txBox="1"/>
          <p:nvPr/>
        </p:nvSpPr>
        <p:spPr>
          <a:xfrm>
            <a:off x="8163973" y="214768"/>
            <a:ext cx="392010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Комиссии по трудовым спорам образуются по инициативе работников и (или) работодателя из равного числа их представителей.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Заявление работника, поступившее в комиссию, подлежит обязательной регистрации и рассмотрению в течение десяти календарных дней.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Спор рассматривается в присутствии работника или уполномоченного им представителя. В случае их неявки рассмотрение трудового спора откладывается. 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Решение комиссии подлежит исполнению в течение трех дней по истечении десяти дней, предусмотренных на обжалование.</a:t>
            </a:r>
          </a:p>
          <a:p>
            <a:pPr algn="just" defTabSz="265113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неисполнения решения комиссия выдает работнику удостоверение, являющееся исполнительным документом, которое при предъявлении не позднее трехмесячного срока приводится судебным приставом в исполнение в принудительном порядке.</a:t>
            </a:r>
          </a:p>
          <a:p>
            <a:pPr algn="ctr" defTabSz="265113"/>
            <a:endParaRPr lang="ru-RU" sz="1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384, 387, 388, 389 Трудового кодекса 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</a:t>
            </a:r>
          </a:p>
          <a:p>
            <a:pPr algn="just" defTabSz="265113"/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65113"/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65113"/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893C0-7D21-4A82-AF7F-1EEBEF6B03D1}"/>
              </a:ext>
            </a:extLst>
          </p:cNvPr>
          <p:cNvSpPr txBox="1"/>
          <p:nvPr/>
        </p:nvSpPr>
        <p:spPr>
          <a:xfrm>
            <a:off x="4135946" y="4884600"/>
            <a:ext cx="3920106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5113" algn="l"/>
              </a:tabLst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Пропущенный по уважительным причинам срок обращения за разрешением индивидуального трудового спора может быть восстановлен.</a:t>
            </a:r>
          </a:p>
          <a:p>
            <a:pPr algn="ctr" defTabSz="265113"/>
            <a:endParaRPr lang="ru-RU" sz="1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382 и 392 Трудового кодекса </a:t>
            </a:r>
          </a:p>
          <a:p>
            <a:pPr algn="ctr" defTabSz="265113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</a:t>
            </a:r>
          </a:p>
          <a:p>
            <a:pPr algn="just" defTabSz="265113"/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E5CC1-475F-4BD7-A1A1-08CE76E634C2}"/>
              </a:ext>
            </a:extLst>
          </p:cNvPr>
          <p:cNvSpPr txBox="1"/>
          <p:nvPr/>
        </p:nvSpPr>
        <p:spPr>
          <a:xfrm>
            <a:off x="4072317" y="239632"/>
            <a:ext cx="3920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признаками индивидуального трудового спора обладают случаи несогласия работников с размером выплат, премий, удержанием заработной платы, условиями труда, привлечением к ответственности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2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384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Лешунов Алексей Романович</dc:creator>
  <cp:lastModifiedBy>Лешунов Алексей Романович</cp:lastModifiedBy>
  <cp:revision>24</cp:revision>
  <dcterms:created xsi:type="dcterms:W3CDTF">2024-04-24T21:50:22Z</dcterms:created>
  <dcterms:modified xsi:type="dcterms:W3CDTF">2024-04-27T01:22:45Z</dcterms:modified>
</cp:coreProperties>
</file>