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p:scale>
          <a:sx n="118" d="100"/>
          <a:sy n="118" d="100"/>
        </p:scale>
        <p:origin x="-1482"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8C3A598-7BCB-4586-8BCD-81D4B602910F}" type="datetimeFigureOut">
              <a:rPr lang="ru-RU" smtClean="0"/>
              <a:t>04.07.2017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1678677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8C3A598-7BCB-4586-8BCD-81D4B602910F}" type="datetimeFigureOut">
              <a:rPr lang="ru-RU" smtClean="0"/>
              <a:t>04.07.2017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2458722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8C3A598-7BCB-4586-8BCD-81D4B602910F}" type="datetimeFigureOut">
              <a:rPr lang="ru-RU" smtClean="0"/>
              <a:t>04.07.2017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1863899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8C3A598-7BCB-4586-8BCD-81D4B602910F}" type="datetimeFigureOut">
              <a:rPr lang="ru-RU" smtClean="0"/>
              <a:t>04.07.2017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3913242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8C3A598-7BCB-4586-8BCD-81D4B602910F}" type="datetimeFigureOut">
              <a:rPr lang="ru-RU" smtClean="0"/>
              <a:t>04.07.2017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3154095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8C3A598-7BCB-4586-8BCD-81D4B602910F}" type="datetimeFigureOut">
              <a:rPr lang="ru-RU" smtClean="0"/>
              <a:t>04.07.2017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3132366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8C3A598-7BCB-4586-8BCD-81D4B602910F}" type="datetimeFigureOut">
              <a:rPr lang="ru-RU" smtClean="0"/>
              <a:t>04.07.2017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403357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8C3A598-7BCB-4586-8BCD-81D4B602910F}" type="datetimeFigureOut">
              <a:rPr lang="ru-RU" smtClean="0"/>
              <a:t>04.07.2017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2428758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8C3A598-7BCB-4586-8BCD-81D4B602910F}" type="datetimeFigureOut">
              <a:rPr lang="ru-RU" smtClean="0"/>
              <a:t>04.07.2017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250637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8C3A598-7BCB-4586-8BCD-81D4B602910F}" type="datetimeFigureOut">
              <a:rPr lang="ru-RU" smtClean="0"/>
              <a:t>04.07.2017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2033482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8C3A598-7BCB-4586-8BCD-81D4B602910F}" type="datetimeFigureOut">
              <a:rPr lang="ru-RU" smtClean="0"/>
              <a:t>04.07.2017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0477A3-CBD4-43C8-8DE1-E7094364F838}" type="slidenum">
              <a:rPr lang="ru-RU" smtClean="0"/>
              <a:t>‹#›</a:t>
            </a:fld>
            <a:endParaRPr lang="ru-RU"/>
          </a:p>
        </p:txBody>
      </p:sp>
    </p:spTree>
    <p:extLst>
      <p:ext uri="{BB962C8B-B14F-4D97-AF65-F5344CB8AC3E}">
        <p14:creationId xmlns:p14="http://schemas.microsoft.com/office/powerpoint/2010/main" val="3241864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C3A598-7BCB-4586-8BCD-81D4B602910F}" type="datetimeFigureOut">
              <a:rPr lang="ru-RU" smtClean="0"/>
              <a:t>04.07.2017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0477A3-CBD4-43C8-8DE1-E7094364F838}" type="slidenum">
              <a:rPr lang="ru-RU" smtClean="0"/>
              <a:t>‹#›</a:t>
            </a:fld>
            <a:endParaRPr lang="ru-RU"/>
          </a:p>
        </p:txBody>
      </p:sp>
    </p:spTree>
    <p:extLst>
      <p:ext uri="{BB962C8B-B14F-4D97-AF65-F5344CB8AC3E}">
        <p14:creationId xmlns:p14="http://schemas.microsoft.com/office/powerpoint/2010/main" val="305800364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hyperlink" Target="https://ru.wikipedia.org/wiki/%D0%9F%D0%B8%D0%B0%D1%80" TargetMode="External"/><Relationship Id="rId7" Type="http://schemas.openxmlformats.org/officeDocument/2006/relationships/hyperlink" Target="https://ru.wikipedia.org/wiki/%D0%A2%D1%80%D0%B5%D0%B9%D0%B4%D0%B8%D0%BD%D0%B3" TargetMode="External"/><Relationship Id="rId2" Type="http://schemas.openxmlformats.org/officeDocument/2006/relationships/hyperlink" Target="https://ru.wikipedia.org/wiki/%D0%A0%D0%B5%D0%BA%D0%BB%D0%B0%D0%BC%D0%B0" TargetMode="External"/><Relationship Id="rId1" Type="http://schemas.openxmlformats.org/officeDocument/2006/relationships/slideLayout" Target="../slideLayouts/slideLayout5.xml"/><Relationship Id="rId6" Type="http://schemas.openxmlformats.org/officeDocument/2006/relationships/hyperlink" Target="https://ru.wikipedia.org/wiki/%D0%A4%D1%8C%D1%8E%D1%87%D0%B5%D1%80%D1%81" TargetMode="External"/><Relationship Id="rId5" Type="http://schemas.openxmlformats.org/officeDocument/2006/relationships/hyperlink" Target="https://ru.wikipedia.org/wiki/%D0%A4%D0%BE%D1%80%D0%B5%D0%BA%D1%81" TargetMode="External"/><Relationship Id="rId4" Type="http://schemas.openxmlformats.org/officeDocument/2006/relationships/hyperlink" Target="https://ru.wikipedia.org/wiki/%D0%A4%D0%B8%D0%BD%D0%B0%D0%BD%D1%81%D0%BE%D0%B2%D1%8B%D0%B9_%D0%BE%D1%82%D1%87%D1%91%D1%8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dirty="0" smtClean="0"/>
              <a:t>Финансовые пирамиды</a:t>
            </a:r>
            <a:endParaRPr lang="ru-RU" dirty="0"/>
          </a:p>
        </p:txBody>
      </p:sp>
      <p:sp>
        <p:nvSpPr>
          <p:cNvPr id="5" name="Текст 4"/>
          <p:cNvSpPr>
            <a:spLocks noGrp="1"/>
          </p:cNvSpPr>
          <p:nvPr>
            <p:ph type="body" idx="1"/>
          </p:nvPr>
        </p:nvSpPr>
        <p:spPr/>
        <p:txBody>
          <a:bodyPr>
            <a:noAutofit/>
          </a:bodyPr>
          <a:lstStyle/>
          <a:p>
            <a:r>
              <a:rPr lang="ru-RU" sz="1000" dirty="0" smtClean="0"/>
              <a:t>Финансовая пирамида (также инвестиционная пирамида) — способ обеспечения дохода участникам структуры за счёт постоянного привлечения денежных средств. Доход первым участникам пирамиды выплачивается за счет вкладов последующих участников.</a:t>
            </a:r>
            <a:endParaRPr lang="ru-RU" sz="1000" dirty="0"/>
          </a:p>
        </p:txBody>
      </p:sp>
      <p:sp>
        <p:nvSpPr>
          <p:cNvPr id="7" name="Текст 6"/>
          <p:cNvSpPr>
            <a:spLocks noGrp="1"/>
          </p:cNvSpPr>
          <p:nvPr>
            <p:ph type="body" sz="quarter" idx="3"/>
          </p:nvPr>
        </p:nvSpPr>
        <p:spPr/>
        <p:txBody>
          <a:bodyPr>
            <a:normAutofit fontScale="92500" lnSpcReduction="20000"/>
          </a:bodyPr>
          <a:lstStyle/>
          <a:p>
            <a:pPr algn="ctr"/>
            <a:r>
              <a:rPr lang="ru-RU" dirty="0" smtClean="0"/>
              <a:t>Признаки финансовой пирамиды</a:t>
            </a:r>
            <a:endParaRPr lang="ru-RU" dirty="0"/>
          </a:p>
        </p:txBody>
      </p:sp>
      <p:sp>
        <p:nvSpPr>
          <p:cNvPr id="8" name="Объект 7"/>
          <p:cNvSpPr>
            <a:spLocks noGrp="1"/>
          </p:cNvSpPr>
          <p:nvPr>
            <p:ph sz="quarter" idx="4"/>
          </p:nvPr>
        </p:nvSpPr>
        <p:spPr/>
        <p:txBody>
          <a:bodyPr>
            <a:normAutofit lnSpcReduction="10000"/>
          </a:bodyPr>
          <a:lstStyle/>
          <a:p>
            <a:r>
              <a:rPr lang="ru-RU" sz="800" dirty="0" smtClean="0">
                <a:effectLst/>
              </a:rPr>
              <a:t>Наличие </a:t>
            </a:r>
            <a:r>
              <a:rPr lang="ru-RU" sz="800" dirty="0" smtClean="0">
                <a:effectLst/>
                <a:hlinkClick r:id="rId2" tooltip="Реклама"/>
              </a:rPr>
              <a:t>рекламы</a:t>
            </a:r>
            <a:r>
              <a:rPr lang="ru-RU" sz="800" dirty="0" smtClean="0">
                <a:effectLst/>
              </a:rPr>
              <a:t>, обещающей процентные выплаты (или иную форму дохода от затраченных средств) с уровнем дохода заведомо выше среднего по рынку заимствований (на сегодняшний день в России ~12,5 % годовых). Довольно часто обещается отсутствие риска при относительно высокой доходности. Сосредоточенность внимания руководителей фонда исключительно на </a:t>
            </a:r>
            <a:r>
              <a:rPr lang="ru-RU" sz="800" dirty="0" smtClean="0">
                <a:effectLst/>
                <a:hlinkClick r:id="rId3" tooltip="Пиар"/>
              </a:rPr>
              <a:t>PR</a:t>
            </a:r>
            <a:r>
              <a:rPr lang="ru-RU" sz="800" dirty="0" smtClean="0">
                <a:effectLst/>
              </a:rPr>
              <a:t>. Грамотные продавцы, пафосные презентации, сайты, рекламные рассылки — всё рассказывает пайщикам, как им повезло, и сколько они могут заработать. При этом не предоставляется никакой конкретной информации, которую можно перепроверить на основании данных из независимых источников. Часто этот минус преподносится как часть некоей стратегии по нераспространению стратегически значимой информации: «Сейчас мы не можем открыть вам все секреты, это информация конфиденциальная». Инвестиционная компания или фонд обязаны предоставлять информацию о своей деятельности с первого дня своего существования — годовые балансы, </a:t>
            </a:r>
            <a:r>
              <a:rPr lang="ru-RU" sz="800" dirty="0" smtClean="0">
                <a:effectLst/>
                <a:hlinkClick r:id="rId4" tooltip="Финансовый отчёт"/>
              </a:rPr>
              <a:t>финансовые отчёты</a:t>
            </a:r>
            <a:r>
              <a:rPr lang="ru-RU" sz="800" dirty="0" smtClean="0">
                <a:effectLst/>
              </a:rPr>
              <a:t>, отчёты о сделках и т. п. Если фонд от имени пайщиков осуществляет операции на бирже, он также должен предоставить все данные — акции каких компаний находятся в активах, какова их доходность и т. д. Эти сведения можно проверить на основе раскрываемых документов, они не могут объявляться секретными.</a:t>
            </a:r>
          </a:p>
          <a:p>
            <a:r>
              <a:rPr lang="ru-RU" sz="800" dirty="0" smtClean="0">
                <a:effectLst/>
              </a:rPr>
              <a:t>Использование специфических терминов, вроде </a:t>
            </a:r>
            <a:r>
              <a:rPr lang="ru-RU" sz="800" dirty="0" err="1" smtClean="0">
                <a:effectLst/>
                <a:hlinkClick r:id="rId5" tooltip="Форекс"/>
              </a:rPr>
              <a:t>Форекс</a:t>
            </a:r>
            <a:r>
              <a:rPr lang="ru-RU" sz="800" dirty="0" smtClean="0">
                <a:effectLst/>
              </a:rPr>
              <a:t>, </a:t>
            </a:r>
            <a:r>
              <a:rPr lang="ru-RU" sz="800" dirty="0" err="1" smtClean="0">
                <a:effectLst/>
              </a:rPr>
              <a:t>Stocks</a:t>
            </a:r>
            <a:r>
              <a:rPr lang="ru-RU" sz="800" dirty="0" smtClean="0">
                <a:effectLst/>
              </a:rPr>
              <a:t>, </a:t>
            </a:r>
            <a:r>
              <a:rPr lang="ru-RU" sz="800" dirty="0" smtClean="0">
                <a:effectLst/>
                <a:hlinkClick r:id="rId6" tooltip="Фьючерс"/>
              </a:rPr>
              <a:t>Фьючерс</a:t>
            </a:r>
            <a:r>
              <a:rPr lang="ru-RU" sz="800" dirty="0" smtClean="0">
                <a:effectLst/>
              </a:rPr>
              <a:t>, </a:t>
            </a:r>
            <a:r>
              <a:rPr lang="ru-RU" sz="800" dirty="0" err="1" smtClean="0">
                <a:effectLst/>
                <a:hlinkClick r:id="rId7" tooltip="Трейдинг"/>
              </a:rPr>
              <a:t>Трейдинг</a:t>
            </a:r>
            <a:r>
              <a:rPr lang="ru-RU" sz="800" dirty="0" smtClean="0">
                <a:effectLst/>
              </a:rPr>
              <a:t> и т. п., которые могут быть непонятными непрофессионалам.</a:t>
            </a:r>
          </a:p>
          <a:p>
            <a:r>
              <a:rPr lang="ru-RU" sz="800" dirty="0" smtClean="0"/>
              <a:t>Отсутствие лицензии ФКЦБ/ФСФР России или Банка России на осуществление деятельности по привлечению денежных средств.</a:t>
            </a:r>
          </a:p>
          <a:p>
            <a:r>
              <a:rPr lang="ru-RU" sz="800" dirty="0" smtClean="0">
                <a:effectLst/>
              </a:rPr>
              <a:t>Гарантирование  доходности (что запрещено на рынке </a:t>
            </a:r>
            <a:r>
              <a:rPr lang="ru-RU" sz="800" smtClean="0">
                <a:effectLst/>
              </a:rPr>
              <a:t>ценных бумаг).</a:t>
            </a:r>
            <a:endParaRPr lang="ru-RU" sz="800" dirty="0" smtClean="0">
              <a:effectLst/>
            </a:endParaRPr>
          </a:p>
          <a:p>
            <a:r>
              <a:rPr lang="ru-RU" sz="800" dirty="0" smtClean="0">
                <a:effectLst/>
              </a:rPr>
              <a:t>Перемещение вложенных денег по большому количеству стран (в России получили, в Швейцарии застраховали, в Америке купили акции). Как следствие, утрачивается возможность за ними наблюдать, контролировать и получить назад.</a:t>
            </a:r>
          </a:p>
          <a:p>
            <a:r>
              <a:rPr lang="ru-RU" sz="800" dirty="0" smtClean="0">
                <a:effectLst/>
              </a:rPr>
              <a:t>Анонимность организаторов и координаторов.</a:t>
            </a:r>
          </a:p>
          <a:p>
            <a:r>
              <a:rPr lang="ru-RU" sz="800" dirty="0" smtClean="0">
                <a:effectLst/>
              </a:rPr>
              <a:t>Небольшая плата для стартового участия (к примеру, $ 300—500). Это позволяет охватить широкую массу, которая легко смирится с потерей таких средств без обращения в судебные органы.</a:t>
            </a:r>
          </a:p>
          <a:p>
            <a:r>
              <a:rPr lang="ru-RU" sz="800" dirty="0" smtClean="0">
                <a:effectLst/>
              </a:rPr>
              <a:t>Отсутствие офиса, официальной регистрации, устава, разрешения осуществлять деятельность на территории страны.</a:t>
            </a:r>
          </a:p>
          <a:p>
            <a:endParaRPr lang="ru-RU" sz="800" dirty="0"/>
          </a:p>
        </p:txBody>
      </p:sp>
      <p:pic>
        <p:nvPicPr>
          <p:cNvPr id="3" name="Объект 2"/>
          <p:cNvPicPr>
            <a:picLocks noGrp="1" noChangeAspect="1"/>
          </p:cNvPicPr>
          <p:nvPr>
            <p:ph sz="half" idx="2"/>
          </p:nvPr>
        </p:nvPicPr>
        <p:blipFill>
          <a:blip r:embed="rId8">
            <a:extLst>
              <a:ext uri="{28A0092B-C50C-407E-A947-70E740481C1C}">
                <a14:useLocalDpi xmlns:a14="http://schemas.microsoft.com/office/drawing/2010/main" val="0"/>
              </a:ext>
            </a:extLst>
          </a:blip>
          <a:stretch>
            <a:fillRect/>
          </a:stretch>
        </p:blipFill>
        <p:spPr>
          <a:xfrm>
            <a:off x="395536" y="2348880"/>
            <a:ext cx="4392488" cy="3672408"/>
          </a:xfrm>
        </p:spPr>
      </p:pic>
      <p:sp>
        <p:nvSpPr>
          <p:cNvPr id="2" name="Прямоугольник 1"/>
          <p:cNvSpPr/>
          <p:nvPr/>
        </p:nvSpPr>
        <p:spPr>
          <a:xfrm>
            <a:off x="395536" y="188640"/>
            <a:ext cx="295232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000" dirty="0" smtClean="0"/>
              <a:t>Прокуратура Забайкальского края</a:t>
            </a:r>
            <a:endParaRPr lang="ru-RU" sz="1000" dirty="0"/>
          </a:p>
        </p:txBody>
      </p:sp>
    </p:spTree>
    <p:extLst>
      <p:ext uri="{BB962C8B-B14F-4D97-AF65-F5344CB8AC3E}">
        <p14:creationId xmlns:p14="http://schemas.microsoft.com/office/powerpoint/2010/main" val="805759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TotalTime>
  <Words>71</Words>
  <Application>Microsoft Office PowerPoint</Application>
  <PresentationFormat>Экран (4:3)</PresentationFormat>
  <Paragraphs>12</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Финансовые пирамиды</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Светлана В. Болотова</dc:creator>
  <cp:lastModifiedBy>Светлана В. Болотова</cp:lastModifiedBy>
  <cp:revision>9</cp:revision>
  <cp:lastPrinted>2016-04-06T03:18:08Z</cp:lastPrinted>
  <dcterms:created xsi:type="dcterms:W3CDTF">2016-04-06T02:17:36Z</dcterms:created>
  <dcterms:modified xsi:type="dcterms:W3CDTF">2017-07-04T08:32:27Z</dcterms:modified>
</cp:coreProperties>
</file>