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12192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FFFF00"/>
    <a:srgbClr val="D91BF9"/>
    <a:srgbClr val="EDF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63" d="100"/>
          <a:sy n="63" d="100"/>
        </p:scale>
        <p:origin x="3426" y="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21FD-86DF-4DC5-B2B3-C5F66C658880}" type="datetimeFigureOut">
              <a:rPr lang="ru-RU" smtClean="0"/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1243013"/>
            <a:ext cx="18891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168CD-596D-47AF-A465-2073CE2F79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1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68CD-596D-47AF-A465-2073CE2F79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7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68CD-596D-47AF-A465-2073CE2F79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68CD-596D-47AF-A465-2073CE2F79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2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68CD-596D-47AF-A465-2073CE2F79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573869"/>
            <a:ext cx="4965726" cy="591925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8493120"/>
            <a:ext cx="4965726" cy="153141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8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8534377"/>
            <a:ext cx="4965725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1219200"/>
            <a:ext cx="4965726" cy="647229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9541911"/>
            <a:ext cx="4965725" cy="87771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573867"/>
            <a:ext cx="4965726" cy="352213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502400"/>
            <a:ext cx="4965726" cy="41994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2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573867"/>
            <a:ext cx="4500787" cy="413044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6704310"/>
            <a:ext cx="4095869" cy="6083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734501"/>
            <a:ext cx="4965726" cy="298026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5423" y="1726673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4646734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88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554135"/>
            <a:ext cx="4965727" cy="293898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8493122"/>
            <a:ext cx="4965726" cy="15296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3522133"/>
            <a:ext cx="16580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4741334"/>
            <a:ext cx="1647063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3522133"/>
            <a:ext cx="1652066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4741334"/>
            <a:ext cx="1658003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3522133"/>
            <a:ext cx="16497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4741334"/>
            <a:ext cx="1649744" cy="63810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793067"/>
            <a:ext cx="0" cy="70442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793067"/>
            <a:ext cx="0" cy="70522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7557243"/>
            <a:ext cx="1654209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928534"/>
            <a:ext cx="1654209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8581711"/>
            <a:ext cx="1654209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7557243"/>
            <a:ext cx="1648850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928534"/>
            <a:ext cx="1648850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8581709"/>
            <a:ext cx="1651034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7557243"/>
            <a:ext cx="164974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928534"/>
            <a:ext cx="1649744" cy="27093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8581706"/>
            <a:ext cx="1651928" cy="11718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3793067"/>
            <a:ext cx="0" cy="704426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3793067"/>
            <a:ext cx="0" cy="705223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8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764826"/>
            <a:ext cx="986095" cy="1035755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374587"/>
            <a:ext cx="4176609" cy="97477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5087528"/>
            <a:ext cx="4965725" cy="34055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8493122"/>
            <a:ext cx="4965726" cy="15296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3663247"/>
            <a:ext cx="2473585" cy="745913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3655277"/>
            <a:ext cx="2473586" cy="746710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6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3386667"/>
            <a:ext cx="247358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4470400"/>
            <a:ext cx="2473585" cy="66519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3386667"/>
            <a:ext cx="2473585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4470400"/>
            <a:ext cx="2473585" cy="66519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8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573867"/>
            <a:ext cx="1913597" cy="2573867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573867"/>
            <a:ext cx="2923510" cy="812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563167"/>
            <a:ext cx="1913597" cy="514773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3296341"/>
            <a:ext cx="2865506" cy="2799659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2032000"/>
            <a:ext cx="1800694" cy="812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6502400"/>
            <a:ext cx="2861046" cy="2438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7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980267"/>
            <a:ext cx="2114550" cy="50122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812800"/>
            <a:ext cx="1200150" cy="2844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10837333"/>
            <a:ext cx="742950" cy="17610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4741333"/>
            <a:ext cx="3143250" cy="74506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5147733"/>
            <a:ext cx="1771650" cy="419946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804832"/>
            <a:ext cx="5291535" cy="2489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3649645"/>
            <a:ext cx="5033741" cy="745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112184" y="3368655"/>
            <a:ext cx="1761065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691496" y="5919054"/>
            <a:ext cx="6861858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525754"/>
            <a:ext cx="471610" cy="13647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98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2CE94-6CAE-4755-9B72-0B39D3FBF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948269"/>
            <a:ext cx="6598920" cy="499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ПРОКУРАТУРА ГОРОДА МОСКВЫ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EDAED3-1F89-4488-9BD6-613366F2B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" y="8555664"/>
            <a:ext cx="6336030" cy="287094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 ПОПАСТЬ В СЕТИ МОШЕННИКОВ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5461C-F502-4569-8841-9BA3A1120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640342"/>
            <a:ext cx="6598919" cy="68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B97653-90A0-4BD7-B9AE-EA01845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1" y="335280"/>
            <a:ext cx="6137910" cy="112166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ЕСЛИ ВАМ ЗВОНЯТ С НЕИЗВЕСТНОГО НОМЕРА</a:t>
            </a:r>
            <a:endParaRPr lang="en-US" sz="19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algn="ctr"/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ВСЕГДА БУДЬТЕ БДИТЕЛЬНЫ!</a:t>
            </a:r>
          </a:p>
          <a:p>
            <a:pPr algn="just"/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60000"/>
              </a:lnSpc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ВСЕ БОЛЬШЕ ПРЕСТУПЛЕНИЙ СОВЕРШАЕТСЯ МОШЕННИКАМИ, КОТОРЫЕ ЧТОБЫ ВОЙТИ В ДОВЕРИЕ ПРЕДСТАВЛЯЮТСЯ СОТРУДНИКАМИ ПОЛИЦИИ, СЛЕДСТВЕННОГО КОМИТЕТА, ПРОКУРАТУРЫ, ФСБ, СУДА, ЦЕНТРАЛЬНОГО БАНКА, ПЕНСИОННОГО ФОНДА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НА САМОМ ДЕЛЕ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ОНИ НЕ ИМЕЮТ НИКАКОГО ОТНОШЕНИЯ К ЭТИМ ОРГАНАМ</a:t>
            </a:r>
          </a:p>
          <a:p>
            <a:pPr algn="just"/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just">
              <a:lnSpc>
                <a:spcPct val="170000"/>
              </a:lnSpc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СОТРУДНИК ПОЛИЦИИ или ФСБ, СЛЕДОВАТЕЛЬ, ПРОКУРОР, РАБОТНИК ЦЕНТРАЛЬНОГО БАНКА И ПЕНСИОННОГО ФОНДА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НИКОГДА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НЕ БУДЕТ ИНТЕРЕСОВАТЬСЯ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У ВАС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НАЛИЧИЕМ СЧЕТОВ </a:t>
            </a:r>
            <a:r>
              <a:rPr lang="ru-RU" sz="1800" b="1" dirty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 БАНКЕ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И НЕ БУДЕТ ПРЕДЛАГАТЬ СОХРАНИТЬ ВАШИ СБЕРЕЖЕНИЯ ПУТЕМ ПЕРЕВОДА НА ДРУГОЙ СЧЕТ</a:t>
            </a:r>
          </a:p>
          <a:p>
            <a:pPr algn="just"/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just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1515"/>
                </a:highlight>
              </a:rPr>
              <a:t>ДАЖЕ ЕСЛИ ВАМ НА ТЕЛЕФОН ПРИСЫЛАЮТ ФОТОГРАФИЮ СЛУЖЕБНОГО УДОСТОВЕРЕНИЯ ИЛИ ИНОЙ ДОКУМЕНТ С РЕКВИЗИТАМИ УКАЗАННЫХ ВЕДОМСТВ И УБЕЖДАЮТ В НЕОБХОДИМОСТИ ПОМОЧЬ ПОЙМАТЬ ПРЕСТУПНИКОВ, СНАЧАЛА УБЕДИТЕСЬ В ЛИЧНОСТИ ЗВОНЯЩЕГО </a:t>
            </a:r>
          </a:p>
          <a:p>
            <a:pPr algn="just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ДЛЯ ЭТОГО 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ПРЕКРАТИТЕ РАЗГОВОР И ОТКЛЮЧИТЕ ВЫЗОВ!</a:t>
            </a:r>
          </a:p>
          <a:p>
            <a:pPr algn="ctr"/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ПЕРЕЗВОНИТЕ ПО НОМЕРУ </a:t>
            </a:r>
            <a:r>
              <a:rPr lang="ru-RU" sz="2800" b="1" dirty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ИЗВЕСТНОМУ ВАМ НОМЕРУ ОТДЕЛА ПОЛИЦИИ И РАССКАЖИТЕ О ЗВОНКЕ НЕИЗВЕСТНОГО</a:t>
            </a: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ПОЗВОНИТЕ В СВОЙ БАНК ПО ТЕЛЕФОНУ, КОТОРЫЙ УКАЗАН НА ОБОРОТНОЙ СТОРОНЕ БАНКОВСКОЙ КАРТЫ И ПРОИНФОРМИРУЙТЕ ОБО ВСЕМ, ЧТО СПРАШИВАЛ НЕЗНАКОМЕЦ </a:t>
            </a:r>
          </a:p>
          <a:p>
            <a:pPr algn="ctr"/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В А Ж Н О !!!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ТЕЛЕФОННЫЙ НОМЕР БАНКА </a:t>
            </a:r>
          </a:p>
          <a:p>
            <a:pPr algn="ctr"/>
            <a:r>
              <a:rPr lang="ru-RU" sz="1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1515"/>
                </a:highlight>
              </a:rPr>
              <a:t>НУЖНО НАБИРАТЬ ТОЛЬКО ВРУЧНУЮ</a:t>
            </a:r>
          </a:p>
          <a:p>
            <a:pPr algn="ctr"/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ОБРАТНЫЙ ВЫЗОВ НА ПОСТУПИВШИЙ НОМЕР – РИСК СНОВА ПОПАСТЬ НА МОШЕННИКОВ</a:t>
            </a:r>
          </a:p>
          <a:p>
            <a:pPr algn="ctr"/>
            <a:endParaRPr lang="ru-RU" sz="1600" b="1" dirty="0">
              <a:solidFill>
                <a:srgbClr val="EDFB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94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9014A6-4B4B-4452-9FF4-53E91586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335280"/>
            <a:ext cx="6092190" cy="11414759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У ВАС ОСТАЮТСЯ СОМНЕНИЯ, ПОСОВЕТУЙТЕСЬ С РОДСТВЕННИКАМИ ИЛИ ДРУЗЬЯМИ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З А П О М Н И Т Е !!!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СООБЩАЙТЕ НЕЗНАКОМЫМ ЛЮДЯМ НИ ПОД КАКИМ ПРЕДЛОГОМ КОД С ОБОРОТНОЙ СТОРОНЫ ВАШЕЙ БАНКОВСКОЙ КАРТЫ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СКАЧИВАЙТЕ ПРОГРАММЫ, КОТОРЫЕ ПРОСИТ УСТАНОВИТЬ НА ВАШ ТЕЛЕФОН НЕЗНАКОМЕЦ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ВВОДИТЕ В ОН-ЛАЙН ПРИЛОЖЕНИИ ВАШЕГО БАНКА ДАННЫЕ, КОТОРЫЕ ДИКТУЕТ ЗВОНЯЩИЙ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СНИМАЙТЕ ДЕНЬГИ В БАНКОМАТЕ ЕСЛИ ОБ ЭТОМ ВАС ПРОСИТ НЕИЗВЕСТНЫЙ ПО ТЕЛЕФОНУ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БЕРИТЕ ПО ПРОСЬБЕ ЗВОНЯЩЕГО КРЕДИТ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ЕСЛИ ВЫ СОВЕРШАЕТЕ КАКИЕ-ЛИБО ОПЕРАЦИИ С ДЕНЕЖНЫМИ СРЕДСТВАМИ В ОТДЕЛЕНИИ БАНКА ПО ПРОСЬБЕ ЗВОНЯЩЕГО, ПОСОВЕТУЙТЕСЬ С СОТРУДНИКОМ БАНКА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ЗВОНЯЩИЙ УГРОЖАЕТ ОТВЕТСТВЕННОСТЬЮ ЗА РАЗГЛАШЕНИЕ ВАШИХ ДЕЙСТВИЙ ДРУГИМ ЛИЦАМ –</a:t>
            </a:r>
          </a:p>
          <a:p>
            <a:pPr algn="ctr">
              <a:lnSpc>
                <a:spcPct val="150000"/>
              </a:lnSpc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ВЕРЬТЕ ЕМУ!</a:t>
            </a:r>
          </a:p>
        </p:txBody>
      </p:sp>
    </p:spTree>
    <p:extLst>
      <p:ext uri="{BB962C8B-B14F-4D97-AF65-F5344CB8AC3E}">
        <p14:creationId xmlns:p14="http://schemas.microsoft.com/office/powerpoint/2010/main" val="43002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08BA39-10E1-45AC-8D9A-DB0000A51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050" y="198120"/>
            <a:ext cx="6198870" cy="11338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ЕСЛИ ВАШИ ДЕНЬГИ ПОХИЩЕНЫ</a:t>
            </a:r>
          </a:p>
          <a:p>
            <a:pPr algn="just"/>
            <a:r>
              <a:rPr lang="ru-RU" sz="1600" b="1" spc="3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ПОЗВОНИТЕ В БАНК И ЗАБЛОКИРУЙТЕ КАРТУ</a:t>
            </a:r>
          </a:p>
          <a:p>
            <a:pPr algn="just"/>
            <a:r>
              <a:rPr lang="ru-RU" sz="1600" b="1" spc="3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ПОСЕТИТЕ ОТДЕЛЕНИЕ БАНКА, СООБЩИТЕ О ПРОИСШЕСТВИИ, ПОЛУЧИТЕ ВЫПИСКУ ПО СЧЕТУ КАРТЫ</a:t>
            </a:r>
          </a:p>
          <a:p>
            <a:pPr algn="just"/>
            <a:r>
              <a:rPr lang="ru-RU" sz="1600" b="1" spc="3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ОБРАТИТЕСЬ С ЗАЯВЛЕНИЕМ В ЛЮБОЙ БЛИЖАЙШИЙ ОТДЕЛ ПОЛИЦИИ, ПОДРОБНО РАССКАЖИТЕ О ПРОИЗОШЕДШЕМ И ПЕРЕДАЙТЕ СОТРУДНИКУ ПОЛИЦИИ ВЫПИСКУ ПО СЧЕТУ</a:t>
            </a: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КОНТАКТНАЯ ИНФОРМАЦИЯ КУДА ЗВОНИТЬ И ПОДАТЬ ЗАЯВЛЕНИЕ, ЕСЛИ ВЫ СТАЛИ ЖЕРТВОЙ МОШЕННИКОВ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ПОЛИЦИЯ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ТЕЛЕФОНЫ 02, 102 (моб)</a:t>
            </a:r>
            <a:endParaRPr lang="en-US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интернет </a:t>
            </a:r>
            <a:r>
              <a:rPr lang="ru-RU" sz="2000" b="1" dirty="0">
                <a:solidFill>
                  <a:srgbClr val="FF1515"/>
                </a:solidFill>
              </a:rPr>
              <a:t>77мвд.рф</a:t>
            </a:r>
          </a:p>
          <a:p>
            <a:pPr algn="just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ФСБ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 +7(495)-224-22-22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Интернет </a:t>
            </a:r>
            <a:r>
              <a:rPr lang="en-US" sz="2000" b="1" dirty="0">
                <a:solidFill>
                  <a:srgbClr val="FF1515"/>
                </a:solidFill>
              </a:rPr>
              <a:t>fsb.ru</a:t>
            </a:r>
            <a:endParaRPr lang="ru-RU" sz="2000" b="1" dirty="0">
              <a:solidFill>
                <a:srgbClr val="FF1515"/>
              </a:solidFill>
            </a:endParaRPr>
          </a:p>
          <a:p>
            <a:pPr algn="just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СЛЕДСТВЕННЫЙ КОМИТЕТ</a:t>
            </a:r>
            <a:endParaRPr lang="en-US" sz="2000" b="1" dirty="0">
              <a:solidFill>
                <a:srgbClr val="FF1515"/>
              </a:solidFill>
              <a:highlight>
                <a:srgbClr val="FFFF00"/>
              </a:highlight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 +7(495)-690-25-28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интернет </a:t>
            </a:r>
            <a:r>
              <a:rPr lang="en-US" sz="2000" b="1" dirty="0">
                <a:solidFill>
                  <a:srgbClr val="FF1515"/>
                </a:solidFill>
              </a:rPr>
              <a:t>moscow.sledcom.ru</a:t>
            </a:r>
            <a:endParaRPr lang="ru-RU" sz="2000" b="1" dirty="0">
              <a:solidFill>
                <a:srgbClr val="FF1515"/>
              </a:solidFill>
            </a:endParaRPr>
          </a:p>
          <a:p>
            <a:pPr algn="just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ПРОКУРАТУРА МОСКВЫ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 +7(495)-955-97-73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интернет </a:t>
            </a:r>
            <a:r>
              <a:rPr lang="en-US" sz="2000" b="1" dirty="0">
                <a:solidFill>
                  <a:srgbClr val="FF1515"/>
                </a:solidFill>
              </a:rPr>
              <a:t>epp.genproc.gov.ru</a:t>
            </a:r>
            <a:endParaRPr lang="ru-RU" sz="2000" b="1" dirty="0">
              <a:solidFill>
                <a:srgbClr val="FF1515"/>
              </a:solidFill>
            </a:endParaRPr>
          </a:p>
          <a:p>
            <a:pPr algn="just"/>
            <a:r>
              <a:rPr lang="ru-RU" sz="2000" b="1" dirty="0">
                <a:solidFill>
                  <a:srgbClr val="FF1515"/>
                </a:solidFill>
                <a:highlight>
                  <a:srgbClr val="FFFF00"/>
                </a:highlight>
              </a:rPr>
              <a:t>ЦЕНТРАЛЬНЫЙ БАНК РОССИИ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ТЕЛЕФОН 8 800-300-30-00, 300 (моб)</a:t>
            </a: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интернет </a:t>
            </a:r>
            <a:r>
              <a:rPr lang="en-US" sz="2000" b="1" dirty="0">
                <a:solidFill>
                  <a:srgbClr val="FF1515"/>
                </a:solidFill>
              </a:rPr>
              <a:t>cbr.ru</a:t>
            </a:r>
            <a:endParaRPr lang="ru-RU" sz="2000" b="1" dirty="0">
              <a:solidFill>
                <a:srgbClr val="FF1515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8E7A07A4-A7F0-4124-810B-4130DD26464E}"/>
              </a:ext>
            </a:extLst>
          </p:cNvPr>
          <p:cNvSpPr txBox="1">
            <a:spLocks/>
          </p:cNvSpPr>
          <p:nvPr/>
        </p:nvSpPr>
        <p:spPr>
          <a:xfrm>
            <a:off x="217170" y="11673840"/>
            <a:ext cx="6492240" cy="518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3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6858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0287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3716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7145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0574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4003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74320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5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Прокуратура г. Москвы, площадь Крестьянская застава, д. 1</a:t>
            </a: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13363</TotalTime>
  <Words>447</Words>
  <Application>Microsoft Office PowerPoint</Application>
  <PresentationFormat>Широкоэкранный</PresentationFormat>
  <Paragraphs>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Ион</vt:lpstr>
      <vt:lpstr>ПРОКУРАТУРА ГОРОДА МОСКВЫ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ГОРОДА МОСКВЫ</dc:title>
  <dc:creator>Шалимов Роман Геннадьевич</dc:creator>
  <cp:lastModifiedBy>Шалимов Роман Геннадьевич</cp:lastModifiedBy>
  <cp:revision>39</cp:revision>
  <cp:lastPrinted>2020-12-16T07:06:22Z</cp:lastPrinted>
  <dcterms:created xsi:type="dcterms:W3CDTF">2020-12-15T14:54:46Z</dcterms:created>
  <dcterms:modified xsi:type="dcterms:W3CDTF">2021-09-27T14:39:55Z</dcterms:modified>
</cp:coreProperties>
</file>