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59" r:id="rId4"/>
    <p:sldId id="293" r:id="rId5"/>
    <p:sldId id="292" r:id="rId6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99FF"/>
    <a:srgbClr val="FCA902"/>
    <a:srgbClr val="74942C"/>
    <a:srgbClr val="5A6366"/>
    <a:srgbClr val="FED27A"/>
    <a:srgbClr val="734D01"/>
    <a:srgbClr val="9D6901"/>
    <a:srgbClr val="00FFFF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14" autoAdjust="0"/>
    <p:restoredTop sz="94660" autoAdjust="0"/>
  </p:normalViewPr>
  <p:slideViewPr>
    <p:cSldViewPr>
      <p:cViewPr varScale="1">
        <p:scale>
          <a:sx n="62" d="100"/>
          <a:sy n="62" d="100"/>
        </p:scale>
        <p:origin x="-72" y="-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1800" dirty="0" smtClean="0"/>
              <a:t>Из них</a:t>
            </a:r>
            <a:r>
              <a:rPr lang="en-US" sz="1400" dirty="0" smtClean="0"/>
              <a:t>:</a:t>
            </a:r>
            <a:endParaRPr lang="ru-RU" sz="1400" dirty="0"/>
          </a:p>
        </c:rich>
      </c:tx>
      <c:layout>
        <c:manualLayout>
          <c:xMode val="edge"/>
          <c:yMode val="edge"/>
          <c:x val="0.77470833333333367"/>
          <c:y val="2.2503454368841887E-2"/>
        </c:manualLayout>
      </c:layout>
    </c:title>
    <c:view3D>
      <c:rotX val="50"/>
      <c:rotY val="330"/>
      <c:perspective val="30"/>
    </c:view3D>
    <c:plotArea>
      <c:layout>
        <c:manualLayout>
          <c:layoutTarget val="inner"/>
          <c:xMode val="edge"/>
          <c:yMode val="edge"/>
          <c:x val="4.8122156605424328E-2"/>
          <c:y val="5.0896612042927392E-2"/>
          <c:w val="0.60982163167104131"/>
          <c:h val="0.8570254544191648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spPr>
              <a:solidFill>
                <a:srgbClr val="74942C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solidFill>
                <a:srgbClr val="FF99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spPr>
              <a:solidFill>
                <a:srgbClr val="7030A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spPr>
              <a:solidFill>
                <a:srgbClr val="FFFF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spPr>
              <a:solidFill>
                <a:srgbClr val="00B0F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6"/>
            <c:spPr>
              <a:solidFill>
                <a:srgbClr val="FF00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7"/>
            <c:spPr>
              <a:solidFill>
                <a:srgbClr val="00FF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5.1388888888888894E-2"/>
                  <c:y val="4.5006908737683831E-3"/>
                </c:manualLayout>
              </c:layout>
              <c:spPr/>
              <c:txPr>
                <a:bodyPr/>
                <a:lstStyle/>
                <a:p>
                  <a:pPr algn="ctr">
                    <a:defRPr lang="en-US" sz="2400" b="1" i="0" u="none" strike="noStrike" kern="1200" cap="none" spc="0" baseline="0">
                      <a:ln w="1905"/>
                      <a:gradFill>
                        <a:gsLst>
                          <a:gs pos="0">
                            <a:srgbClr val="529BD3">
                              <a:shade val="20000"/>
                              <a:satMod val="200000"/>
                            </a:srgbClr>
                          </a:gs>
                          <a:gs pos="78000">
                            <a:srgbClr val="529BD3">
                              <a:tint val="90000"/>
                              <a:shade val="89000"/>
                              <a:satMod val="220000"/>
                            </a:srgbClr>
                          </a:gs>
                          <a:gs pos="100000">
                            <a:srgbClr val="529BD3">
                              <a:tint val="12000"/>
                              <a:satMod val="255000"/>
                            </a:srgbClr>
                          </a:gs>
                        </a:gsLst>
                        <a:lin ang="5400000"/>
                      </a:gra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Percent val="1"/>
            </c:dLbl>
            <c:dLbl>
              <c:idx val="1"/>
              <c:layout>
                <c:manualLayout>
                  <c:x val="-4.1666666666666685E-2"/>
                  <c:y val="-3.8255872427031254E-2"/>
                </c:manualLayout>
              </c:layout>
              <c:numFmt formatCode="0.0%" sourceLinked="0"/>
              <c:spPr/>
              <c:txPr>
                <a:bodyPr/>
                <a:lstStyle/>
                <a:p>
                  <a:pPr algn="ctr" rtl="0">
                    <a:defRPr lang="en-US" sz="2400" b="1" i="0" u="none" strike="noStrike" kern="1200" cap="none" spc="0" baseline="0">
                      <a:ln w="1905"/>
                      <a:gradFill>
                        <a:gsLst>
                          <a:gs pos="0">
                            <a:srgbClr val="529BD3">
                              <a:shade val="20000"/>
                              <a:satMod val="200000"/>
                            </a:srgbClr>
                          </a:gs>
                          <a:gs pos="78000">
                            <a:srgbClr val="529BD3">
                              <a:tint val="90000"/>
                              <a:shade val="89000"/>
                              <a:satMod val="220000"/>
                            </a:srgbClr>
                          </a:gs>
                          <a:gs pos="100000">
                            <a:srgbClr val="529BD3">
                              <a:tint val="12000"/>
                              <a:satMod val="255000"/>
                            </a:srgbClr>
                          </a:gs>
                        </a:gsLst>
                        <a:lin ang="5400000"/>
                      </a:gra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Percent val="1"/>
            </c:dLbl>
            <c:dLbl>
              <c:idx val="2"/>
              <c:layout>
                <c:manualLayout>
                  <c:x val="-5.5555555555555558E-3"/>
                  <c:y val="1.1251727184420947E-2"/>
                </c:manualLayout>
              </c:layout>
              <c:numFmt formatCode="0.0%" sourceLinked="0"/>
              <c:spPr/>
              <c:txPr>
                <a:bodyPr/>
                <a:lstStyle/>
                <a:p>
                  <a:pPr algn="ctr" rtl="0">
                    <a:defRPr lang="en-US" sz="2400" b="1" i="0" u="none" strike="noStrike" kern="1200" cap="none" spc="0" baseline="0" dirty="0">
                      <a:ln w="1905"/>
                      <a:gradFill>
                        <a:gsLst>
                          <a:gs pos="0">
                            <a:srgbClr val="529BD3">
                              <a:shade val="20000"/>
                              <a:satMod val="200000"/>
                            </a:srgbClr>
                          </a:gs>
                          <a:gs pos="78000">
                            <a:srgbClr val="529BD3">
                              <a:tint val="90000"/>
                              <a:shade val="89000"/>
                              <a:satMod val="220000"/>
                            </a:srgbClr>
                          </a:gs>
                          <a:gs pos="100000">
                            <a:srgbClr val="529BD3">
                              <a:tint val="12000"/>
                              <a:satMod val="255000"/>
                            </a:srgbClr>
                          </a:gs>
                        </a:gsLst>
                        <a:lin ang="5400000"/>
                      </a:gra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Percent val="1"/>
            </c:dLbl>
            <c:dLbl>
              <c:idx val="3"/>
              <c:layout>
                <c:manualLayout>
                  <c:x val="-5.5555555555555558E-3"/>
                  <c:y val="6.7508591180984864E-3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2400" b="1" i="0" u="none" strike="noStrike" kern="1200" cap="none" spc="0" baseline="0" dirty="0">
                      <a:ln w="1905"/>
                      <a:gradFill>
                        <a:gsLst>
                          <a:gs pos="0">
                            <a:srgbClr val="529BD3">
                              <a:shade val="20000"/>
                              <a:satMod val="200000"/>
                            </a:srgbClr>
                          </a:gs>
                          <a:gs pos="78000">
                            <a:srgbClr val="529BD3">
                              <a:tint val="90000"/>
                              <a:shade val="89000"/>
                              <a:satMod val="220000"/>
                            </a:srgbClr>
                          </a:gs>
                          <a:gs pos="100000">
                            <a:srgbClr val="529BD3">
                              <a:tint val="12000"/>
                              <a:satMod val="255000"/>
                            </a:srgbClr>
                          </a:gs>
                        </a:gsLst>
                        <a:lin ang="5400000"/>
                      </a:gra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Percent val="1"/>
            </c:dLbl>
            <c:dLbl>
              <c:idx val="4"/>
              <c:layout>
                <c:manualLayout>
                  <c:x val="-8.3333333333333367E-3"/>
                  <c:y val="-1.5752418058189246E-2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2400" b="1" i="0" u="none" strike="noStrike" kern="1200" cap="none" spc="0" baseline="0" dirty="0">
                      <a:ln w="1905"/>
                      <a:gradFill>
                        <a:gsLst>
                          <a:gs pos="0">
                            <a:srgbClr val="529BD3">
                              <a:shade val="20000"/>
                              <a:satMod val="200000"/>
                            </a:srgbClr>
                          </a:gs>
                          <a:gs pos="78000">
                            <a:srgbClr val="529BD3">
                              <a:tint val="90000"/>
                              <a:shade val="89000"/>
                              <a:satMod val="220000"/>
                            </a:srgbClr>
                          </a:gs>
                          <a:gs pos="100000">
                            <a:srgbClr val="529BD3">
                              <a:tint val="12000"/>
                              <a:satMod val="255000"/>
                            </a:srgbClr>
                          </a:gs>
                        </a:gsLst>
                        <a:lin ang="5400000"/>
                      </a:gra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Percent val="1"/>
            </c:dLbl>
            <c:dLbl>
              <c:idx val="5"/>
              <c:layout>
                <c:manualLayout>
                  <c:x val="4.0277777777777773E-2"/>
                  <c:y val="-2.2503454368841894E-3"/>
                </c:manualLayout>
              </c:layout>
              <c:numFmt formatCode="0.0%" sourceLinked="0"/>
              <c:spPr/>
              <c:txPr>
                <a:bodyPr/>
                <a:lstStyle/>
                <a:p>
                  <a:pPr algn="ctr" rtl="0">
                    <a:defRPr lang="en-US" sz="2400" b="1" i="0" u="none" strike="noStrike" kern="1200" cap="none" spc="0" baseline="0" dirty="0">
                      <a:ln w="1905"/>
                      <a:gradFill>
                        <a:gsLst>
                          <a:gs pos="0">
                            <a:srgbClr val="529BD3">
                              <a:shade val="20000"/>
                              <a:satMod val="200000"/>
                            </a:srgbClr>
                          </a:gs>
                          <a:gs pos="78000">
                            <a:srgbClr val="529BD3">
                              <a:tint val="90000"/>
                              <a:shade val="89000"/>
                              <a:satMod val="220000"/>
                            </a:srgbClr>
                          </a:gs>
                          <a:gs pos="100000">
                            <a:srgbClr val="529BD3">
                              <a:tint val="12000"/>
                              <a:satMod val="255000"/>
                            </a:srgbClr>
                          </a:gs>
                        </a:gsLst>
                        <a:lin ang="5400000"/>
                      </a:gra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Percent val="1"/>
            </c:dLbl>
            <c:dLbl>
              <c:idx val="6"/>
              <c:layout>
                <c:manualLayout>
                  <c:x val="1.3888888888888894E-3"/>
                  <c:y val="-2.4753976998280174E-2"/>
                </c:manualLayout>
              </c:layout>
              <c:numFmt formatCode="0.0%" sourceLinked="0"/>
              <c:spPr/>
              <c:txPr>
                <a:bodyPr/>
                <a:lstStyle/>
                <a:p>
                  <a:pPr algn="ctr" rtl="0">
                    <a:defRPr lang="en-US" sz="2400" b="1" i="0" u="none" strike="noStrike" kern="1200" cap="none" spc="0" baseline="0" dirty="0">
                      <a:ln w="1905"/>
                      <a:gradFill>
                        <a:gsLst>
                          <a:gs pos="0">
                            <a:srgbClr val="529BD3">
                              <a:shade val="20000"/>
                              <a:satMod val="200000"/>
                            </a:srgbClr>
                          </a:gs>
                          <a:gs pos="78000">
                            <a:srgbClr val="529BD3">
                              <a:tint val="90000"/>
                              <a:shade val="89000"/>
                              <a:satMod val="220000"/>
                            </a:srgbClr>
                          </a:gs>
                          <a:gs pos="100000">
                            <a:srgbClr val="529BD3">
                              <a:tint val="12000"/>
                              <a:satMod val="255000"/>
                            </a:srgbClr>
                          </a:gs>
                        </a:gsLst>
                        <a:lin ang="5400000"/>
                      </a:gra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Percent val="1"/>
            </c:dLbl>
            <c:dLbl>
              <c:idx val="7"/>
              <c:spPr/>
              <c:txPr>
                <a:bodyPr/>
                <a:lstStyle/>
                <a:p>
                  <a:pPr algn="ctr" rtl="0">
                    <a:defRPr lang="ru-RU" sz="2400" b="1" i="0" u="none" strike="noStrike" kern="1200" cap="none" spc="0" baseline="0" dirty="0">
                      <a:ln w="1905"/>
                      <a:gradFill>
                        <a:gsLst>
                          <a:gs pos="0">
                            <a:srgbClr val="529BD3">
                              <a:shade val="20000"/>
                              <a:satMod val="200000"/>
                            </a:srgbClr>
                          </a:gs>
                          <a:gs pos="78000">
                            <a:srgbClr val="529BD3">
                              <a:tint val="90000"/>
                              <a:shade val="89000"/>
                              <a:satMod val="220000"/>
                            </a:srgbClr>
                          </a:gs>
                          <a:gs pos="100000">
                            <a:srgbClr val="529BD3">
                              <a:tint val="12000"/>
                              <a:satMod val="255000"/>
                            </a:srgbClr>
                          </a:gs>
                        </a:gsLst>
                        <a:lin ang="5400000"/>
                      </a:gra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dLbl>
            <c:txPr>
              <a:bodyPr/>
              <a:lstStyle/>
              <a:p>
                <a:pPr>
                  <a:defRPr sz="2800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outEnd"/>
            <c:showPercent val="1"/>
            <c:showLeaderLines val="1"/>
          </c:dLbls>
          <c:cat>
            <c:strRef>
              <c:f>Лист1!$A$2:$A$9</c:f>
              <c:strCache>
                <c:ptCount val="8"/>
                <c:pt idx="0">
                  <c:v>Тяжкие и особо тяжкие</c:v>
                </c:pt>
                <c:pt idx="1">
                  <c:v>Умышленные убийства</c:v>
                </c:pt>
                <c:pt idx="2">
                  <c:v>Умышленное прич. тяжк. вреда здоровью</c:v>
                </c:pt>
                <c:pt idx="3">
                  <c:v>Преступления связанные с накротиками</c:v>
                </c:pt>
                <c:pt idx="4">
                  <c:v>Кражи </c:v>
                </c:pt>
                <c:pt idx="5">
                  <c:v>Грабежи </c:v>
                </c:pt>
                <c:pt idx="6">
                  <c:v>Экономические преступления</c:v>
                </c:pt>
                <c:pt idx="7">
                  <c:v>Иные престулпения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6423</c:v>
                </c:pt>
                <c:pt idx="1">
                  <c:v>132</c:v>
                </c:pt>
                <c:pt idx="2">
                  <c:v>416</c:v>
                </c:pt>
                <c:pt idx="3">
                  <c:v>1716</c:v>
                </c:pt>
                <c:pt idx="4">
                  <c:v>10056</c:v>
                </c:pt>
                <c:pt idx="5">
                  <c:v>406</c:v>
                </c:pt>
                <c:pt idx="6">
                  <c:v>831</c:v>
                </c:pt>
                <c:pt idx="7">
                  <c:v>10465</c:v>
                </c:pt>
              </c:numCache>
            </c:numRef>
          </c:val>
        </c:ser>
        <c:dLbls>
          <c:showVal val="1"/>
        </c:dLbls>
      </c:pie3DChart>
    </c:plotArea>
    <c:legend>
      <c:legendPos val="r"/>
      <c:layout>
        <c:manualLayout>
          <c:xMode val="edge"/>
          <c:yMode val="edge"/>
          <c:x val="0.67273261154855679"/>
          <c:y val="7.3064995291993881E-2"/>
          <c:w val="0.31893405511811029"/>
          <c:h val="0.92693500470800649"/>
        </c:manualLayout>
      </c:layout>
      <c:txPr>
        <a:bodyPr/>
        <a:lstStyle/>
        <a:p>
          <a:pPr>
            <a:defRPr sz="1600" b="1" u="sng">
              <a:effectLst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2"/>
  <c:chart>
    <c:plotArea>
      <c:layout>
        <c:manualLayout>
          <c:layoutTarget val="inner"/>
          <c:xMode val="edge"/>
          <c:yMode val="edge"/>
          <c:x val="0.31868285214348235"/>
          <c:y val="2.4753799805726086E-2"/>
          <c:w val="0.64522681539807603"/>
          <c:h val="0.94107089509527464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2019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Несовершенолетними</c:v>
                </c:pt>
                <c:pt idx="1">
                  <c:v>Лицами, не имеющими постоянного дохода</c:v>
                </c:pt>
                <c:pt idx="2">
                  <c:v>Ранее совершавшими преступления</c:v>
                </c:pt>
                <c:pt idx="3">
                  <c:v>В состоянии алкогольного опьянения</c:v>
                </c:pt>
                <c:pt idx="4">
                  <c:v>В группе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4.1000000000000002E-2</c:v>
                </c:pt>
                <c:pt idx="1">
                  <c:v>0.60500000000000009</c:v>
                </c:pt>
                <c:pt idx="2">
                  <c:v>0.66800000000000015</c:v>
                </c:pt>
                <c:pt idx="3">
                  <c:v>0.34300000000000008</c:v>
                </c:pt>
                <c:pt idx="4">
                  <c:v>8.2000000000000003E-2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2020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Pos val="outEnd"/>
            <c:showVal val="1"/>
          </c:dLbls>
          <c:cat>
            <c:strRef>
              <c:f>Лист1!$A$2:$A$6</c:f>
              <c:strCache>
                <c:ptCount val="5"/>
                <c:pt idx="0">
                  <c:v>Несовершенолетними</c:v>
                </c:pt>
                <c:pt idx="1">
                  <c:v>Лицами, не имеющими постоянного дохода</c:v>
                </c:pt>
                <c:pt idx="2">
                  <c:v>Ранее совершавшими преступления</c:v>
                </c:pt>
                <c:pt idx="3">
                  <c:v>В состоянии алкогольного опьянения</c:v>
                </c:pt>
                <c:pt idx="4">
                  <c:v>В группе</c:v>
                </c:pt>
              </c:strCache>
            </c:strRef>
          </c:cat>
          <c:val>
            <c:numRef>
              <c:f>Лист1!$C$2:$C$6</c:f>
              <c:numCache>
                <c:formatCode>0.0%</c:formatCode>
                <c:ptCount val="5"/>
                <c:pt idx="0">
                  <c:v>3.7999999999999999E-2</c:v>
                </c:pt>
                <c:pt idx="1">
                  <c:v>0.59899999999999998</c:v>
                </c:pt>
                <c:pt idx="2">
                  <c:v>0.67900000000000016</c:v>
                </c:pt>
                <c:pt idx="3">
                  <c:v>0.33500000000000008</c:v>
                </c:pt>
                <c:pt idx="4">
                  <c:v>6.8000000000000019E-2</c:v>
                </c:pt>
              </c:numCache>
            </c:numRef>
          </c:val>
        </c:ser>
        <c:axId val="88512384"/>
        <c:axId val="88513920"/>
      </c:barChart>
      <c:catAx>
        <c:axId val="88512384"/>
        <c:scaling>
          <c:orientation val="minMax"/>
        </c:scaling>
        <c:axPos val="l"/>
        <c:tickLblPos val="nextTo"/>
        <c:crossAx val="88513920"/>
        <c:crosses val="autoZero"/>
        <c:auto val="1"/>
        <c:lblAlgn val="ctr"/>
        <c:lblOffset val="100"/>
      </c:catAx>
      <c:valAx>
        <c:axId val="88513920"/>
        <c:scaling>
          <c:orientation val="minMax"/>
        </c:scaling>
        <c:axPos val="b"/>
        <c:majorGridlines>
          <c:spPr>
            <a:ln>
              <a:solidFill>
                <a:srgbClr val="25B1B1">
                  <a:alpha val="11000"/>
                </a:srgbClr>
              </a:solidFill>
            </a:ln>
          </c:spPr>
        </c:majorGridlines>
        <c:numFmt formatCode="0.0%" sourceLinked="1"/>
        <c:tickLblPos val="none"/>
        <c:crossAx val="88512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393186789151353"/>
          <c:y val="2.3131779165628613E-2"/>
          <c:w val="0.37690146544182024"/>
          <c:h val="0.14811277526420297"/>
        </c:manualLayout>
      </c:layout>
      <c:txPr>
        <a:bodyPr/>
        <a:lstStyle/>
        <a:p>
          <a:pPr>
            <a:defRPr sz="2400" b="1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1.5277777777777781E-2"/>
          <c:y val="2.4753799805726086E-2"/>
          <c:w val="0.96111111111111114"/>
          <c:h val="0.785523651839311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2019</c:v>
                </c:pt>
              </c:strCache>
            </c:strRef>
          </c:tx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dLbls>
            <c:txPr>
              <a:bodyPr/>
              <a:lstStyle/>
              <a:p>
                <a:pPr>
                  <a:defRPr sz="2400" b="1" cap="none" spc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Всего</c:v>
                </c:pt>
                <c:pt idx="1">
                  <c:v>Женщинами</c:v>
                </c:pt>
                <c:pt idx="2">
                  <c:v>Несовершеннолетними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11171</c:v>
                </c:pt>
                <c:pt idx="1">
                  <c:v>1798</c:v>
                </c:pt>
                <c:pt idx="2">
                  <c:v>502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2020</c:v>
                </c:pt>
              </c:strCache>
            </c:strRef>
          </c:tx>
          <c:spPr>
            <a:solidFill>
              <a:srgbClr val="FF99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sz="2400" b="1" cap="none" spc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Всего</c:v>
                </c:pt>
                <c:pt idx="1">
                  <c:v>Женщинами</c:v>
                </c:pt>
                <c:pt idx="2">
                  <c:v>Несовершеннолетними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10120</c:v>
                </c:pt>
                <c:pt idx="1">
                  <c:v>1648</c:v>
                </c:pt>
                <c:pt idx="2">
                  <c:v>436</c:v>
                </c:pt>
              </c:numCache>
            </c:numRef>
          </c:val>
        </c:ser>
        <c:dLbls>
          <c:showVal val="1"/>
        </c:dLbls>
        <c:gapWidth val="75"/>
        <c:axId val="70768896"/>
        <c:axId val="93585408"/>
      </c:barChart>
      <c:catAx>
        <c:axId val="707688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ru-RU" sz="1800" b="1" u="sng"/>
            </a:pPr>
            <a:endParaRPr lang="ru-RU"/>
          </a:p>
        </c:txPr>
        <c:crossAx val="93585408"/>
        <c:crosses val="autoZero"/>
        <c:auto val="1"/>
        <c:lblAlgn val="ctr"/>
        <c:lblOffset val="100"/>
      </c:catAx>
      <c:valAx>
        <c:axId val="93585408"/>
        <c:scaling>
          <c:orientation val="minMax"/>
        </c:scaling>
        <c:axPos val="l"/>
        <c:numFmt formatCode="General" sourceLinked="1"/>
        <c:majorTickMark val="none"/>
        <c:tickLblPos val="none"/>
        <c:txPr>
          <a:bodyPr/>
          <a:lstStyle/>
          <a:p>
            <a:pPr>
              <a:defRPr sz="1400" b="0"/>
            </a:pPr>
            <a:endParaRPr lang="ru-RU"/>
          </a:p>
        </c:txPr>
        <c:crossAx val="7076889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2000" b="1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2019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dLbls>
            <c:txPr>
              <a:bodyPr/>
              <a:lstStyle/>
              <a:p>
                <a:pPr>
                  <a:defRPr sz="2800" b="1" cap="none" spc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Иностранными гражданами и лицами без гражданства</c:v>
                </c:pt>
                <c:pt idx="1">
                  <c:v>Гражданами гос-участ. СНГ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228</c:v>
                </c:pt>
                <c:pt idx="1">
                  <c:v>188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2020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txPr>
              <a:bodyPr/>
              <a:lstStyle/>
              <a:p>
                <a:pPr>
                  <a:defRPr sz="2800" b="1" cap="none" spc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Иностранными гражданами и лицами без гражданства</c:v>
                </c:pt>
                <c:pt idx="1">
                  <c:v>Гражданами гос-участ. СНГ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126</c:v>
                </c:pt>
                <c:pt idx="1">
                  <c:v>106</c:v>
                </c:pt>
              </c:numCache>
            </c:numRef>
          </c:val>
        </c:ser>
        <c:dLbls>
          <c:showVal val="1"/>
        </c:dLbls>
        <c:overlap val="-25"/>
        <c:axId val="93652096"/>
        <c:axId val="93653632"/>
      </c:barChart>
      <c:catAx>
        <c:axId val="936520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3653632"/>
        <c:crosses val="autoZero"/>
        <c:auto val="1"/>
        <c:lblAlgn val="ctr"/>
        <c:lblOffset val="100"/>
      </c:catAx>
      <c:valAx>
        <c:axId val="9365363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3652096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2400" b="1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/>
              <a:ahLst/>
              <a:cxnLst>
                <a:cxn ang="0">
                  <a:pos x="6" y="454"/>
                </a:cxn>
                <a:cxn ang="0">
                  <a:pos x="355" y="454"/>
                </a:cxn>
                <a:cxn ang="0">
                  <a:pos x="757" y="1"/>
                </a:cxn>
                <a:cxn ang="0">
                  <a:pos x="2511" y="0"/>
                </a:cxn>
                <a:cxn ang="0">
                  <a:pos x="2646" y="144"/>
                </a:cxn>
                <a:cxn ang="0">
                  <a:pos x="5779" y="137"/>
                </a:cxn>
                <a:cxn ang="0">
                  <a:pos x="5779" y="772"/>
                </a:cxn>
                <a:cxn ang="0">
                  <a:pos x="2899" y="765"/>
                </a:cxn>
                <a:cxn ang="0">
                  <a:pos x="2757" y="946"/>
                </a:cxn>
                <a:cxn ang="0">
                  <a:pos x="1883" y="946"/>
                </a:cxn>
                <a:cxn ang="0">
                  <a:pos x="1663" y="687"/>
                </a:cxn>
                <a:cxn ang="0">
                  <a:pos x="0" y="687"/>
                </a:cxn>
                <a:cxn ang="0">
                  <a:pos x="35" y="480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/>
              <a:ahLst/>
              <a:cxnLst>
                <a:cxn ang="0">
                  <a:pos x="0" y="455"/>
                </a:cxn>
                <a:cxn ang="0">
                  <a:pos x="369" y="454"/>
                </a:cxn>
                <a:cxn ang="0">
                  <a:pos x="776" y="0"/>
                </a:cxn>
                <a:cxn ang="0">
                  <a:pos x="2496" y="0"/>
                </a:cxn>
                <a:cxn ang="0">
                  <a:pos x="2632" y="136"/>
                </a:cxn>
                <a:cxn ang="0">
                  <a:pos x="5799" y="136"/>
                </a:cxn>
                <a:cxn ang="0">
                  <a:pos x="5788" y="727"/>
                </a:cxn>
                <a:cxn ang="0">
                  <a:pos x="2883" y="708"/>
                </a:cxn>
                <a:cxn ang="0">
                  <a:pos x="2747" y="895"/>
                </a:cxn>
                <a:cxn ang="0">
                  <a:pos x="1899" y="895"/>
                </a:cxn>
                <a:cxn ang="0">
                  <a:pos x="1681" y="635"/>
                </a:cxn>
                <a:cxn ang="0">
                  <a:pos x="7" y="635"/>
                </a:cxn>
                <a:cxn ang="0">
                  <a:pos x="7" y="454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04800" y="228600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Verdana" pitchFamily="34" charset="0"/>
              </a:rPr>
              <a:t>LOGO</a:t>
            </a: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ru-RU" altLang="ko-KR" smtClean="0"/>
              <a:t>Образец заголовка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E7542-A08A-42EA-ADE4-8219C83D7E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704C0-7E02-4628-8BDF-962B358206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A146A362-2ED1-4AE8-8395-2C36C1C9FA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ADDEF-DC23-4D93-8238-A1D30AEBD9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4D4A91-DBC9-4AFC-AAE0-23AAA6E964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BDE5F-1A0F-4359-8F13-7573A532AC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986D4-8FE5-4146-A33B-3AB18CEE57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5C806-4412-481E-8954-45BABA722F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8508C-167E-43B4-98F6-B372E219AC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D5EFA-1470-4C87-BD38-86026A41E4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2FCCE-A825-4342-BA6E-1383C729AB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Freeform 16"/>
          <p:cNvSpPr>
            <a:spLocks/>
          </p:cNvSpPr>
          <p:nvPr/>
        </p:nvSpPr>
        <p:spPr bwMode="gray">
          <a:xfrm>
            <a:off x="0" y="360363"/>
            <a:ext cx="9148763" cy="900112"/>
          </a:xfrm>
          <a:custGeom>
            <a:avLst/>
            <a:gdLst/>
            <a:ahLst/>
            <a:cxnLst>
              <a:cxn ang="0">
                <a:pos x="0" y="368"/>
              </a:cxn>
              <a:cxn ang="0">
                <a:pos x="440" y="368"/>
              </a:cxn>
              <a:cxn ang="0">
                <a:pos x="777" y="0"/>
              </a:cxn>
              <a:cxn ang="0">
                <a:pos x="2162" y="0"/>
              </a:cxn>
              <a:cxn ang="0">
                <a:pos x="2265" y="116"/>
              </a:cxn>
              <a:cxn ang="0">
                <a:pos x="5756" y="112"/>
              </a:cxn>
              <a:cxn ang="0">
                <a:pos x="5763" y="567"/>
              </a:cxn>
              <a:cxn ang="0">
                <a:pos x="6" y="556"/>
              </a:cxn>
            </a:cxnLst>
            <a:rect l="0" t="0" r="r" b="b"/>
            <a:pathLst>
              <a:path w="5763" h="567">
                <a:moveTo>
                  <a:pt x="0" y="368"/>
                </a:moveTo>
                <a:lnTo>
                  <a:pt x="440" y="368"/>
                </a:lnTo>
                <a:lnTo>
                  <a:pt x="777" y="0"/>
                </a:lnTo>
                <a:lnTo>
                  <a:pt x="2162" y="0"/>
                </a:lnTo>
                <a:lnTo>
                  <a:pt x="2265" y="116"/>
                </a:lnTo>
                <a:lnTo>
                  <a:pt x="5756" y="112"/>
                </a:lnTo>
                <a:lnTo>
                  <a:pt x="5763" y="567"/>
                </a:lnTo>
                <a:lnTo>
                  <a:pt x="6" y="556"/>
                </a:lnTo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39" name="Freeform 15" descr="01b_img(Global Digtal Desigm(imageState)"/>
          <p:cNvSpPr>
            <a:spLocks/>
          </p:cNvSpPr>
          <p:nvPr/>
        </p:nvSpPr>
        <p:spPr bwMode="gray">
          <a:xfrm>
            <a:off x="-9525" y="336550"/>
            <a:ext cx="9182100" cy="838200"/>
          </a:xfrm>
          <a:custGeom>
            <a:avLst/>
            <a:gdLst/>
            <a:ahLst/>
            <a:cxnLst>
              <a:cxn ang="0">
                <a:pos x="449" y="370"/>
              </a:cxn>
              <a:cxn ang="0">
                <a:pos x="768" y="1"/>
              </a:cxn>
              <a:cxn ang="0">
                <a:pos x="2158" y="0"/>
              </a:cxn>
              <a:cxn ang="0">
                <a:pos x="2258" y="115"/>
              </a:cxn>
              <a:cxn ang="0">
                <a:pos x="5784" y="115"/>
              </a:cxn>
              <a:cxn ang="0">
                <a:pos x="5779" y="528"/>
              </a:cxn>
              <a:cxn ang="0">
                <a:pos x="0" y="519"/>
              </a:cxn>
              <a:cxn ang="0">
                <a:pos x="0" y="371"/>
              </a:cxn>
            </a:cxnLst>
            <a:rect l="0" t="0" r="r" b="b"/>
            <a:pathLst>
              <a:path w="5784" h="528">
                <a:moveTo>
                  <a:pt x="449" y="370"/>
                </a:moveTo>
                <a:lnTo>
                  <a:pt x="768" y="1"/>
                </a:lnTo>
                <a:lnTo>
                  <a:pt x="2158" y="0"/>
                </a:lnTo>
                <a:lnTo>
                  <a:pt x="2258" y="115"/>
                </a:lnTo>
                <a:lnTo>
                  <a:pt x="5784" y="115"/>
                </a:lnTo>
                <a:lnTo>
                  <a:pt x="5779" y="528"/>
                </a:lnTo>
                <a:lnTo>
                  <a:pt x="0" y="519"/>
                </a:lnTo>
                <a:lnTo>
                  <a:pt x="0" y="371"/>
                </a:lnTo>
              </a:path>
            </a:pathLst>
          </a:custGeom>
          <a:blipFill dpi="0" rotWithShape="1">
            <a:blip r:embed="rId15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537325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j-lt"/>
              </a:defRPr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71888" y="653732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j-lt"/>
              </a:defRPr>
            </a:lvl1pPr>
          </a:lstStyle>
          <a:p>
            <a:fld id="{70E268EA-0EF1-40F1-A332-ECFD4DDB3E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 sz="quarter"/>
          </p:nvPr>
        </p:nvSpPr>
        <p:spPr>
          <a:xfrm>
            <a:off x="357158" y="214290"/>
            <a:ext cx="8501122" cy="1500198"/>
          </a:xfrm>
          <a:solidFill>
            <a:schemeClr val="bg1"/>
          </a:solidFill>
        </p:spPr>
        <p:txBody>
          <a:bodyPr/>
          <a:lstStyle/>
          <a:p>
            <a:r>
              <a:rPr lang="ru-RU" sz="2800" dirty="0" smtClean="0"/>
              <a:t>Основные показатели </a:t>
            </a:r>
            <a:br>
              <a:rPr lang="ru-RU" sz="2800" dirty="0" smtClean="0"/>
            </a:br>
            <a:r>
              <a:rPr lang="ru-RU" sz="2800" dirty="0" smtClean="0"/>
              <a:t>в сфере правовой статистики </a:t>
            </a:r>
            <a:br>
              <a:rPr lang="ru-RU" sz="2800" dirty="0" smtClean="0"/>
            </a:br>
            <a:r>
              <a:rPr lang="ru-RU" sz="2800" dirty="0" smtClean="0"/>
              <a:t>на территории Красноярского края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1071538" y="500043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ВСЕГО ЗАРЕГИСТРИРОВАНО ПРЕСТУПЛЕНИЙ НА ТЕРРИТОРИИ </a:t>
            </a:r>
          </a:p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КРАСНОЯРСКОГО КРАЯ ЗА 1 ПОЛУГОДИЕ 2020 ГОДА – 24022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Диаграмма 26"/>
          <p:cNvGraphicFramePr/>
          <p:nvPr/>
        </p:nvGraphicFramePr>
        <p:xfrm>
          <a:off x="0" y="1214422"/>
          <a:ext cx="9144000" cy="5643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71538" y="571480"/>
            <a:ext cx="80724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УДЕЛЬНЫЙ ВЕС КАТЕГОРИЙ ЛИЦ СОВЕРШИВШИХ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ПРЕСТУПЛЕНИЯ ОТ ЧИСЛА РАССЛЕДОВАННЫХ  ПО ДАННЫМ ИЦ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ГУ МВД РОССИИ ПО КРАЮ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0" y="1214422"/>
          <a:ext cx="9144000" cy="5643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00100" y="571480"/>
            <a:ext cx="8143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КОЛИЧЕСТВО ЖЕНЩИН И НЕСОВЕРШЕННОЛЕТНИХ СОВЕРШИВШИХ ПРЕСТУПЛЕНИЯ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0" y="1214422"/>
          <a:ext cx="9144000" cy="5643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8662" y="571480"/>
            <a:ext cx="82153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ОБЩЕЕ КОЛИЧЕСТВО ПРЕСТУПЛЕНИЙ, СОВЕРШЕННЫХ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ИНОСТРАННЫМИ ГРАЖДАНАМИ И ЛИЦАМИ БЕЗ ГРАЖДАНСТВА 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0" y="1285860"/>
          <a:ext cx="9144000" cy="557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vetlAbstr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SvetlAbstrl</Template>
  <TotalTime>1094</TotalTime>
  <Words>67</Words>
  <Application>Microsoft Office PowerPoint</Application>
  <PresentationFormat>Экран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SvetlAbstrl</vt:lpstr>
      <vt:lpstr>Основные показатели  в сфере правовой статистики  на территории Красноярского края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Статистические показатели Прокуратуры Красноярского Края</dc:title>
  <dc:creator>ws_635</dc:creator>
  <dc:description>http://propowerpoint.ru - Áåñïëàòíûå øàáëîíû äëÿ ïðåçåíòàöèé. Ïîëåçíûå ñîâåòû è óðîêè PowerPoint .</dc:description>
  <cp:lastModifiedBy>ws_635</cp:lastModifiedBy>
  <cp:revision>122</cp:revision>
  <dcterms:created xsi:type="dcterms:W3CDTF">2016-07-26T03:58:44Z</dcterms:created>
  <dcterms:modified xsi:type="dcterms:W3CDTF">2020-07-22T09:49:58Z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000800240a0000000000010243100207f9000400038000</vt:lpwstr>
  </property>
</Properties>
</file>