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12"/>
  </p:notesMasterIdLst>
  <p:sldIdLst>
    <p:sldId id="499" r:id="rId2"/>
    <p:sldId id="500" r:id="rId3"/>
    <p:sldId id="501" r:id="rId4"/>
    <p:sldId id="502" r:id="rId5"/>
    <p:sldId id="503" r:id="rId6"/>
    <p:sldId id="504" r:id="rId7"/>
    <p:sldId id="509" r:id="rId8"/>
    <p:sldId id="507" r:id="rId9"/>
    <p:sldId id="508" r:id="rId10"/>
    <p:sldId id="510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8316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4" y="0"/>
            <a:ext cx="2946345" cy="498316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0AFC78D4-E137-474A-BC65-B24CDEE6FDBF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76848"/>
            <a:ext cx="5437822" cy="3908763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323"/>
            <a:ext cx="2946346" cy="498316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4" y="9428323"/>
            <a:ext cx="2946345" cy="498316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49457E01-C7B4-4D61-901F-1D4C6D80A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4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57E01-C7B4-4D61-901F-1D4C6D80AE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4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519632-4EAE-4C03-A95A-CE82BC76A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15F1C1-6F43-46A8-B37F-CF79EFCA9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20D365-8D1F-4C4E-A410-355173429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E5980-F940-4BA2-A268-5E8FDF5CF8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15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9C3A2-05E4-49C4-9136-CF96DF5B3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B2AAFB-CBF0-4383-AD7F-A5732F5F0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0E22E-7415-46E8-B71F-D0EBF2C0B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27943-481F-432D-A582-ADE715770E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11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226718-1074-484C-A3D9-578F9603E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00E28B-8699-45EB-A46C-79303556E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2C5F8B-B67D-4834-86E9-54E711A20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24DF7-F5BA-424F-9F92-13041F6479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84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096D9F-2B1B-4A5A-BA61-86D7FAD97D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DF9555-044D-4A64-BF87-3BD1B2AF0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3DCB9F-2A09-4B55-B403-BC808DF44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A027C-FFDB-450F-881A-0A20CEDA70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B3B63D-0E28-45D5-B1EC-334A59EA9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51D658-5A16-49CA-8835-7C6F68088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E544BC-F73B-404C-AC4E-4B879A04F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D96D3-D550-468B-9D75-DB4F5F856D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02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CF21EC-4F3B-4576-B8B9-76CB23434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085C1A-BBF1-441F-AB7F-F511C4C6B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92850E-98B7-4DC3-B478-BF5661FB2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86A70-486E-41E1-9B9F-117B4C6BB1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15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0B2B33-726E-4150-98C6-CCD3050ED8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934D6-0F58-4ABA-A583-5AE6A495B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509638-2469-4B8B-8409-5A721AB28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1404D-379A-4268-A75E-DFE09F59E1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68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023E1-6DAD-43D3-BBF7-792F48994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26634A-F3D6-4759-9881-82686152AB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E63D0-8B9D-4502-8DD3-894AB7AFC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83C2A-04AB-404B-95F9-160D882DAF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33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1C77D48-2B54-475B-B73F-88F10E49E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843E98-43AD-4B29-8C9F-990B49F3F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DDB2FF-39AD-4C0C-9471-CCC09160B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60A93-B761-4DCC-939A-4E3765236D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8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AB4BD1-C35B-443A-B0B6-3B25F57DA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FC348A-C29C-495A-BF34-5B6101D66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88C058-B025-41A9-875B-9EF23E5DA0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2DFA9-AF23-4950-B80C-BD37CAD994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7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16BE32-D521-4E75-9718-F7B1A12998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DC8D01-0461-4EBE-BAD2-9D73ED9CC1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3EEA4B-CFBD-4C3B-B10B-9EE41A348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80E85-FE19-4F42-A1F8-84D040965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4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5DEF7-EBB0-4FB7-A649-08F4E85D0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AA5C5-A921-4D94-9885-2E00C54B6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5E363-1A1A-4744-9142-47CCF60BB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84106-65EE-4E79-8D90-D94D187CD7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09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148413-770B-4992-9FE3-A36E888C16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CB3EB-C111-4260-830E-EE2870BE8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23F5F-E45E-46DE-871E-2EB50625A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FA34D-9D15-4158-9587-5D6FC1755C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96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50000">
              <a:srgbClr val="C9E4FF"/>
            </a:gs>
            <a:gs pos="100000">
              <a:srgbClr val="0070C0">
                <a:lumMod val="80000"/>
              </a:srgb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515705E-117B-4BD7-8189-4B56C9997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C561168-0C97-4E6C-A766-762690863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52EF7F-E59A-45EB-B984-A2ADF73F12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2FAD27E-0C4B-47B5-8F16-4EA9525A9E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BA1F42-9D92-4471-91BC-C9C86BA49D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118B76-459F-4762-8542-AA4D1B0DF0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52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">
        <p:push dir="u"/>
      </p:transition>
    </mc:Choice>
    <mc:Fallback xmlns="">
      <p:transition spd="slow" advClick="0" advTm="150">
        <p:push dir="u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>
            <a:extLst>
              <a:ext uri="{FF2B5EF4-FFF2-40B4-BE49-F238E27FC236}">
                <a16:creationId xmlns:a16="http://schemas.microsoft.com/office/drawing/2014/main" id="{565D52B7-FBCA-49DB-82FD-E137E54B0A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90835" y="2180507"/>
            <a:ext cx="9144000" cy="1145279"/>
          </a:xfrm>
        </p:spPr>
        <p:txBody>
          <a:bodyPr/>
          <a:lstStyle/>
          <a:p>
            <a:pPr eaLnBrk="1" hangingPunct="1">
              <a:defRPr/>
            </a:pPr>
            <a:r>
              <a:rPr lang="ru-RU" sz="3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ПРОКУРАТУРА </a:t>
            </a:r>
          </a:p>
          <a:p>
            <a:pPr eaLnBrk="1" hangingPunct="1">
              <a:defRPr/>
            </a:pPr>
            <a:r>
              <a:rPr lang="ru-RU" sz="3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</a:p>
        </p:txBody>
      </p:sp>
      <p:pic>
        <p:nvPicPr>
          <p:cNvPr id="7172" name="Picture 6" descr="МегаГерб-Ноу-ФОН">
            <a:extLst>
              <a:ext uri="{FF2B5EF4-FFF2-40B4-BE49-F238E27FC236}">
                <a16:creationId xmlns:a16="http://schemas.microsoft.com/office/drawing/2014/main" id="{E86F69E1-D91A-46CC-873C-F5B60F2D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88913"/>
            <a:ext cx="1733549" cy="190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7EC3989-C024-424C-A0C9-59E747CF66AA}"/>
              </a:ext>
            </a:extLst>
          </p:cNvPr>
          <p:cNvSpPr txBox="1">
            <a:spLocks/>
          </p:cNvSpPr>
          <p:nvPr/>
        </p:nvSpPr>
        <p:spPr>
          <a:xfrm>
            <a:off x="1245777" y="3182911"/>
            <a:ext cx="9700446" cy="2120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 ОТВЕТСТВЕННОМ ОБРАЩЕНИИ С ЖИВОТНЫМИ</a:t>
            </a:r>
          </a:p>
        </p:txBody>
      </p:sp>
      <p:pic>
        <p:nvPicPr>
          <p:cNvPr id="2" name="tristan-lohengrin-could-we-dream-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777" y="57466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push dir="u"/>
      </p:transition>
    </mc:Choice>
    <mc:Fallback xmlns="">
      <p:transition spd="slow" advClick="0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155" y="685803"/>
            <a:ext cx="10972800" cy="976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Берегите животных!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55" y="1915536"/>
            <a:ext cx="8153400" cy="476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740815"/>
      </p:ext>
    </p:extLst>
  </p:cSld>
  <p:clrMapOvr>
    <a:masterClrMapping/>
  </p:clrMapOvr>
  <p:transition spd="slow" advClick="0" advTm="1741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CB7554-2DC6-4017-A918-21E1EEEC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67311"/>
            <a:ext cx="10972800" cy="33703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обращения с животными:</a:t>
            </a:r>
          </a:p>
          <a:p>
            <a:pPr marL="514350" indent="-514350" algn="just">
              <a:buAutoNum type="arabicParenR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отношение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животным как к существам, способным испытывать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   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страдания; </a:t>
            </a:r>
          </a:p>
          <a:p>
            <a:pPr marL="514350" indent="-514350" algn="just">
              <a:buAutoNum type="arabicParenR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 startAt="2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ответственность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за судьбу животного; </a:t>
            </a:r>
          </a:p>
          <a:p>
            <a:pPr marL="457200" indent="-457200" algn="just">
              <a:buAutoNum type="arabicParenR" startAt="2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arenR" startAt="3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населения нравственного и гуманного отношения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          животным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6D0754E-8F5B-4233-BA47-0B3F96A73B91}"/>
              </a:ext>
            </a:extLst>
          </p:cNvPr>
          <p:cNvSpPr txBox="1">
            <a:spLocks/>
          </p:cNvSpPr>
          <p:nvPr/>
        </p:nvSpPr>
        <p:spPr bwMode="auto">
          <a:xfrm>
            <a:off x="4461545" y="5844601"/>
            <a:ext cx="7730455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44" y="3626490"/>
            <a:ext cx="2976331" cy="211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5F8DA256-3589-4840-9F0B-C0C740F0C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4" end="655.909200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396" y="5652111"/>
            <a:ext cx="281004" cy="281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9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push dir="u"/>
      </p:transition>
    </mc:Choice>
    <mc:Fallback xmlns="">
      <p:transition spd="slow" advClick="0" advTm="14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F9BC200-B3B3-4DA1-A6DD-A6AB9F59C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3233"/>
            <a:ext cx="10972800" cy="583147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требования к содержанию животных: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надлежащего ухода;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280"/>
              </a:lnSpc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своевременного оказания ветеринарной помощи и обязательных профилактических ветеринарных мероприятий; </a:t>
            </a:r>
          </a:p>
          <a:p>
            <a:pPr algn="just">
              <a:lnSpc>
                <a:spcPts val="2280"/>
              </a:lnSpc>
              <a:buFont typeface="Wingdings" panose="05000000000000000000" pitchFamily="2" charset="2"/>
              <a:buChar char="ü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мер по предотвращению появления нежелательного потомства;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животных по требованию должностных лиц органов государственного надзора при проведении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проверок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 случае отказа от права собственности на животное или невозможности его дальнейшего содержания владелец обязан передать его новому владельцу или в приют. 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491B9C0-BE36-433A-AB27-6EBC85A92275}"/>
              </a:ext>
            </a:extLst>
          </p:cNvPr>
          <p:cNvSpPr txBox="1">
            <a:spLocks/>
          </p:cNvSpPr>
          <p:nvPr/>
        </p:nvSpPr>
        <p:spPr bwMode="auto">
          <a:xfrm>
            <a:off x="4502974" y="6138908"/>
            <a:ext cx="7730455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9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9392FEA6-5818-4A8A-BDFA-024ADE82E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1" end="592.3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99" y="5850507"/>
            <a:ext cx="288401" cy="288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54">
        <p:push dir="u"/>
      </p:transition>
    </mc:Choice>
    <mc:Fallback xmlns="">
      <p:transition spd="slow" advClick="0" advTm="1945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DD780-9DAB-453B-BA20-B3233EA7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622"/>
            <a:ext cx="10972800" cy="1083075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</a:rPr>
              <a:t>При обращении с животными не допускается: </a:t>
            </a:r>
            <a:r>
              <a:rPr lang="ru-RU" dirty="0">
                <a:latin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5FC16-20F7-4E45-B55D-B8EAFA439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31837"/>
            <a:ext cx="10972800" cy="3169648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</a:rPr>
              <a:t>содержание и использование животных, включенных в перечень, запрещенных к содержанию (леопард, тигр, лев, крокодил, ягуар, гепард и др</a:t>
            </a:r>
            <a:r>
              <a:rPr lang="ru-RU" sz="2500" dirty="0" smtClean="0">
                <a:latin typeface="Times New Roman" panose="02020603050405020304" pitchFamily="18" charset="0"/>
              </a:rPr>
              <a:t>.);</a:t>
            </a:r>
            <a:endParaRPr lang="ru-RU" sz="2500" dirty="0"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2500" dirty="0">
                <a:latin typeface="Times New Roman" panose="02020603050405020304" pitchFamily="18" charset="0"/>
              </a:rPr>
              <a:t>натравливание на людей, за исключением случаев необходимой обороны или дрессировки кинологами.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dirty="0">
                <a:latin typeface="Times New Roman" panose="02020603050405020304" pitchFamily="18" charset="0"/>
              </a:rPr>
              <a:t>  </a:t>
            </a:r>
            <a:br>
              <a:rPr lang="ru-RU" sz="2500" dirty="0">
                <a:latin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</a:rPr>
              <a:t>! </a:t>
            </a:r>
            <a:r>
              <a:rPr lang="ru-RU" sz="2500" dirty="0">
                <a:latin typeface="Times New Roman" panose="02020603050405020304" pitchFamily="18" charset="0"/>
              </a:rPr>
              <a:t>Организаторы мероприятий, в которых осуществляется использование животных в культурно-зрелищных целях, обязаны обеспечивать безопасность людей. 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07EABA1-AC7A-4D2B-9B1C-EC0621F343BB}"/>
              </a:ext>
            </a:extLst>
          </p:cNvPr>
          <p:cNvSpPr txBox="1">
            <a:spLocks/>
          </p:cNvSpPr>
          <p:nvPr/>
        </p:nvSpPr>
        <p:spPr bwMode="auto">
          <a:xfrm>
            <a:off x="4287914" y="5774924"/>
            <a:ext cx="7730455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10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1" y="4432159"/>
            <a:ext cx="3794557" cy="217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7562CB5-0A77-49A8-B97F-490447B1E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5" end="1481.65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8413" y="5644040"/>
            <a:ext cx="261768" cy="261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86">
        <p:push dir="u"/>
      </p:transition>
    </mc:Choice>
    <mc:Fallback xmlns="">
      <p:transition spd="slow" advClick="0" advTm="10886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F410-FA9F-42F4-8035-F087EBC9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1943"/>
            <a:ext cx="10972800" cy="36434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</a:rPr>
              <a:t>При обращении с животными запрещается: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</a:rPr>
              <a:t>отказ владельцев от исполнения ими обязанностей по содержанию до определения животных в приюты;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</a:rPr>
              <a:t>торговля животными в местах, специально не отведенных для этого;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</a:rPr>
              <a:t>организация и проведение боев животных;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</a:rPr>
              <a:t>организация и проведение зрелищных мероприятий, влекущих за собой нанесение травм и увечий животным;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500" dirty="0">
                <a:latin typeface="Times New Roman" panose="02020603050405020304" pitchFamily="18" charset="0"/>
              </a:rPr>
              <a:t>кормление хищных животных другими живыми животными в местах, открытых для свободного посещения.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D497C22-2B43-4463-84A3-C3DD3784A90E}"/>
              </a:ext>
            </a:extLst>
          </p:cNvPr>
          <p:cNvSpPr txBox="1">
            <a:spLocks/>
          </p:cNvSpPr>
          <p:nvPr/>
        </p:nvSpPr>
        <p:spPr bwMode="auto">
          <a:xfrm>
            <a:off x="4391890" y="6258085"/>
            <a:ext cx="7618528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11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36" y="3890103"/>
            <a:ext cx="3588328" cy="23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5D9E0C28-1439-4A7E-A980-8789DEFF2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36" end="114.2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5121" y="5994986"/>
            <a:ext cx="297279" cy="297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13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520">
        <p:push dir="u"/>
      </p:transition>
    </mc:Choice>
    <mc:Fallback xmlns="">
      <p:transition spd="slow" advClick="0" advTm="2252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1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03FA77-0778-4B63-8751-4CFFCA1EA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59" y="292963"/>
            <a:ext cx="11159231" cy="568168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пропаганда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жестокого обращения с животными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Запрещаются производство, изготовление, показ и распространение пропагандирующих жестокое обращение с животными кино-, видео- и фотоматериалов, печатной продукции.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1B78612-CBEA-43BB-9EEC-5CCEC2699EB4}"/>
              </a:ext>
            </a:extLst>
          </p:cNvPr>
          <p:cNvSpPr txBox="1">
            <a:spLocks/>
          </p:cNvSpPr>
          <p:nvPr/>
        </p:nvSpPr>
        <p:spPr bwMode="auto">
          <a:xfrm>
            <a:off x="4264060" y="5681689"/>
            <a:ext cx="7730455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12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6" y="3209519"/>
            <a:ext cx="5112329" cy="223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C3CAD11-C551-4133-9A38-9E72A6297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27" end="982.45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6695" y="5558943"/>
            <a:ext cx="245492" cy="245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4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:push dir="u"/>
      </p:transition>
    </mc:Choice>
    <mc:Fallback xmlns="">
      <p:transition spd="slow" advClick="0" advTm="1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CE9685-5653-4348-B545-CDC460D3E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595"/>
            <a:ext cx="10972800" cy="3999909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 выгуле домашнего животного следует: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lvl="0" indent="-457200" algn="just">
              <a:buAutoNum type="arabicParenR"/>
            </a:pP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исключать возможность свободного передвижения животного при пересечении проезжей части автомобильной дороги и помещениях общего пользования многоквартирных домов, во дворах домов, на детских и спортивных площадках; </a:t>
            </a:r>
          </a:p>
          <a:p>
            <a:pPr marL="457200" lvl="0" indent="-457200" algn="just">
              <a:buAutoNum type="arabicParenR" startAt="2"/>
            </a:pP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обеспечивать уборку продуктов жизнедеятельности животного; </a:t>
            </a:r>
          </a:p>
          <a:p>
            <a:pPr marL="0" lvl="0" indent="0" algn="just">
              <a:buNone/>
            </a:pP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3)    не допускать выгул животного вне разрешенных мест.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0C055A0-47B7-486E-9F3B-0C62C5397571}"/>
              </a:ext>
            </a:extLst>
          </p:cNvPr>
          <p:cNvSpPr txBox="1">
            <a:spLocks/>
          </p:cNvSpPr>
          <p:nvPr/>
        </p:nvSpPr>
        <p:spPr bwMode="auto">
          <a:xfrm>
            <a:off x="4327670" y="5753250"/>
            <a:ext cx="7730455" cy="5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13 Федерального закона от 27.12.2018 № 498-ФЗ "Об ответственном обращении с животными и о внесении изменений в отдельные законодательные акты Российской Федерации"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00" y="3342814"/>
            <a:ext cx="3771999" cy="243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8EEDF4E-013A-48EE-A5CE-5A4128AE2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32" end="1254.43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9271" y="5555783"/>
            <a:ext cx="226257" cy="226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5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push dir="u"/>
      </p:transition>
    </mc:Choice>
    <mc:Fallback xmlns="">
      <p:transition spd="slow" advClick="0" advTm="1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D4AD96-6235-4683-A3A0-CF553382B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044" y="448187"/>
            <a:ext cx="6356410" cy="4048218"/>
          </a:xfrm>
        </p:spPr>
        <p:txBody>
          <a:bodyPr/>
          <a:lstStyle/>
          <a:p>
            <a:pPr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Административная ответственность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виде штрафа в размере до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тыс. руб. </a:t>
            </a:r>
            <a:endParaRPr lang="ru-RU" sz="25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Нарушение, повлекшее причинение вреда жизни или здоровью граждан либо имуществу, повлечет административный штраф в размере до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тыс. руб.</a:t>
            </a:r>
          </a:p>
          <a:p>
            <a:pPr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Осуществление деятельности по содержанию и использованию животных в зоопарках, зоосадах, цирках, </a:t>
            </a:r>
            <a:r>
              <a:rPr lang="ru-RU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зоотеатрах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дельфинариях, океанариумах без лицензии либо с нарушением требований лицензии влечет наложение штрафа до </a:t>
            </a:r>
            <a:r>
              <a:rPr lang="ru-RU" sz="2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тыс. руб. </a:t>
            </a:r>
            <a:endParaRPr lang="ru-RU" sz="25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7E4E5C4-BA98-4A0C-A83A-1A0AA18C7A24}"/>
              </a:ext>
            </a:extLst>
          </p:cNvPr>
          <p:cNvSpPr txBox="1">
            <a:spLocks/>
          </p:cNvSpPr>
          <p:nvPr/>
        </p:nvSpPr>
        <p:spPr bwMode="auto">
          <a:xfrm>
            <a:off x="7119891" y="6157466"/>
            <a:ext cx="5818168" cy="50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8.52-8.54 Кодекса Российской Федерации об административных правонарушениях от 30.12.2001 №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195-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4" y="1460594"/>
            <a:ext cx="3842595" cy="27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2A07B29-E5DC-4E9B-ABA9-0D50E02CA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22" end="396.83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6298" y="5908337"/>
            <a:ext cx="281003" cy="281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5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200">
        <p:push dir="u"/>
      </p:transition>
    </mc:Choice>
    <mc:Fallback xmlns="">
      <p:transition spd="slow" advClick="0" advTm="322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98E6E4-B472-4F5B-B2E7-D401A4A8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469" y="255385"/>
            <a:ext cx="5388334" cy="6058118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2100" dirty="0">
                <a:latin typeface="Times New Roman" panose="02020603050405020304" pitchFamily="18" charset="0"/>
              </a:rPr>
              <a:t>За жестокое обращение с животным в целях причинения ему боли и (или) страданий, а равно из хулиганских побуждений или из корыстных побуждений, повлекшее его гибель </a:t>
            </a:r>
            <a:r>
              <a:rPr lang="ru-RU" sz="2100">
                <a:latin typeface="Times New Roman" panose="02020603050405020304" pitchFamily="18" charset="0"/>
              </a:rPr>
              <a:t>или </a:t>
            </a:r>
            <a:r>
              <a:rPr lang="ru-RU" sz="2100" smtClean="0">
                <a:latin typeface="Times New Roman" panose="02020603050405020304" pitchFamily="18" charset="0"/>
              </a:rPr>
              <a:t>увечье, </a:t>
            </a:r>
            <a:r>
              <a:rPr lang="ru-RU" sz="2100" dirty="0">
                <a:latin typeface="Times New Roman" panose="02020603050405020304" pitchFamily="18" charset="0"/>
              </a:rPr>
              <a:t>установлена </a:t>
            </a:r>
            <a:r>
              <a:rPr lang="ru-RU" sz="2100" b="1" u="sng" dirty="0">
                <a:latin typeface="Times New Roman" panose="02020603050405020304" pitchFamily="18" charset="0"/>
              </a:rPr>
              <a:t>уголовная ответственность </a:t>
            </a:r>
            <a:r>
              <a:rPr lang="ru-RU" sz="2100" dirty="0">
                <a:latin typeface="Times New Roman" panose="02020603050405020304" pitchFamily="18" charset="0"/>
              </a:rPr>
              <a:t>от </a:t>
            </a:r>
            <a:r>
              <a:rPr lang="ru-RU" sz="2100" b="1" dirty="0">
                <a:latin typeface="Times New Roman" panose="02020603050405020304" pitchFamily="18" charset="0"/>
              </a:rPr>
              <a:t>штрафа в размере до 80 тыс. руб. до лишения свободы на срок до 3 лет. </a:t>
            </a:r>
          </a:p>
          <a:p>
            <a:pPr marL="0" indent="450000" algn="just">
              <a:buNone/>
            </a:pPr>
            <a:r>
              <a:rPr lang="ru-RU" sz="2100" dirty="0">
                <a:latin typeface="Times New Roman" panose="02020603050405020304" pitchFamily="18" charset="0"/>
              </a:rPr>
              <a:t>То же деяние, совершенное: группой лиц, группой лиц по предварительному сговору или организованной группой; в присутствии малолетнего; с применением садистских методов; с публичной демонстрацией, в том числе в средствах массовой информации или информационно-телекоммуникационных сетях; в отношении нескольких животных наказывается от </a:t>
            </a:r>
            <a:r>
              <a:rPr lang="ru-RU" sz="2100" b="1" dirty="0">
                <a:latin typeface="Times New Roman" panose="02020603050405020304" pitchFamily="18" charset="0"/>
              </a:rPr>
              <a:t>штрафа в размере до 300 тыс. руб. до лишения свободы на срок до 5 лет. </a:t>
            </a: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012F63D-4C38-4897-8D61-88CA279D3DE2}"/>
              </a:ext>
            </a:extLst>
          </p:cNvPr>
          <p:cNvSpPr/>
          <p:nvPr/>
        </p:nvSpPr>
        <p:spPr>
          <a:xfrm>
            <a:off x="6574523" y="6479941"/>
            <a:ext cx="53883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245 Уголовного кодекса Российской Федерации" от 13.06.1996 № 63-ФЗ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7" y="1114367"/>
            <a:ext cx="4574118" cy="337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43D849C6-6F39-464D-BD40-CAC9B0FD0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67" end="208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281003" cy="281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800">
        <p:push dir="u"/>
      </p:transition>
    </mc:Choice>
    <mc:Fallback xmlns="">
      <p:transition spd="slow" advClick="0" advTm="428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1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3|1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700</Words>
  <Application>Microsoft Office PowerPoint</Application>
  <PresentationFormat>Широкоэкранный</PresentationFormat>
  <Paragraphs>58</Paragraphs>
  <Slides>10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При обращении с животными не допускается: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ответственном обращении с животными</dc:title>
  <dc:creator>Гершенок Марина Алексеевна</dc:creator>
  <cp:lastModifiedBy>PHK</cp:lastModifiedBy>
  <cp:revision>75</cp:revision>
  <cp:lastPrinted>2023-06-28T04:33:58Z</cp:lastPrinted>
  <dcterms:created xsi:type="dcterms:W3CDTF">2023-06-26T04:18:04Z</dcterms:created>
  <dcterms:modified xsi:type="dcterms:W3CDTF">2023-06-28T09:23:16Z</dcterms:modified>
</cp:coreProperties>
</file>