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8" r:id="rId1"/>
  </p:sldMasterIdLst>
  <p:notesMasterIdLst>
    <p:notesMasterId r:id="rId4"/>
  </p:notesMasterIdLst>
  <p:sldIdLst>
    <p:sldId id="257" r:id="rId2"/>
    <p:sldId id="258" r:id="rId3"/>
  </p:sldIdLst>
  <p:sldSz cx="9906000" cy="6858000" type="A4"/>
  <p:notesSz cx="9144000" cy="6858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50DE1"/>
    <a:srgbClr val="006666"/>
    <a:srgbClr val="00FFFF"/>
    <a:srgbClr val="FF5050"/>
    <a:srgbClr val="CC3300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08" autoAdjust="0"/>
    <p:restoredTop sz="77113" autoAdjust="0"/>
  </p:normalViewPr>
  <p:slideViewPr>
    <p:cSldViewPr>
      <p:cViewPr>
        <p:scale>
          <a:sx n="75" d="100"/>
          <a:sy n="75" d="100"/>
        </p:scale>
        <p:origin x="-730" y="-254"/>
      </p:cViewPr>
      <p:guideLst>
        <p:guide orient="horz" pos="2160"/>
        <p:guide pos="3121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378A780-E426-4E34-8F07-C5B3050EB401}" type="datetimeFigureOut">
              <a:rPr lang="ru-RU"/>
              <a:pPr>
                <a:defRPr/>
              </a:pPr>
              <a:t>09.11.2022</a:t>
            </a:fld>
            <a:endParaRPr lang="ru-RU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714625" y="514350"/>
            <a:ext cx="371475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B3EB18F-ECA9-46E8-AE8B-344EC82BFE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8D31C06-EF98-465E-A1D6-99FD293D714F}" type="slidenum">
              <a:rPr lang="ru-RU" smtClean="0">
                <a:cs typeface="Arial" charset="0"/>
              </a:rPr>
              <a:pPr/>
              <a:t>1</a:t>
            </a:fld>
            <a:endParaRPr lang="ru-RU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7"/>
          <p:cNvCxnSpPr/>
          <p:nvPr/>
        </p:nvCxnSpPr>
        <p:spPr>
          <a:xfrm>
            <a:off x="1585913" y="3549650"/>
            <a:ext cx="321945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12"/>
          <p:cNvCxnSpPr/>
          <p:nvPr/>
        </p:nvCxnSpPr>
        <p:spPr>
          <a:xfrm>
            <a:off x="5100638" y="3549650"/>
            <a:ext cx="321945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13"/>
          <p:cNvSpPr/>
          <p:nvPr/>
        </p:nvSpPr>
        <p:spPr>
          <a:xfrm>
            <a:off x="4918075" y="3525838"/>
            <a:ext cx="50800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95300" y="3699804"/>
            <a:ext cx="899795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95300" y="1433732"/>
            <a:ext cx="899795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89314A-3AAA-42A1-B501-64660C537C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E2DE5-1C85-4ADB-A0BA-A8FDACB3E2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24206-6D69-42D1-8EE6-9645ECA905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95300" y="1524000"/>
            <a:ext cx="89154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4FCCA5-1DE6-4413-807D-116434A710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6"/>
          <p:cNvCxnSpPr/>
          <p:nvPr/>
        </p:nvCxnSpPr>
        <p:spPr>
          <a:xfrm>
            <a:off x="742950" y="4916488"/>
            <a:ext cx="85852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2950" y="3505200"/>
            <a:ext cx="85852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2950" y="4958864"/>
            <a:ext cx="85852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C96A8-277E-4D16-82E7-9F4FE0B764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95300" y="1524000"/>
            <a:ext cx="4398264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5035550" y="1524000"/>
            <a:ext cx="4398264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FED21-8A03-42B5-B33C-8504FADFC0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9"/>
          <p:cNvCxnSpPr/>
          <p:nvPr/>
        </p:nvCxnSpPr>
        <p:spPr>
          <a:xfrm>
            <a:off x="609600" y="2179638"/>
            <a:ext cx="4062413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16"/>
          <p:cNvCxnSpPr/>
          <p:nvPr/>
        </p:nvCxnSpPr>
        <p:spPr>
          <a:xfrm>
            <a:off x="5151438" y="2179638"/>
            <a:ext cx="406082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399593"/>
            <a:ext cx="4376870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95300" y="2201896"/>
            <a:ext cx="437515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5037270" y="2201896"/>
            <a:ext cx="437515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15544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5035550" y="1399593"/>
            <a:ext cx="4376870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CB585-425D-454E-87F6-A65987C2D7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C4CA8-5D70-4DFB-AC6E-0D2F842D63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BA6EE-E65C-41A6-A6FF-217CD18A5B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95300" y="457200"/>
            <a:ext cx="67691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7346950" y="1600200"/>
            <a:ext cx="2149602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7346950" y="457200"/>
            <a:ext cx="21463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230E5-4A68-4411-8896-9217F8525E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81850" y="457200"/>
            <a:ext cx="222885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95300" y="457200"/>
            <a:ext cx="652145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181850" y="1600200"/>
            <a:ext cx="222885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5F476B-DD4B-4B74-BA60-2ADFAFCAEA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Текст 8"/>
          <p:cNvSpPr>
            <a:spLocks noGrp="1"/>
          </p:cNvSpPr>
          <p:nvPr>
            <p:ph type="body" idx="1"/>
          </p:nvPr>
        </p:nvSpPr>
        <p:spPr bwMode="auto">
          <a:xfrm>
            <a:off x="495300" y="1447800"/>
            <a:ext cx="89154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6273800" y="6203950"/>
            <a:ext cx="2806700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311400" y="6203950"/>
            <a:ext cx="3879850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9110663" y="6181725"/>
            <a:ext cx="6604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  <a:cs typeface="+mn-cs"/>
              </a:defRPr>
            </a:lvl1pPr>
          </a:lstStyle>
          <a:p>
            <a:pPr>
              <a:defRPr/>
            </a:pPr>
            <a:fld id="{B49AEA55-D7C7-4688-9E8F-70CFB6690F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95300" y="152400"/>
            <a:ext cx="89154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29" r:id="rId2"/>
    <p:sldLayoutId id="2147483831" r:id="rId3"/>
    <p:sldLayoutId id="2147483828" r:id="rId4"/>
    <p:sldLayoutId id="2147483832" r:id="rId5"/>
    <p:sldLayoutId id="2147483827" r:id="rId6"/>
    <p:sldLayoutId id="2147483826" r:id="rId7"/>
    <p:sldLayoutId id="2147483825" r:id="rId8"/>
    <p:sldLayoutId id="2147483824" r:id="rId9"/>
    <p:sldLayoutId id="2147483823" r:id="rId10"/>
    <p:sldLayoutId id="214748382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ts val="300"/>
        </a:spcBef>
        <a:spcAft>
          <a:spcPct val="0"/>
        </a:spcAft>
        <a:buClr>
          <a:srgbClr val="B37732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ts val="338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7" name="Picture 11" descr="4-page-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0210800" cy="711835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133600" y="381000"/>
            <a:ext cx="7391400" cy="762000"/>
          </a:xfrm>
          <a:prstGeom prst="rect">
            <a:avLst/>
          </a:prstGeom>
        </p:spPr>
        <p:txBody>
          <a:bodyPr>
            <a:spAutoFit/>
          </a:bodyPr>
          <a:lstStyle/>
          <a:p>
            <a:pPr defTabSz="935038"/>
            <a:r>
              <a:rPr lang="ru-RU" sz="2400" b="1">
                <a:solidFill>
                  <a:srgbClr val="EDF0E9"/>
                </a:solidFill>
              </a:rPr>
              <a:t> </a:t>
            </a:r>
            <a:r>
              <a:rPr lang="ru-RU" sz="2000" b="1">
                <a:solidFill>
                  <a:srgbClr val="002060"/>
                </a:solidFill>
              </a:rPr>
              <a:t>Орская межрайонная природоохранная</a:t>
            </a:r>
          </a:p>
          <a:p>
            <a:pPr defTabSz="935038"/>
            <a:r>
              <a:rPr lang="ru-RU" sz="2000" b="1">
                <a:solidFill>
                  <a:srgbClr val="002060"/>
                </a:solidFill>
              </a:rPr>
              <a:t>    прокуратура  Оренбургской области предупреждает</a:t>
            </a:r>
          </a:p>
        </p:txBody>
      </p:sp>
      <p:pic>
        <p:nvPicPr>
          <p:cNvPr id="14342" name="Picture 11" descr="эмблема Прокуратуры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2000" y="304800"/>
            <a:ext cx="1066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3" name="TextBox 8"/>
          <p:cNvSpPr txBox="1">
            <a:spLocks noChangeArrowheads="1"/>
          </p:cNvSpPr>
          <p:nvPr/>
        </p:nvSpPr>
        <p:spPr bwMode="auto">
          <a:xfrm>
            <a:off x="0" y="1828800"/>
            <a:ext cx="8610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endParaRPr lang="ru-RU"/>
          </a:p>
        </p:txBody>
      </p:sp>
      <p:graphicFrame>
        <p:nvGraphicFramePr>
          <p:cNvPr id="14358" name="Group 22"/>
          <p:cNvGraphicFramePr>
            <a:graphicFrameLocks noGrp="1"/>
          </p:cNvGraphicFramePr>
          <p:nvPr/>
        </p:nvGraphicFramePr>
        <p:xfrm>
          <a:off x="381000" y="1295400"/>
          <a:ext cx="9144000" cy="609600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581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ОБ УГОЛОВНОЙ ОТВЕТСТВЕННОСТИ ЗА ПРЕСТУПЛЕНИЯ В ОБЛАСТИ КОМПЬЮТЕРНОЙ ИНФОРМАЦИИ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(глава 28 УК РФ)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414" name="AutoShape 78"/>
          <p:cNvSpPr>
            <a:spLocks noChangeArrowheads="1"/>
          </p:cNvSpPr>
          <p:nvPr/>
        </p:nvSpPr>
        <p:spPr bwMode="auto">
          <a:xfrm>
            <a:off x="533400" y="3578225"/>
            <a:ext cx="2427288" cy="1411288"/>
          </a:xfrm>
          <a:prstGeom prst="roundRect">
            <a:avLst>
              <a:gd name="adj" fmla="val 16667"/>
            </a:avLst>
          </a:prstGeom>
          <a:noFill/>
          <a:ln w="9525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1300">
                <a:latin typeface="Times New Roman" pitchFamily="18" charset="0"/>
              </a:rPr>
              <a:t>«Создание, использование и распространение вредоносных компьютерных программ»</a:t>
            </a:r>
          </a:p>
          <a:p>
            <a:r>
              <a:rPr lang="ru-RU" sz="1300">
                <a:latin typeface="Times New Roman" pitchFamily="18" charset="0"/>
              </a:rPr>
              <a:t>(ст. 273 УК РФ</a:t>
            </a:r>
            <a:r>
              <a:rPr lang="ru-RU" sz="1300"/>
              <a:t>).</a:t>
            </a:r>
          </a:p>
          <a:p>
            <a:endParaRPr lang="ru-RU" sz="1300"/>
          </a:p>
        </p:txBody>
      </p:sp>
      <p:pic>
        <p:nvPicPr>
          <p:cNvPr id="14419" name="Picture 83" descr="kiberpoligon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352800" y="1905000"/>
            <a:ext cx="3479800" cy="2320925"/>
          </a:xfrm>
          <a:prstGeom prst="rect">
            <a:avLst/>
          </a:prstGeom>
          <a:noFill/>
        </p:spPr>
      </p:pic>
      <p:sp>
        <p:nvSpPr>
          <p:cNvPr id="14427" name="AutoShape 91"/>
          <p:cNvSpPr>
            <a:spLocks noChangeArrowheads="1"/>
          </p:cNvSpPr>
          <p:nvPr/>
        </p:nvSpPr>
        <p:spPr bwMode="auto">
          <a:xfrm>
            <a:off x="838200" y="2209800"/>
            <a:ext cx="1676400" cy="1219200"/>
          </a:xfrm>
          <a:prstGeom prst="flowChartAlternateProcess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4440" name="Line 104"/>
          <p:cNvSpPr>
            <a:spLocks noChangeShapeType="1"/>
          </p:cNvSpPr>
          <p:nvPr/>
        </p:nvSpPr>
        <p:spPr bwMode="auto">
          <a:xfrm>
            <a:off x="2514600" y="27432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4441" name="AutoShape 105"/>
          <p:cNvSpPr>
            <a:spLocks noChangeArrowheads="1"/>
          </p:cNvSpPr>
          <p:nvPr/>
        </p:nvSpPr>
        <p:spPr bwMode="auto">
          <a:xfrm>
            <a:off x="1584325" y="4008438"/>
            <a:ext cx="184150" cy="366712"/>
          </a:xfrm>
          <a:prstGeom prst="flowChartAlternateProcess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4442" name="AutoShape 106"/>
          <p:cNvSpPr>
            <a:spLocks noChangeArrowheads="1"/>
          </p:cNvSpPr>
          <p:nvPr/>
        </p:nvSpPr>
        <p:spPr bwMode="auto">
          <a:xfrm>
            <a:off x="533400" y="3657600"/>
            <a:ext cx="2362200" cy="1143000"/>
          </a:xfrm>
          <a:prstGeom prst="flowChartAlternateProcess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14443" name="Line 107"/>
          <p:cNvSpPr>
            <a:spLocks noChangeShapeType="1"/>
          </p:cNvSpPr>
          <p:nvPr/>
        </p:nvSpPr>
        <p:spPr bwMode="auto">
          <a:xfrm flipH="1">
            <a:off x="2895600" y="3962400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4473" name="Group 137"/>
          <p:cNvGraphicFramePr>
            <a:graphicFrameLocks noGrp="1"/>
          </p:cNvGraphicFramePr>
          <p:nvPr/>
        </p:nvGraphicFramePr>
        <p:xfrm>
          <a:off x="762000" y="2286000"/>
          <a:ext cx="1752600" cy="1230313"/>
        </p:xfrm>
        <a:graphic>
          <a:graphicData uri="http://schemas.openxmlformats.org/drawingml/2006/table">
            <a:tbl>
              <a:tblPr/>
              <a:tblGrid>
                <a:gridCol w="1752600"/>
              </a:tblGrid>
              <a:tr h="1230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«Неправомерный  доступ к компьютерной информации»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(ст. 272 УК РФ).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470" name="Rectangle 134"/>
          <p:cNvSpPr>
            <a:spLocks noChangeArrowheads="1"/>
          </p:cNvSpPr>
          <p:nvPr/>
        </p:nvSpPr>
        <p:spPr bwMode="auto">
          <a:xfrm>
            <a:off x="609600" y="5029200"/>
            <a:ext cx="3429000" cy="1358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ru-RU" sz="1300" b="1"/>
              <a:t>«Нарушение правил эксплуатации средств хранения, обработки или передачи компьютерной информации и информационно-телекоммуникационных сетей» </a:t>
            </a:r>
            <a:r>
              <a:rPr lang="ru-RU" sz="1300" b="1">
                <a:latin typeface="Times New Roman" pitchFamily="18" charset="0"/>
              </a:rPr>
              <a:t>(ст. 274 УК РФ).</a:t>
            </a:r>
            <a:r>
              <a:rPr lang="ru-RU">
                <a:latin typeface="Times New Roman" pitchFamily="18" charset="0"/>
              </a:rPr>
              <a:t> </a:t>
            </a:r>
          </a:p>
        </p:txBody>
      </p:sp>
      <p:sp>
        <p:nvSpPr>
          <p:cNvPr id="14471" name="AutoShape 135"/>
          <p:cNvSpPr>
            <a:spLocks noChangeArrowheads="1"/>
          </p:cNvSpPr>
          <p:nvPr/>
        </p:nvSpPr>
        <p:spPr bwMode="auto">
          <a:xfrm>
            <a:off x="609600" y="5029200"/>
            <a:ext cx="3352800" cy="1371600"/>
          </a:xfrm>
          <a:prstGeom prst="flowChartAlternateProcess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14472" name="Line 136"/>
          <p:cNvSpPr>
            <a:spLocks noChangeShapeType="1"/>
          </p:cNvSpPr>
          <p:nvPr/>
        </p:nvSpPr>
        <p:spPr bwMode="auto">
          <a:xfrm flipH="1">
            <a:off x="3276600" y="4191000"/>
            <a:ext cx="5334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4485" name="Group 149"/>
          <p:cNvGraphicFramePr>
            <a:graphicFrameLocks noGrp="1"/>
          </p:cNvGraphicFramePr>
          <p:nvPr/>
        </p:nvGraphicFramePr>
        <p:xfrm>
          <a:off x="4343400" y="5029200"/>
          <a:ext cx="2667000" cy="1154113"/>
        </p:xfrm>
        <a:graphic>
          <a:graphicData uri="http://schemas.openxmlformats.org/drawingml/2006/table">
            <a:tbl>
              <a:tblPr/>
              <a:tblGrid>
                <a:gridCol w="2667000"/>
              </a:tblGrid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«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Неправомерное воздействие на критическую информационную инфраструктуру Российской Федерации» (ст. 274.1 УК РФ).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486" name="AutoShape 150"/>
          <p:cNvSpPr>
            <a:spLocks noChangeArrowheads="1"/>
          </p:cNvSpPr>
          <p:nvPr/>
        </p:nvSpPr>
        <p:spPr bwMode="auto">
          <a:xfrm>
            <a:off x="4419600" y="4953000"/>
            <a:ext cx="2590800" cy="1371600"/>
          </a:xfrm>
          <a:prstGeom prst="flowChartAlternateProcess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14487" name="Line 151"/>
          <p:cNvSpPr>
            <a:spLocks noChangeShapeType="1"/>
          </p:cNvSpPr>
          <p:nvPr/>
        </p:nvSpPr>
        <p:spPr bwMode="auto">
          <a:xfrm>
            <a:off x="5257800" y="42672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4516" name="Group 180"/>
          <p:cNvGraphicFramePr>
            <a:graphicFrameLocks noGrp="1"/>
          </p:cNvGraphicFramePr>
          <p:nvPr/>
        </p:nvGraphicFramePr>
        <p:xfrm>
          <a:off x="7086600" y="1752600"/>
          <a:ext cx="2209800" cy="3540125"/>
        </p:xfrm>
        <a:graphic>
          <a:graphicData uri="http://schemas.openxmlformats.org/drawingml/2006/table">
            <a:tbl>
              <a:tblPr/>
              <a:tblGrid>
                <a:gridCol w="2209800"/>
              </a:tblGrid>
              <a:tr h="3219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«Нарушение правил централизованного управления техническими средствами противодействия угрозам устойчивости, безопасности и целостности функционирования на территории Российской Федерации информационно-телекоммуникационной сети "Интернет" и сети связи общего пользования» 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(ст. 274.2 УК РФ).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515" name="AutoShape 179"/>
          <p:cNvSpPr>
            <a:spLocks noChangeArrowheads="1"/>
          </p:cNvSpPr>
          <p:nvPr/>
        </p:nvSpPr>
        <p:spPr bwMode="auto">
          <a:xfrm>
            <a:off x="8534400" y="5334000"/>
            <a:ext cx="152400" cy="76200"/>
          </a:xfrm>
          <a:prstGeom prst="flowChartAlternateProcess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4517" name="AutoShape 181"/>
          <p:cNvSpPr>
            <a:spLocks noChangeArrowheads="1"/>
          </p:cNvSpPr>
          <p:nvPr/>
        </p:nvSpPr>
        <p:spPr bwMode="auto">
          <a:xfrm>
            <a:off x="7086600" y="1752600"/>
            <a:ext cx="2209800" cy="3505200"/>
          </a:xfrm>
          <a:prstGeom prst="flowChartAlternateProcess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4518" name="Line 182"/>
          <p:cNvSpPr>
            <a:spLocks noChangeShapeType="1"/>
          </p:cNvSpPr>
          <p:nvPr/>
        </p:nvSpPr>
        <p:spPr bwMode="auto">
          <a:xfrm>
            <a:off x="6781800" y="2895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4520" name="Rectangle 184"/>
          <p:cNvSpPr>
            <a:spLocks noChangeArrowheads="1"/>
          </p:cNvSpPr>
          <p:nvPr/>
        </p:nvSpPr>
        <p:spPr bwMode="auto">
          <a:xfrm>
            <a:off x="914400" y="6423025"/>
            <a:ext cx="6767513" cy="488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1300" b="1">
                <a:solidFill>
                  <a:schemeClr val="tx2"/>
                </a:solidFill>
              </a:rPr>
              <a:t>Об указанных фактах сообщайте в Дежурную часть отделов полиции или</a:t>
            </a:r>
          </a:p>
          <a:p>
            <a:r>
              <a:rPr lang="ru-RU" sz="1300" b="1">
                <a:solidFill>
                  <a:schemeClr val="tx2"/>
                </a:solidFill>
              </a:rPr>
              <a:t>по телефонам:</a:t>
            </a:r>
            <a:r>
              <a:rPr lang="ru-RU" sz="1300">
                <a:solidFill>
                  <a:schemeClr val="tx2"/>
                </a:solidFill>
              </a:rPr>
              <a:t>  </a:t>
            </a:r>
            <a:r>
              <a:rPr lang="ru-RU" sz="1300" b="1">
                <a:solidFill>
                  <a:schemeClr val="tx2"/>
                </a:solidFill>
              </a:rPr>
              <a:t>02 или 112</a:t>
            </a:r>
            <a:r>
              <a:rPr lang="ru-RU" sz="1300"/>
              <a:t> </a:t>
            </a:r>
          </a:p>
        </p:txBody>
      </p:sp>
      <p:pic>
        <p:nvPicPr>
          <p:cNvPr id="14521" name="Picture 185" descr="IMG_2699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710977">
            <a:off x="8528050" y="5103813"/>
            <a:ext cx="1679575" cy="11985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 bwMode="auto">
          <a:noFill/>
          <a:ln w="9525"/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endParaRPr lang="ru-RU" smtClean="0">
              <a:ln>
                <a:noFill/>
              </a:ln>
              <a:effectLst/>
            </a:endParaRPr>
          </a:p>
        </p:txBody>
      </p:sp>
      <p:sp>
        <p:nvSpPr>
          <p:cNvPr id="19459" name="Rectangle 3"/>
          <p:cNvSpPr>
            <a:spLocks noGrp="1"/>
          </p:cNvSpPr>
          <p:nvPr>
            <p:ph type="body" idx="1"/>
          </p:nvPr>
        </p:nvSpPr>
        <p:spPr>
          <a:xfrm>
            <a:off x="495300" y="1447800"/>
            <a:ext cx="8915400" cy="4678363"/>
          </a:xfrm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818</TotalTime>
  <Words>114</Words>
  <Application>Microsoft Office PowerPoint</Application>
  <PresentationFormat>Лист A4 (210x297 мм)</PresentationFormat>
  <Paragraphs>12</Paragraphs>
  <Slides>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4</vt:i4>
      </vt:variant>
      <vt:variant>
        <vt:lpstr>Заголовки слайдов</vt:lpstr>
      </vt:variant>
      <vt:variant>
        <vt:i4>2</vt:i4>
      </vt:variant>
    </vt:vector>
  </HeadingPairs>
  <TitlesOfParts>
    <vt:vector size="12" baseType="lpstr">
      <vt:lpstr>Arial</vt:lpstr>
      <vt:lpstr>Constantia</vt:lpstr>
      <vt:lpstr>Wingdings 2</vt:lpstr>
      <vt:lpstr>Calibri</vt:lpstr>
      <vt:lpstr>Arial Unicode MS</vt:lpstr>
      <vt:lpstr>Times New Roman</vt:lpstr>
      <vt:lpstr>Бумажная</vt:lpstr>
      <vt:lpstr>Бумажная</vt:lpstr>
      <vt:lpstr>Бумажная</vt:lpstr>
      <vt:lpstr>Бумажная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Люда</dc:creator>
  <cp:lastModifiedBy>starpom</cp:lastModifiedBy>
  <cp:revision>29</cp:revision>
  <cp:lastPrinted>1601-01-01T00:00:00Z</cp:lastPrinted>
  <dcterms:created xsi:type="dcterms:W3CDTF">1601-01-01T00:00:00Z</dcterms:created>
  <dcterms:modified xsi:type="dcterms:W3CDTF">2022-11-09T12:15:44Z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