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ppt/charts/chart14.xml" ContentType="application/vnd.openxmlformats-officedocument.drawingml.chart+xml"/>
  <Override PartName="/ppt/theme/themeOverride14.xml" ContentType="application/vnd.openxmlformats-officedocument.themeOverride+xml"/>
  <Override PartName="/ppt/charts/chart15.xml" ContentType="application/vnd.openxmlformats-officedocument.drawingml.chart+xml"/>
  <Override PartName="/ppt/theme/themeOverride15.xml" ContentType="application/vnd.openxmlformats-officedocument.themeOverride+xml"/>
  <Override PartName="/ppt/charts/chart16.xml" ContentType="application/vnd.openxmlformats-officedocument.drawingml.chart+xml"/>
  <Override PartName="/ppt/theme/themeOverride16.xml" ContentType="application/vnd.openxmlformats-officedocument.themeOverride+xml"/>
  <Override PartName="/ppt/charts/chart17.xml" ContentType="application/vnd.openxmlformats-officedocument.drawingml.chart+xml"/>
  <Override PartName="/ppt/theme/themeOverride17.xml" ContentType="application/vnd.openxmlformats-officedocument.themeOverride+xml"/>
  <Override PartName="/ppt/charts/chart18.xml" ContentType="application/vnd.openxmlformats-officedocument.drawingml.chart+xml"/>
  <Override PartName="/ppt/theme/themeOverride18.xml" ContentType="application/vnd.openxmlformats-officedocument.themeOverride+xml"/>
  <Override PartName="/ppt/charts/chart19.xml" ContentType="application/vnd.openxmlformats-officedocument.drawingml.chart+xml"/>
  <Override PartName="/ppt/theme/themeOverride19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604" r:id="rId2"/>
    <p:sldId id="750" r:id="rId3"/>
    <p:sldId id="759" r:id="rId4"/>
    <p:sldId id="760" r:id="rId5"/>
    <p:sldId id="768" r:id="rId6"/>
    <p:sldId id="769" r:id="rId7"/>
    <p:sldId id="855" r:id="rId8"/>
    <p:sldId id="772" r:id="rId9"/>
    <p:sldId id="856" r:id="rId10"/>
    <p:sldId id="803" r:id="rId11"/>
    <p:sldId id="814" r:id="rId12"/>
    <p:sldId id="840" r:id="rId13"/>
    <p:sldId id="825" r:id="rId14"/>
    <p:sldId id="822" r:id="rId15"/>
    <p:sldId id="821" r:id="rId1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CEC8EC37-C3DF-4998-B0D1-77B134DE1E82}">
          <p14:sldIdLst>
            <p14:sldId id="604"/>
            <p14:sldId id="750"/>
            <p14:sldId id="759"/>
            <p14:sldId id="760"/>
            <p14:sldId id="768"/>
            <p14:sldId id="769"/>
            <p14:sldId id="855"/>
            <p14:sldId id="772"/>
            <p14:sldId id="856"/>
          </p14:sldIdLst>
        </p14:section>
        <p14:section name="Раздел без заголовка" id="{D9FC8517-3870-4946-9322-3008B2FAFBF0}">
          <p14:sldIdLst>
            <p14:sldId id="803"/>
            <p14:sldId id="814"/>
          </p14:sldIdLst>
        </p14:section>
        <p14:section name="Раздел без заголовка" id="{27AA5160-7A9A-49DE-8048-00D28BA1E55A}">
          <p14:sldIdLst>
            <p14:sldId id="840"/>
            <p14:sldId id="825"/>
            <p14:sldId id="822"/>
            <p14:sldId id="8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Назаренко Светлана Николаевна" initials="НСН" lastIdx="0" clrIdx="0">
    <p:extLst>
      <p:ext uri="{19B8F6BF-5375-455C-9EA6-DF929625EA0E}">
        <p15:presenceInfo xmlns:p15="http://schemas.microsoft.com/office/powerpoint/2012/main" userId="S-1-5-21-4228713973-1180104120-625460745-11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6FF33"/>
    <a:srgbClr val="34A0B6"/>
    <a:srgbClr val="FF3399"/>
    <a:srgbClr val="FFFF66"/>
    <a:srgbClr val="FF0000"/>
    <a:srgbClr val="CC00FF"/>
    <a:srgbClr val="66FFCC"/>
    <a:srgbClr val="FFCCFF"/>
    <a:srgbClr val="11CE71"/>
    <a:srgbClr val="343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4" autoAdjust="0"/>
    <p:restoredTop sz="95407" autoAdjust="0"/>
  </p:normalViewPr>
  <p:slideViewPr>
    <p:cSldViewPr snapToGrid="0">
      <p:cViewPr varScale="1">
        <p:scale>
          <a:sx n="86" d="100"/>
          <a:sy n="86" d="100"/>
        </p:scale>
        <p:origin x="155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D:\&#1052;&#1072;&#1090;&#1077;&#1088;&#1080;&#1072;&#1083;&#1099;%20&#1082;%20&#1082;&#1086;&#1083;&#1083;&#1077;&#1075;&#1080;&#1080;%20&#1079;&#1072;%201%20&#1087;&#1086;&#1083;&#1091;&#1075;&#1086;&#1076;&#1080;&#1077;%202021%20&#1075;&#1086;&#1076;&#1072;\&#1054;&#1053;\08%20&#1054;&#1053;-&#1089;&#1090;&#1088;&#1091;&#1082;&#1090;&#1091;&#1088;&#1072;%20&#1085;&#1072;&#1088;&#1091;&#1096;&#1077;&#1085;&#1080;&#1081;%20&#1074;%20&#1089;&#1092;&#1077;&#1088;&#1077;%20&#1101;&#1082;&#1086;&#1085;&#1086;&#1084;&#1080;&#1082;&#1080;-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image" Target="../media/image10.jpeg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2.xlsx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3.xlsx"/><Relationship Id="rId1" Type="http://schemas.openxmlformats.org/officeDocument/2006/relationships/themeOverride" Target="../theme/themeOverride15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4.xlsx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5.xlsx"/><Relationship Id="rId1" Type="http://schemas.openxmlformats.org/officeDocument/2006/relationships/themeOverride" Target="../theme/themeOverride1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6.xlsx"/><Relationship Id="rId1" Type="http://schemas.openxmlformats.org/officeDocument/2006/relationships/themeOverride" Target="../theme/themeOverride18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7.xlsx"/><Relationship Id="rId1" Type="http://schemas.openxmlformats.org/officeDocument/2006/relationships/themeOverride" Target="../theme/themeOverrid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122"/>
      <c:rAngAx val="0"/>
      <c:perspective val="9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150494829571693"/>
          <c:y val="2.2306466842199401E-2"/>
          <c:w val="0.63940326495615751"/>
          <c:h val="0.97553228526846458"/>
        </c:manualLayout>
      </c:layout>
      <c:pie3DChart>
        <c:varyColors val="1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explosion val="12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7748-4C93-A1A7-3D9343B1FCCC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7748-4C93-A1A7-3D9343B1FCCC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7748-4C93-A1A7-3D9343B1FCCC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7748-4C93-A1A7-3D9343B1FCCC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fld id="{FE2F8791-2771-42FE-8545-CEF9EB8CC5D2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282BBD77-2541-41EE-A0CE-1E885AB4530E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
9 %</a:t>
                    </a:r>
                  </a:p>
                </c:rich>
              </c:tx>
              <c:dLblPos val="outEnd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7748-4C93-A1A7-3D9343B1FC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'Красноярский край'!$A$4:$A$7</c:f>
              <c:strCache>
                <c:ptCount val="4"/>
                <c:pt idx="0">
                  <c:v>Экономика</c:v>
                </c:pt>
                <c:pt idx="1">
                  <c:v>Права и свободы человека и гражданина</c:v>
                </c:pt>
                <c:pt idx="2">
                  <c:v>Охрана окружающей среды и природопользование</c:v>
                </c:pt>
                <c:pt idx="3">
                  <c:v>Иные</c:v>
                </c:pt>
              </c:strCache>
            </c:strRef>
          </c:cat>
          <c:val>
            <c:numRef>
              <c:f>'Красноярский край'!$B$4:$B$7</c:f>
              <c:numCache>
                <c:formatCode>#,##0</c:formatCode>
                <c:ptCount val="4"/>
                <c:pt idx="0">
                  <c:v>15828</c:v>
                </c:pt>
                <c:pt idx="1">
                  <c:v>49230</c:v>
                </c:pt>
                <c:pt idx="2">
                  <c:v>7852</c:v>
                </c:pt>
                <c:pt idx="3">
                  <c:v>10221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48-4C93-A1A7-3D9343B1FC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7175419686959188E-2"/>
          <c:y val="0.25333453453453453"/>
          <c:w val="0.51008323077271089"/>
          <c:h val="0.70762567567567569"/>
        </c:manualLayout>
      </c:layout>
      <c:doughnutChart>
        <c:varyColors val="1"/>
        <c:ser>
          <c:idx val="0"/>
          <c:order val="0"/>
          <c:tx>
            <c:v>ряд 1</c:v>
          </c:tx>
          <c:spPr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165100" h="292100"/>
            </a:sp3d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EEAE-49EE-B2EC-F3F7BA2EE6F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EEAE-49EE-B2EC-F3F7BA2EE6F9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EEAE-49EE-B2EC-F3F7BA2EE6F9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EEAE-49EE-B2EC-F3F7BA2EE6F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EEAE-49EE-B2EC-F3F7BA2EE6F9}"/>
              </c:ext>
            </c:extLst>
          </c:dPt>
          <c:dLbls>
            <c:dLbl>
              <c:idx val="0"/>
              <c:layout>
                <c:manualLayout>
                  <c:x val="0.15395189003436416"/>
                  <c:y val="-6.4854554124940386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EAE-49EE-B2EC-F3F7BA2EE6F9}"/>
                </c:ext>
              </c:extLst>
            </c:dLbl>
            <c:dLbl>
              <c:idx val="1"/>
              <c:layout>
                <c:manualLayout>
                  <c:x val="0.16357388316151192"/>
                  <c:y val="-8.774439675727235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AE-49EE-B2EC-F3F7BA2EE6F9}"/>
                </c:ext>
              </c:extLst>
            </c:dLbl>
            <c:dLbl>
              <c:idx val="2"/>
              <c:layout>
                <c:manualLayout>
                  <c:x val="0.31202749140893471"/>
                  <c:y val="4.0057224606580691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EAE-49EE-B2EC-F3F7BA2EE6F9}"/>
                </c:ext>
              </c:extLst>
            </c:dLbl>
            <c:dLbl>
              <c:idx val="3"/>
              <c:layout>
                <c:manualLayout>
                  <c:x val="0.14982817869415799"/>
                  <c:y val="8.011444921316152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EAE-49EE-B2EC-F3F7BA2EE6F9}"/>
                </c:ext>
              </c:extLst>
            </c:dLbl>
            <c:dLbl>
              <c:idx val="4"/>
              <c:layout>
                <c:manualLayout>
                  <c:x val="-7.1477663230240546E-2"/>
                  <c:y val="-0.3128278493085360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EAE-49EE-B2EC-F3F7BA2EE6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'Красноярский край'!$A$4:$A$8</c:f>
              <c:strCache>
                <c:ptCount val="5"/>
                <c:pt idx="0">
                  <c:v>О  трудовых правах</c:v>
                </c:pt>
                <c:pt idx="1">
                  <c:v>О жилищных правах</c:v>
                </c:pt>
                <c:pt idx="2">
                  <c:v>О  пенсионном законодательстве, охране прав инвалидов и престарелых</c:v>
                </c:pt>
                <c:pt idx="3">
                  <c:v>Об обеспечении безопасности граждан в местах массового пребывания</c:v>
                </c:pt>
                <c:pt idx="4">
                  <c:v>Иные</c:v>
                </c:pt>
              </c:strCache>
            </c:strRef>
          </c:cat>
          <c:val>
            <c:numRef>
              <c:f>'Красноярский край'!$B$4:$B$8</c:f>
              <c:numCache>
                <c:formatCode>#,##0</c:formatCode>
                <c:ptCount val="5"/>
                <c:pt idx="0">
                  <c:v>10933</c:v>
                </c:pt>
                <c:pt idx="1">
                  <c:v>5856</c:v>
                </c:pt>
                <c:pt idx="2">
                  <c:v>2371</c:v>
                </c:pt>
                <c:pt idx="3">
                  <c:v>1622</c:v>
                </c:pt>
                <c:pt idx="4">
                  <c:v>28448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EAE-49EE-B2EC-F3F7BA2EE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  <a:effectLst>
      <a:outerShdw blurRad="50800" dist="38100" dir="2700000" algn="tl" rotWithShape="0">
        <a:prstClr val="black">
          <a:alpha val="40000"/>
        </a:prstClr>
      </a:outerShdw>
    </a:effectLst>
    <a:scene3d>
      <a:camera prst="orthographicFront"/>
      <a:lightRig rig="threePt" dir="t"/>
    </a:scene3d>
    <a:sp3d>
      <a:bevelT w="292100" h="381000" prst="coolSlant"/>
      <a:bevelB w="69850" h="203200"/>
    </a:sp3d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472177379501203"/>
          <c:y val="9.943713487426975E-2"/>
          <c:w val="0.51705903287512789"/>
          <c:h val="0.80148409060662085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1"/>
      </c:doughnut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472177379501203"/>
          <c:y val="9.943713487426975E-2"/>
          <c:w val="0.51705903287512789"/>
          <c:h val="0.80148409060662085"/>
        </c:manualLayout>
      </c:layout>
      <c:doughnutChart>
        <c:varyColors val="1"/>
        <c:ser>
          <c:idx val="0"/>
          <c:order val="0"/>
          <c:tx>
            <c:v>ряд1</c:v>
          </c:tx>
          <c:spPr>
            <a:effectLst>
              <a:innerShdw>
                <a:prstClr val="black"/>
              </a:inn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 prstMaterial="plastic">
              <a:bevelT w="209550" h="190500"/>
            </a:sp3d>
          </c:spPr>
          <c:explosion val="3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1BC-4097-987F-9CBBFB39E918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C1BC-4097-987F-9CBBFB39E918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C1BC-4097-987F-9CBBFB39E918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C1BC-4097-987F-9CBBFB39E918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C1BC-4097-987F-9CBBFB39E918}"/>
              </c:ext>
            </c:extLst>
          </c:dPt>
          <c:dLbls>
            <c:dLbl>
              <c:idx val="0"/>
              <c:layout>
                <c:manualLayout>
                  <c:x val="0.20083682008368201"/>
                  <c:y val="-7.0967741935483858E-2"/>
                </c:manualLayout>
              </c:layout>
              <c:spPr/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1BC-4097-987F-9CBBFB39E918}"/>
                </c:ext>
              </c:extLst>
            </c:dLbl>
            <c:dLbl>
              <c:idx val="1"/>
              <c:layout>
                <c:manualLayout>
                  <c:x val="0.15062761506276151"/>
                  <c:y val="2.1505376344086416E-3"/>
                </c:manualLayout>
              </c:layout>
              <c:spPr/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1BC-4097-987F-9CBBFB39E918}"/>
                </c:ext>
              </c:extLst>
            </c:dLbl>
            <c:dLbl>
              <c:idx val="2"/>
              <c:layout>
                <c:manualLayout>
                  <c:x val="0.20223152022315191"/>
                  <c:y val="7.8852135688381892E-17"/>
                </c:manualLayout>
              </c:layout>
              <c:spPr/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1BC-4097-987F-9CBBFB39E918}"/>
                </c:ext>
              </c:extLst>
            </c:dLbl>
            <c:dLbl>
              <c:idx val="3"/>
              <c:layout>
                <c:manualLayout>
                  <c:x val="-0.1464435146443514"/>
                  <c:y val="7.7419354838709681E-2"/>
                </c:manualLayout>
              </c:layout>
              <c:spPr/>
              <c:txPr>
                <a:bodyPr/>
                <a:lstStyle/>
                <a:p>
                  <a:pPr>
                    <a:defRPr sz="1200" b="0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1BC-4097-987F-9CBBFB39E918}"/>
                </c:ext>
              </c:extLst>
            </c:dLbl>
            <c:dLbl>
              <c:idx val="4"/>
              <c:layout>
                <c:manualLayout>
                  <c:x val="-0.10460251046025101"/>
                  <c:y val="-0.21935483870967745"/>
                </c:manualLayout>
              </c:layout>
              <c:tx>
                <c:rich>
                  <a:bodyPr/>
                  <a:lstStyle/>
                  <a:p>
                    <a:pPr>
                      <a:defRPr sz="1200" b="0" i="0" u="none" strike="noStrike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defRPr>
                    </a:pPr>
                    <a:fld id="{1CD88A8F-7AFB-4E57-AAD1-529804F4C0F1}" type="CATEGORYNAME">
                      <a:rPr lang="ru-RU"/>
                      <a:pPr>
                        <a:defRPr sz="12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t>[ИМЯ КАТЕГОРИИ]</a:t>
                    </a:fld>
                    <a:r>
                      <a:rPr lang="ru-RU" baseline="0" dirty="0"/>
                      <a:t>
</a:t>
                    </a:r>
                    <a:fld id="{711CD6A7-E335-4AA6-B722-DF31D0DFD3AA}" type="VALUE">
                      <a:rPr lang="ru-RU" baseline="0"/>
                      <a:pPr>
                        <a:defRPr sz="12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defRPr>
                      </a:pPr>
                      <a:t>[ЗНАЧЕНИЕ]</a:t>
                    </a:fld>
                    <a:r>
                      <a:rPr lang="ru-RU" baseline="0" dirty="0"/>
                      <a:t>
39 %</a:t>
                    </a:r>
                  </a:p>
                </c:rich>
              </c:tx>
              <c:spPr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1BC-4097-987F-9CBBFB39E9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'Красноярский край'!$A$4:$A$8</c:f>
              <c:strCache>
                <c:ptCount val="5"/>
                <c:pt idx="0">
                  <c:v>О  государственной и муниципальной собственности</c:v>
                </c:pt>
                <c:pt idx="1">
                  <c:v>О  землепользовании</c:v>
                </c:pt>
                <c:pt idx="2">
                  <c:v>О  бюджете и закупках</c:v>
                </c:pt>
                <c:pt idx="3">
                  <c:v>О  налогах</c:v>
                </c:pt>
                <c:pt idx="4">
                  <c:v>Иные</c:v>
                </c:pt>
              </c:strCache>
            </c:strRef>
          </c:cat>
          <c:val>
            <c:numRef>
              <c:f>'Красноярский край'!$B$4:$B$8</c:f>
              <c:numCache>
                <c:formatCode>#,##0</c:formatCode>
                <c:ptCount val="5"/>
                <c:pt idx="0">
                  <c:v>1538</c:v>
                </c:pt>
                <c:pt idx="1">
                  <c:v>1563</c:v>
                </c:pt>
                <c:pt idx="2">
                  <c:v>5953</c:v>
                </c:pt>
                <c:pt idx="3">
                  <c:v>666</c:v>
                </c:pt>
                <c:pt idx="4">
                  <c:v>6108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1BC-4097-987F-9CBBFB39E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1"/>
      </c:doughnutChart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862989377636698"/>
          <c:y val="0.21212468006716553"/>
          <c:w val="0.50640766239298618"/>
          <c:h val="0.75096167326910301"/>
        </c:manualLayout>
      </c:layout>
      <c:doughnutChart>
        <c:varyColors val="1"/>
        <c:ser>
          <c:idx val="0"/>
          <c:order val="0"/>
          <c:tx>
            <c:v>ряд 1</c:v>
          </c:tx>
          <c:spPr>
            <a:ln w="28575">
              <a:noFill/>
            </a:ln>
            <a:effectLst>
              <a:outerShdw blurRad="241300" dist="50800" dir="5400000" algn="ctr" rotWithShape="0">
                <a:srgbClr val="000000">
                  <a:alpha val="96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E6B1-4D25-BFB2-2C3D88320222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E6B1-4D25-BFB2-2C3D88320222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E6B1-4D25-BFB2-2C3D88320222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E6B1-4D25-BFB2-2C3D88320222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E6B1-4D25-BFB2-2C3D88320222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E6B1-4D25-BFB2-2C3D88320222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E6B1-4D25-BFB2-2C3D88320222}"/>
              </c:ext>
            </c:extLst>
          </c:dPt>
          <c:dLbls>
            <c:dLbl>
              <c:idx val="0"/>
              <c:layout>
                <c:manualLayout>
                  <c:x val="0.11870255348516208"/>
                  <c:y val="-0.1685097419694576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B1-4D25-BFB2-2C3D88320222}"/>
                </c:ext>
              </c:extLst>
            </c:dLbl>
            <c:dLbl>
              <c:idx val="1"/>
              <c:layout>
                <c:manualLayout>
                  <c:x val="0.16701173222912352"/>
                  <c:y val="-8.425487098472880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B1-4D25-BFB2-2C3D88320222}"/>
                </c:ext>
              </c:extLst>
            </c:dLbl>
            <c:dLbl>
              <c:idx val="2"/>
              <c:layout>
                <c:manualLayout>
                  <c:x val="0.30641821946169773"/>
                  <c:y val="2.5276461295418641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6B1-4D25-BFB2-2C3D88320222}"/>
                </c:ext>
              </c:extLst>
            </c:dLbl>
            <c:dLbl>
              <c:idx val="3"/>
              <c:layout>
                <c:manualLayout>
                  <c:x val="-0.2236024844720497"/>
                  <c:y val="9.4786729857819899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6B1-4D25-BFB2-2C3D88320222}"/>
                </c:ext>
              </c:extLst>
            </c:dLbl>
            <c:dLbl>
              <c:idx val="4"/>
              <c:layout>
                <c:manualLayout>
                  <c:x val="-0.18633540372670807"/>
                  <c:y val="-8.0042127435492369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6B1-4D25-BFB2-2C3D88320222}"/>
                </c:ext>
              </c:extLst>
            </c:dLbl>
            <c:dLbl>
              <c:idx val="5"/>
              <c:layout>
                <c:manualLayout>
                  <c:x val="-0.17391304347826086"/>
                  <c:y val="-0.14112690889942073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6B1-4D25-BFB2-2C3D88320222}"/>
                </c:ext>
              </c:extLst>
            </c:dLbl>
            <c:dLbl>
              <c:idx val="6"/>
              <c:layout>
                <c:manualLayout>
                  <c:x val="-8.6956521739130432E-2"/>
                  <c:y val="-0.1685097419694576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6B1-4D25-BFB2-2C3D88320222}"/>
                </c:ext>
              </c:extLst>
            </c:dLbl>
            <c:spPr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'Красноярский край'!$A$4:$A$10</c:f>
              <c:strCache>
                <c:ptCount val="7"/>
                <c:pt idx="0">
                  <c:v>Об охране земли, почв</c:v>
                </c:pt>
                <c:pt idx="1">
                  <c:v>Об охране вод и атмосферного воздуха</c:v>
                </c:pt>
                <c:pt idx="2">
                  <c:v>Об отходах производства и потребления</c:v>
                </c:pt>
                <c:pt idx="3">
                  <c:v>Об охране и использовании животного мира </c:v>
                </c:pt>
                <c:pt idx="4">
                  <c:v>О лесопользовании</c:v>
                </c:pt>
                <c:pt idx="5">
                  <c:v>О рыболовстве, водных биоресурсах и аквакультуре</c:v>
                </c:pt>
                <c:pt idx="6">
                  <c:v>Иные</c:v>
                </c:pt>
              </c:strCache>
            </c:strRef>
          </c:cat>
          <c:val>
            <c:numRef>
              <c:f>'Красноярский край'!$B$4:$B$10</c:f>
              <c:numCache>
                <c:formatCode>#,##0</c:formatCode>
                <c:ptCount val="7"/>
                <c:pt idx="0">
                  <c:v>485</c:v>
                </c:pt>
                <c:pt idx="1">
                  <c:v>1940</c:v>
                </c:pt>
                <c:pt idx="2">
                  <c:v>2766</c:v>
                </c:pt>
                <c:pt idx="3">
                  <c:v>300</c:v>
                </c:pt>
                <c:pt idx="4">
                  <c:v>1366</c:v>
                </c:pt>
                <c:pt idx="5">
                  <c:v>362</c:v>
                </c:pt>
                <c:pt idx="6">
                  <c:v>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6B1-4D25-BFB2-2C3D88320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39"/>
      </c:doughnut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3691891145185798E-2"/>
          <c:y val="2.3005874265716791E-2"/>
          <c:w val="0.88096300594004695"/>
          <c:h val="0.73135264341957396"/>
        </c:manualLayout>
      </c:layout>
      <c:lineChart>
        <c:grouping val="standard"/>
        <c:varyColors val="0"/>
        <c:ser>
          <c:idx val="1"/>
          <c:order val="0"/>
          <c:tx>
            <c:strRef>
              <c:f>'Красноярский край'!$B$26</c:f>
              <c:strCache>
                <c:ptCount val="1"/>
                <c:pt idx="0">
                  <c:v>Внесено представлений</c:v>
                </c:pt>
              </c:strCache>
            </c:strRef>
          </c:tx>
          <c:dLbls>
            <c:dLbl>
              <c:idx val="0"/>
              <c:layout>
                <c:manualLayout>
                  <c:x val="9.5693880370216877E-3"/>
                  <c:y val="6.0096278662841562E-2"/>
                </c:manualLayout>
              </c:layout>
              <c:spPr/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D07-42C0-BB1F-2C10CC273B46}"/>
                </c:ext>
              </c:extLst>
            </c:dLbl>
            <c:dLbl>
              <c:idx val="1"/>
              <c:layout>
                <c:manualLayout>
                  <c:x val="9.5693880370216877E-3"/>
                  <c:y val="4.9734643634661943E-2"/>
                </c:manualLayout>
              </c:layout>
              <c:spPr/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07-42C0-BB1F-2C10CC273B46}"/>
                </c:ext>
              </c:extLst>
            </c:dLbl>
            <c:dLbl>
              <c:idx val="2"/>
              <c:layout>
                <c:manualLayout>
                  <c:x val="-1.3196883512589318E-2"/>
                  <c:y val="2.9312595585520934E-2"/>
                </c:manualLayout>
              </c:layout>
              <c:spPr/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D07-42C0-BB1F-2C10CC273B46}"/>
                </c:ext>
              </c:extLst>
            </c:dLbl>
            <c:dLbl>
              <c:idx val="3"/>
              <c:layout>
                <c:manualLayout>
                  <c:x val="6.9847735909982864E-3"/>
                  <c:y val="3.513003687522058E-2"/>
                </c:manualLayout>
              </c:layout>
              <c:spPr/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07-42C0-BB1F-2C10CC273B46}"/>
                </c:ext>
              </c:extLst>
            </c:dLbl>
            <c:dLbl>
              <c:idx val="4"/>
              <c:layout>
                <c:manualLayout>
                  <c:x val="1.6842105263157894E-2"/>
                  <c:y val="-3.7209302325581471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D07-42C0-BB1F-2C10CC273B4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'Красноярский край'!$A$27:$A$31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'Красноярский край'!$B$27:$B$31</c:f>
              <c:numCache>
                <c:formatCode>#,##0</c:formatCode>
                <c:ptCount val="5"/>
                <c:pt idx="0">
                  <c:v>18569</c:v>
                </c:pt>
                <c:pt idx="1">
                  <c:v>18365</c:v>
                </c:pt>
                <c:pt idx="2">
                  <c:v>17104</c:v>
                </c:pt>
                <c:pt idx="3">
                  <c:v>16729</c:v>
                </c:pt>
                <c:pt idx="4">
                  <c:v>17486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D07-42C0-BB1F-2C10CC273B46}"/>
            </c:ext>
          </c:extLst>
        </c:ser>
        <c:ser>
          <c:idx val="2"/>
          <c:order val="1"/>
          <c:tx>
            <c:strRef>
              <c:f>'Красноярский край'!$C$26</c:f>
              <c:strCache>
                <c:ptCount val="1"/>
                <c:pt idx="0">
                  <c:v>Направлено исков</c:v>
                </c:pt>
              </c:strCache>
            </c:strRef>
          </c:tx>
          <c:marker>
            <c:spPr>
              <a:gradFill>
                <a:gsLst>
                  <a:gs pos="0">
                    <a:schemeClr val="accent2"/>
                  </a:gs>
                  <a:gs pos="97000">
                    <a:srgbClr val="FFC000"/>
                  </a:gs>
                  <a:gs pos="100000">
                    <a:srgbClr val="FFEBFA"/>
                  </a:gs>
                </a:gsLst>
                <a:lin ang="5400000" scaled="0"/>
              </a:gradFill>
            </c:spPr>
          </c:marker>
          <c:dLbls>
            <c:dLbl>
              <c:idx val="0"/>
              <c:layout>
                <c:manualLayout>
                  <c:x val="-7.5714195031614737E-2"/>
                  <c:y val="1.669729460015334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D07-42C0-BB1F-2C10CC273B46}"/>
                </c:ext>
              </c:extLst>
            </c:dLbl>
            <c:dLbl>
              <c:idx val="1"/>
              <c:layout>
                <c:manualLayout>
                  <c:x val="-6.5011274221637119E-2"/>
                  <c:y val="2.904923592433473E-2"/>
                </c:manualLayout>
              </c:layout>
              <c:spPr/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D07-42C0-BB1F-2C10CC273B46}"/>
                </c:ext>
              </c:extLst>
            </c:dLbl>
            <c:dLbl>
              <c:idx val="2"/>
              <c:layout>
                <c:manualLayout>
                  <c:x val="-1.9138776074043375E-2"/>
                  <c:y val="4.5458666503896315E-2"/>
                </c:manualLayout>
              </c:layout>
              <c:spPr/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D07-42C0-BB1F-2C10CC273B46}"/>
                </c:ext>
              </c:extLst>
            </c:dLbl>
            <c:dLbl>
              <c:idx val="3"/>
              <c:layout>
                <c:manualLayout>
                  <c:x val="-3.1592218165158482E-2"/>
                  <c:y val="3.1039280831781577E-2"/>
                </c:manualLayout>
              </c:layout>
              <c:spPr/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D07-42C0-BB1F-2C10CC273B46}"/>
                </c:ext>
              </c:extLst>
            </c:dLbl>
            <c:dLbl>
              <c:idx val="4"/>
              <c:layout>
                <c:manualLayout>
                  <c:x val="5.6095669429333953E-3"/>
                  <c:y val="2.691818082245121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D07-42C0-BB1F-2C10CC273B4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'Красноярский край'!$A$27:$A$31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'Красноярский край'!$C$27:$C$31</c:f>
              <c:numCache>
                <c:formatCode>#,##0</c:formatCode>
                <c:ptCount val="5"/>
                <c:pt idx="0">
                  <c:v>23501</c:v>
                </c:pt>
                <c:pt idx="1">
                  <c:v>14646</c:v>
                </c:pt>
                <c:pt idx="2">
                  <c:v>9072</c:v>
                </c:pt>
                <c:pt idx="3">
                  <c:v>7058</c:v>
                </c:pt>
                <c:pt idx="4">
                  <c:v>6578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0D07-42C0-BB1F-2C10CC273B46}"/>
            </c:ext>
          </c:extLst>
        </c:ser>
        <c:ser>
          <c:idx val="0"/>
          <c:order val="2"/>
          <c:tx>
            <c:strRef>
              <c:f>'Красноярский край'!$D$26</c:f>
              <c:strCache>
                <c:ptCount val="1"/>
                <c:pt idx="0">
                  <c:v>Принесено протестов</c:v>
                </c:pt>
              </c:strCache>
            </c:strRef>
          </c:tx>
          <c:dLbls>
            <c:dLbl>
              <c:idx val="0"/>
              <c:layout>
                <c:manualLayout>
                  <c:x val="-4.2105263157894736E-3"/>
                  <c:y val="3.100775193798449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D07-42C0-BB1F-2C10CC273B46}"/>
                </c:ext>
              </c:extLst>
            </c:dLbl>
            <c:dLbl>
              <c:idx val="1"/>
              <c:layout>
                <c:manualLayout>
                  <c:x val="0"/>
                  <c:y val="3.100775193798449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D07-42C0-BB1F-2C10CC273B46}"/>
                </c:ext>
              </c:extLst>
            </c:dLbl>
            <c:dLbl>
              <c:idx val="2"/>
              <c:layout>
                <c:manualLayout>
                  <c:x val="-8.4210526315790495E-3"/>
                  <c:y val="3.100775193798449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D07-42C0-BB1F-2C10CC273B46}"/>
                </c:ext>
              </c:extLst>
            </c:dLbl>
            <c:dLbl>
              <c:idx val="3"/>
              <c:layout>
                <c:manualLayout>
                  <c:x val="2.9473684210526315E-2"/>
                  <c:y val="1.240310077519379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D07-42C0-BB1F-2C10CC273B46}"/>
                </c:ext>
              </c:extLst>
            </c:dLbl>
            <c:dLbl>
              <c:idx val="4"/>
              <c:layout>
                <c:manualLayout>
                  <c:x val="4.2105263157894736E-3"/>
                  <c:y val="-1.240310077519379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2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D07-42C0-BB1F-2C10CC273B4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'Красноярский край'!$A$27:$A$31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'Красноярский край'!$D$27:$D$31</c:f>
              <c:numCache>
                <c:formatCode>#,##0</c:formatCode>
                <c:ptCount val="5"/>
                <c:pt idx="0">
                  <c:v>11460</c:v>
                </c:pt>
                <c:pt idx="1">
                  <c:v>11932</c:v>
                </c:pt>
                <c:pt idx="2">
                  <c:v>11632</c:v>
                </c:pt>
                <c:pt idx="3">
                  <c:v>11715</c:v>
                </c:pt>
                <c:pt idx="4">
                  <c:v>11897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0D07-42C0-BB1F-2C10CC273B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521144"/>
        <c:axId val="1"/>
      </c:lineChart>
      <c:catAx>
        <c:axId val="205521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20552114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3409973753280849E-2"/>
          <c:y val="0.83844489206291073"/>
          <c:w val="0.8760842105263158"/>
          <c:h val="3.7329426844900149E-2"/>
        </c:manualLayout>
      </c:layout>
      <c:overlay val="0"/>
      <c:txPr>
        <a:bodyPr/>
        <a:lstStyle/>
        <a:p>
          <a:pPr>
            <a:defRPr sz="101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691891145185798E-2"/>
          <c:y val="2.3005874265716791E-2"/>
          <c:w val="0.88096300594004695"/>
          <c:h val="0.73135264341957396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'Красноярский край'!$B$26</c:f>
              <c:strCache>
                <c:ptCount val="1"/>
                <c:pt idx="0">
                  <c:v>Привлечено к дисциплинарной ответственности</c:v>
                </c:pt>
              </c:strCache>
            </c:strRef>
          </c:tx>
          <c:spPr>
            <a:gradFill flip="none" rotWithShape="1">
              <a:gsLst>
                <a:gs pos="0">
                  <a:srgbClr val="C00000"/>
                </a:gs>
                <a:gs pos="75000">
                  <a:srgbClr val="85C2FF"/>
                </a:gs>
                <a:gs pos="88000">
                  <a:srgbClr val="C4D6EB"/>
                </a:gs>
                <a:gs pos="100000">
                  <a:srgbClr val="FFEBFA"/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1.1228070175438596E-2"/>
                  <c:y val="-2.68733850129198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2D1-4256-9373-7571473AAE07}"/>
                </c:ext>
              </c:extLst>
            </c:dLbl>
            <c:dLbl>
              <c:idx val="1"/>
              <c:layout>
                <c:manualLayout>
                  <c:x val="1.4035087719298245E-3"/>
                  <c:y val="-1.8604651162790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D1-4256-9373-7571473AAE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ysClr val="windowText" lastClr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'Красноярский край'!$A$27:$A$31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'Красноярский край'!$B$27:$B$31</c:f>
              <c:numCache>
                <c:formatCode>#,##0</c:formatCode>
                <c:ptCount val="5"/>
                <c:pt idx="0">
                  <c:v>15318</c:v>
                </c:pt>
                <c:pt idx="1">
                  <c:v>15679</c:v>
                </c:pt>
                <c:pt idx="2">
                  <c:v>14270</c:v>
                </c:pt>
                <c:pt idx="3">
                  <c:v>14655</c:v>
                </c:pt>
                <c:pt idx="4">
                  <c:v>14902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D1-4256-9373-7571473AAE07}"/>
            </c:ext>
          </c:extLst>
        </c:ser>
        <c:ser>
          <c:idx val="2"/>
          <c:order val="1"/>
          <c:tx>
            <c:strRef>
              <c:f>'Красноярский край'!$C$26</c:f>
              <c:strCache>
                <c:ptCount val="1"/>
                <c:pt idx="0">
                  <c:v>Привлечено к административной ответственности</c:v>
                </c:pt>
              </c:strCache>
            </c:strRef>
          </c:tx>
          <c:spPr>
            <a:blipFill>
              <a:blip xmlns:r="http://schemas.openxmlformats.org/officeDocument/2006/relationships" r:embed="rId2"/>
              <a:tile tx="0" ty="0" sx="100000" sy="100000" flip="none" algn="tl"/>
            </a:blipFill>
          </c:spPr>
          <c:invertIfNegative val="0"/>
          <c:dLbls>
            <c:dLbl>
              <c:idx val="0"/>
              <c:layout>
                <c:manualLayout>
                  <c:x val="2.5263157894736842E-2"/>
                  <c:y val="-1.8604651162790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2D1-4256-9373-7571473AAE07}"/>
                </c:ext>
              </c:extLst>
            </c:dLbl>
            <c:dLbl>
              <c:idx val="1"/>
              <c:layout>
                <c:manualLayout>
                  <c:x val="2.6666666666666616E-2"/>
                  <c:y val="-1.6537467700258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2D1-4256-9373-7571473AAE07}"/>
                </c:ext>
              </c:extLst>
            </c:dLbl>
            <c:dLbl>
              <c:idx val="2"/>
              <c:layout>
                <c:manualLayout>
                  <c:x val="2.8070175438596492E-2"/>
                  <c:y val="-1.03359173126614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2D1-4256-9373-7571473AAE07}"/>
                </c:ext>
              </c:extLst>
            </c:dLbl>
            <c:dLbl>
              <c:idx val="3"/>
              <c:layout>
                <c:manualLayout>
                  <c:x val="3.2280701754385965E-2"/>
                  <c:y val="-1.6537467700258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2D1-4256-9373-7571473AAE07}"/>
                </c:ext>
              </c:extLst>
            </c:dLbl>
            <c:dLbl>
              <c:idx val="4"/>
              <c:layout>
                <c:manualLayout>
                  <c:x val="4.210526315789484E-2"/>
                  <c:y val="-1.86046511627907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2D1-4256-9373-7571473AAE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ysClr val="windowText" lastClr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'Красноярский край'!$A$27:$A$31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'Красноярский край'!$C$27:$C$31</c:f>
              <c:numCache>
                <c:formatCode>#,##0</c:formatCode>
                <c:ptCount val="5"/>
                <c:pt idx="0">
                  <c:v>8000</c:v>
                </c:pt>
                <c:pt idx="1">
                  <c:v>8115</c:v>
                </c:pt>
                <c:pt idx="2">
                  <c:v>6540</c:v>
                </c:pt>
                <c:pt idx="3">
                  <c:v>6619</c:v>
                </c:pt>
                <c:pt idx="4">
                  <c:v>6076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2D1-4256-9373-7571473AA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90832512"/>
        <c:axId val="1"/>
        <c:axId val="0"/>
      </c:bar3DChart>
      <c:catAx>
        <c:axId val="190832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 b="1" i="0" u="none" strike="noStrike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908325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6.3409973753280849E-2"/>
          <c:y val="0.83844489206291073"/>
          <c:w val="0.88156132062439563"/>
          <c:h val="3.9601212639117755E-2"/>
        </c:manualLayout>
      </c:layout>
      <c:overlay val="0"/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099759224311836"/>
          <c:y val="1.135648452469196E-3"/>
          <c:w val="0.57516930218433437"/>
          <c:h val="0.98892341832048969"/>
        </c:manualLayout>
      </c:layout>
      <c:doughnutChart>
        <c:varyColors val="1"/>
        <c:ser>
          <c:idx val="0"/>
          <c:order val="0"/>
          <c:tx>
            <c:v>ряд 1</c:v>
          </c:tx>
          <c:spPr>
            <a:effectLst>
              <a:outerShdw blurRad="241300" dist="50800" dir="5400000" algn="ctr" rotWithShape="0">
                <a:srgbClr val="000000">
                  <a:alpha val="96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c:spPr>
          <c:explosion val="2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59D7-4138-AD4E-05A7F5FD8D43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59D7-4138-AD4E-05A7F5FD8D43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59D7-4138-AD4E-05A7F5FD8D43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59D7-4138-AD4E-05A7F5FD8D43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59D7-4138-AD4E-05A7F5FD8D43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59D7-4138-AD4E-05A7F5FD8D43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59D7-4138-AD4E-05A7F5FD8D43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59D7-4138-AD4E-05A7F5FD8D43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59D7-4138-AD4E-05A7F5FD8D43}"/>
              </c:ext>
            </c:extLst>
          </c:dPt>
          <c:dLbls>
            <c:dLbl>
              <c:idx val="0"/>
              <c:layout>
                <c:manualLayout>
                  <c:x val="0.16545601860924228"/>
                  <c:y val="2.6698631126590499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D7-4138-AD4E-05A7F5FD8D43}"/>
                </c:ext>
              </c:extLst>
            </c:dLbl>
            <c:dLbl>
              <c:idx val="1"/>
              <c:layout>
                <c:manualLayout>
                  <c:x val="0.2178504245021689"/>
                  <c:y val="0.1092216727905973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D7-4138-AD4E-05A7F5FD8D43}"/>
                </c:ext>
              </c:extLst>
            </c:dLbl>
            <c:dLbl>
              <c:idx val="2"/>
              <c:layout>
                <c:manualLayout>
                  <c:x val="-0.11444041287139257"/>
                  <c:y val="0.15533749019107199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D7-4138-AD4E-05A7F5FD8D43}"/>
                </c:ext>
              </c:extLst>
            </c:dLbl>
            <c:dLbl>
              <c:idx val="3"/>
              <c:layout>
                <c:manualLayout>
                  <c:x val="-0.16821361891939632"/>
                  <c:y val="0.3131021286663796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9D7-4138-AD4E-05A7F5FD8D43}"/>
                </c:ext>
              </c:extLst>
            </c:dLbl>
            <c:dLbl>
              <c:idx val="4"/>
              <c:layout>
                <c:manualLayout>
                  <c:x val="-0.24404762744863237"/>
                  <c:y val="-3.8834372547767997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9D7-4138-AD4E-05A7F5FD8D43}"/>
                </c:ext>
              </c:extLst>
            </c:dLbl>
            <c:dLbl>
              <c:idx val="5"/>
              <c:layout>
                <c:manualLayout>
                  <c:x val="-0.33091203721848456"/>
                  <c:y val="-0.1140759693590685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9D7-4138-AD4E-05A7F5FD8D43}"/>
                </c:ext>
              </c:extLst>
            </c:dLbl>
            <c:dLbl>
              <c:idx val="6"/>
              <c:layout>
                <c:manualLayout>
                  <c:x val="0.1378800155077019"/>
                  <c:y val="-0.1286388590644815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9D7-4138-AD4E-05A7F5FD8D43}"/>
                </c:ext>
              </c:extLst>
            </c:dLbl>
            <c:dLbl>
              <c:idx val="7"/>
              <c:layout>
                <c:manualLayout>
                  <c:x val="0.1806228203150895"/>
                  <c:y val="-0.12863885906448153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9D7-4138-AD4E-05A7F5FD8D43}"/>
                </c:ext>
              </c:extLst>
            </c:dLbl>
            <c:dLbl>
              <c:idx val="8"/>
              <c:layout>
                <c:manualLayout>
                  <c:x val="0.13650121535262477"/>
                  <c:y val="-2.6698631126590589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9D7-4138-AD4E-05A7F5FD8D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'Красноярский край'!$A$42:$A$50</c:f>
              <c:strCache>
                <c:ptCount val="9"/>
                <c:pt idx="0">
                  <c:v>Демография</c:v>
                </c:pt>
                <c:pt idx="1">
                  <c:v>Здравоохранение</c:v>
                </c:pt>
                <c:pt idx="2">
                  <c:v>Образование</c:v>
                </c:pt>
                <c:pt idx="3">
                  <c:v>Жилье и городская среда</c:v>
                </c:pt>
                <c:pt idx="4">
                  <c:v>Экология</c:v>
                </c:pt>
                <c:pt idx="5">
                  <c:v>Безопасные и качественные автомобильные дороги</c:v>
                </c:pt>
                <c:pt idx="6">
                  <c:v>Культура</c:v>
                </c:pt>
                <c:pt idx="7">
                  <c:v>Малое и среднее предпринимательство и поддержка индивидуальной предпринимательской инициативы</c:v>
                </c:pt>
                <c:pt idx="8">
                  <c:v>Иное</c:v>
                </c:pt>
              </c:strCache>
            </c:strRef>
          </c:cat>
          <c:val>
            <c:numRef>
              <c:f>'Красноярский край'!$B$42:$B$50</c:f>
              <c:numCache>
                <c:formatCode>#,##0</c:formatCode>
                <c:ptCount val="9"/>
                <c:pt idx="0">
                  <c:v>188</c:v>
                </c:pt>
                <c:pt idx="1">
                  <c:v>171</c:v>
                </c:pt>
                <c:pt idx="2">
                  <c:v>123</c:v>
                </c:pt>
                <c:pt idx="3">
                  <c:v>486</c:v>
                </c:pt>
                <c:pt idx="4">
                  <c:v>32</c:v>
                </c:pt>
                <c:pt idx="5">
                  <c:v>69</c:v>
                </c:pt>
                <c:pt idx="6">
                  <c:v>92</c:v>
                </c:pt>
                <c:pt idx="7">
                  <c:v>161</c:v>
                </c:pt>
                <c:pt idx="8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9D7-4138-AD4E-05A7F5FD8D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95"/>
        <c:holeSize val="38"/>
      </c:doughnut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60"/>
      <c:rotY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695156139538286"/>
          <c:y val="2.3629623616635551E-2"/>
          <c:w val="0.63940326495615751"/>
          <c:h val="0.9755322852684645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60"/>
      <c:rotY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695156139538286"/>
          <c:y val="2.3629623616635551E-2"/>
          <c:w val="0.63940326495615751"/>
          <c:h val="0.9755322852684645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472822235250331"/>
          <c:y val="0.25188875829094692"/>
          <c:w val="0.48716598686443924"/>
          <c:h val="0.64226117045805264"/>
        </c:manualLayout>
      </c:layout>
      <c:pieChart>
        <c:varyColors val="1"/>
        <c:ser>
          <c:idx val="0"/>
          <c:order val="0"/>
          <c:tx>
            <c:strRef>
              <c:f>'Красноярский край'!$A$25</c:f>
              <c:strCache>
                <c:ptCount val="1"/>
                <c:pt idx="0">
                  <c:v>Выявлено нарушений за январь - декабрь 2022 года</c:v>
                </c:pt>
              </c:strCache>
            </c:strRef>
          </c:tx>
          <c:spPr>
            <a:effectLst>
              <a:outerShdw blurRad="241300" dist="50800" dir="5400000" algn="ctr" rotWithShape="0">
                <a:srgbClr val="000000">
                  <a:alpha val="96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91DC-4DB6-BF42-9E74A9CBD536}"/>
              </c:ext>
            </c:extLst>
          </c:dPt>
          <c:dPt>
            <c:idx val="1"/>
            <c:bubble3D val="0"/>
            <c:explosion val="18"/>
            <c:extLst>
              <c:ext xmlns:c16="http://schemas.microsoft.com/office/drawing/2014/chart" uri="{C3380CC4-5D6E-409C-BE32-E72D297353CC}">
                <c16:uniqueId val="{00000002-91DC-4DB6-BF42-9E74A9CBD536}"/>
              </c:ext>
            </c:extLst>
          </c:dPt>
          <c:dLbls>
            <c:dLbl>
              <c:idx val="1"/>
              <c:layout>
                <c:manualLayout>
                  <c:x val="-1.0537194556366182E-2"/>
                  <c:y val="8.9147286821705279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1DC-4DB6-BF42-9E74A9CBD5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'Красноярский край'!$A$28:$B$29</c:f>
              <c:strCache>
                <c:ptCount val="2"/>
                <c:pt idx="0">
                  <c:v>При производстве следствия и дознания</c:v>
                </c:pt>
                <c:pt idx="1">
                  <c:v>При приеме, регистрации и рассмотрении сообщений о преступлении</c:v>
                </c:pt>
              </c:strCache>
            </c:strRef>
          </c:cat>
          <c:val>
            <c:numRef>
              <c:f>'Красноярский край'!$C$28:$C$29</c:f>
              <c:numCache>
                <c:formatCode>#,##0</c:formatCode>
                <c:ptCount val="2"/>
                <c:pt idx="0">
                  <c:v>14434</c:v>
                </c:pt>
                <c:pt idx="1">
                  <c:v>25994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DC-4DB6-BF42-9E74A9CBD5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19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  <a:effectLst>
      <a:innerShdw blurRad="508000" dist="50800" dir="21120000">
        <a:prstClr val="black">
          <a:alpha val="85000"/>
        </a:prstClr>
      </a:innerShdw>
    </a:effectLst>
    <a:scene3d>
      <a:camera prst="orthographicFront"/>
      <a:lightRig rig="threePt" dir="t"/>
    </a:scene3d>
    <a:sp3d prstMaterial="dkEdge"/>
  </c:sp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60"/>
      <c:rotY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695156139538286"/>
          <c:y val="2.3629623616635551E-2"/>
          <c:w val="0.63940326495615751"/>
          <c:h val="0.9755322852684645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716852545535368"/>
          <c:y val="0.18192141653935054"/>
          <c:w val="0.60021071396627712"/>
          <c:h val="0.76235719042582362"/>
        </c:manualLayout>
      </c:layout>
      <c:doughnutChart>
        <c:varyColors val="1"/>
        <c:ser>
          <c:idx val="0"/>
          <c:order val="0"/>
          <c:tx>
            <c:v>ряд 1</c:v>
          </c:tx>
          <c:spPr>
            <a:effectLst>
              <a:outerShdw blurRad="241300" dist="50800" dir="5400000" algn="ctr" rotWithShape="0">
                <a:srgbClr val="000000">
                  <a:alpha val="96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c:spPr>
          <c:explosion val="2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D4B2-4949-9738-7022EABEFBF4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D4B2-4949-9738-7022EABEFBF4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D4B2-4949-9738-7022EABEFBF4}"/>
              </c:ext>
            </c:extLst>
          </c:dPt>
          <c:dLbls>
            <c:dLbl>
              <c:idx val="0"/>
              <c:layout>
                <c:manualLayout>
                  <c:x val="-0.22080973732085693"/>
                  <c:y val="-5.5769230769230842E-2"/>
                </c:manualLayout>
              </c:layout>
              <c:tx>
                <c:rich>
                  <a:bodyPr/>
                  <a:lstStyle/>
                  <a:p>
                    <a:fld id="{2BD37625-927C-4234-B81D-B9AA19B8F710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465DF2D1-1302-412C-99B6-0F99DCE0DD22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
81 %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4B2-4949-9738-7022EABEFBF4}"/>
                </c:ext>
              </c:extLst>
            </c:dLbl>
            <c:dLbl>
              <c:idx val="1"/>
              <c:layout>
                <c:manualLayout>
                  <c:x val="0.17840245068868127"/>
                  <c:y val="-9.4230769230769271E-2"/>
                </c:manualLayout>
              </c:layout>
              <c:tx>
                <c:rich>
                  <a:bodyPr/>
                  <a:lstStyle/>
                  <a:p>
                    <a:fld id="{16219C0B-B4FE-4CC8-88C5-3CFB0E283AA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A3100428-18F6-41E7-8763-FA2EB76DAF4F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
11 %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4B2-4949-9738-7022EABEFBF4}"/>
                </c:ext>
              </c:extLst>
            </c:dLbl>
            <c:dLbl>
              <c:idx val="2"/>
              <c:layout>
                <c:manualLayout>
                  <c:x val="0.17984118012971903"/>
                  <c:y val="0.14615384615384616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4B2-4949-9738-7022EABEFB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'Красноярский край'!$A$42:$A$44</c:f>
              <c:strCache>
                <c:ptCount val="3"/>
                <c:pt idx="0">
                  <c:v>Вынесено итоговых решений с постановлением приговора</c:v>
                </c:pt>
                <c:pt idx="1">
                  <c:v>Вынесено итоговых решений с прекращением уголовного дела</c:v>
                </c:pt>
                <c:pt idx="2">
                  <c:v>Вынесено итоговых решений с прекращением уголовного дела и назначением судебного штрафа</c:v>
                </c:pt>
              </c:strCache>
            </c:strRef>
          </c:cat>
          <c:val>
            <c:numRef>
              <c:f>'Красноярский край'!$B$42:$B$44</c:f>
              <c:numCache>
                <c:formatCode>#,##0</c:formatCode>
                <c:ptCount val="3"/>
                <c:pt idx="0">
                  <c:v>15589</c:v>
                </c:pt>
                <c:pt idx="1">
                  <c:v>2112</c:v>
                </c:pt>
                <c:pt idx="2">
                  <c:v>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B2-4949-9738-7022EABEF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95"/>
        <c:holeSize val="38"/>
      </c:doughnut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60"/>
      <c:rotY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695156139538286"/>
          <c:y val="2.3629623616635551E-2"/>
          <c:w val="0.63940326495615751"/>
          <c:h val="0.9755322852684645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0550024399926456E-2"/>
          <c:y val="0.15390999364717831"/>
          <c:w val="0.91324371746349653"/>
          <c:h val="0.7185083347654235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'Красноярский край'!$B$26</c:f>
              <c:strCache>
                <c:ptCount val="1"/>
                <c:pt idx="0">
                  <c:v>Поступило обращений (без дубликатов) в отчетный период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1"/>
              <c:layout>
                <c:manualLayout>
                  <c:x val="6.9372181755116202E-3"/>
                  <c:y val="-1.3585638039786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549-47A4-B78D-B27D05EA114B}"/>
                </c:ext>
              </c:extLst>
            </c:dLbl>
            <c:dLbl>
              <c:idx val="3"/>
              <c:layout>
                <c:manualLayout>
                  <c:x val="8.3246618106138422E-3"/>
                  <c:y val="-3.88161086851043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49-47A4-B78D-B27D05EA11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'Красноярский край'!$A$27:$A$30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'Красноярский край'!$B$27:$B$30</c:f>
              <c:numCache>
                <c:formatCode>#,##0</c:formatCode>
                <c:ptCount val="4"/>
                <c:pt idx="0">
                  <c:v>95617</c:v>
                </c:pt>
                <c:pt idx="1">
                  <c:v>89424</c:v>
                </c:pt>
                <c:pt idx="2">
                  <c:v>91800</c:v>
                </c:pt>
                <c:pt idx="3">
                  <c:v>90839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49-47A4-B78D-B27D05EA114B}"/>
            </c:ext>
          </c:extLst>
        </c:ser>
        <c:ser>
          <c:idx val="1"/>
          <c:order val="1"/>
          <c:tx>
            <c:strRef>
              <c:f>'Красноярский край'!$C$26</c:f>
              <c:strCache>
                <c:ptCount val="1"/>
                <c:pt idx="0">
                  <c:v>Всего рассмотрено обращений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2.7973568281938296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4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49-47A4-B78D-B27D05EA114B}"/>
                </c:ext>
              </c:extLst>
            </c:dLbl>
            <c:dLbl>
              <c:idx val="1"/>
              <c:layout>
                <c:manualLayout>
                  <c:x val="4.079390180285742E-2"/>
                  <c:y val="-2.3289665211062592E-2"/>
                </c:manualLayout>
              </c:layout>
              <c:spPr/>
              <c:txPr>
                <a:bodyPr/>
                <a:lstStyle/>
                <a:p>
                  <a:pPr>
                    <a:defRPr sz="14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549-47A4-B78D-B27D05EA114B}"/>
                </c:ext>
              </c:extLst>
            </c:dLbl>
            <c:dLbl>
              <c:idx val="2"/>
              <c:layout>
                <c:manualLayout>
                  <c:x val="3.1636009078469772E-2"/>
                  <c:y val="-2.1200166573064831E-2"/>
                </c:manualLayout>
              </c:layout>
              <c:spPr/>
              <c:txPr>
                <a:bodyPr/>
                <a:lstStyle/>
                <a:p>
                  <a:pPr>
                    <a:defRPr sz="14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549-47A4-B78D-B27D05EA114B}"/>
                </c:ext>
              </c:extLst>
            </c:dLbl>
            <c:dLbl>
              <c:idx val="3"/>
              <c:layout>
                <c:manualLayout>
                  <c:x val="3.6298256682534766E-2"/>
                  <c:y val="-1.9358540881079821E-2"/>
                </c:manualLayout>
              </c:layout>
              <c:spPr/>
              <c:txPr>
                <a:bodyPr/>
                <a:lstStyle/>
                <a:p>
                  <a:pPr>
                    <a:defRPr sz="14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549-47A4-B78D-B27D05EA114B}"/>
                </c:ext>
              </c:extLst>
            </c:dLbl>
            <c:dLbl>
              <c:idx val="4"/>
              <c:layout>
                <c:manualLayout>
                  <c:x val="1.7473120128812244E-2"/>
                  <c:y val="-3.7825053468840374E-3"/>
                </c:manualLayout>
              </c:layout>
              <c:spPr/>
              <c:txPr>
                <a:bodyPr/>
                <a:lstStyle/>
                <a:p>
                  <a:pPr>
                    <a:defRPr sz="14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549-47A4-B78D-B27D05EA11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'Красноярский край'!$A$27:$A$30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'Красноярский край'!$C$27:$C$30</c:f>
              <c:numCache>
                <c:formatCode>#,##0</c:formatCode>
                <c:ptCount val="4"/>
                <c:pt idx="0">
                  <c:v>74639</c:v>
                </c:pt>
                <c:pt idx="1">
                  <c:v>68235</c:v>
                </c:pt>
                <c:pt idx="2">
                  <c:v>68726</c:v>
                </c:pt>
                <c:pt idx="3">
                  <c:v>70108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549-47A4-B78D-B27D05EA114B}"/>
            </c:ext>
          </c:extLst>
        </c:ser>
        <c:ser>
          <c:idx val="2"/>
          <c:order val="2"/>
          <c:tx>
            <c:strRef>
              <c:f>'Красноярский край'!$D$26</c:f>
              <c:strCache>
                <c:ptCount val="1"/>
                <c:pt idx="0">
                  <c:v>Принято граждан на личном приеме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2.4865394028389651E-2"/>
                  <c:y val="-1.6271325363068433E-2"/>
                </c:manualLayout>
              </c:layout>
              <c:spPr/>
              <c:txPr>
                <a:bodyPr/>
                <a:lstStyle/>
                <a:p>
                  <a:pPr>
                    <a:defRPr sz="14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549-47A4-B78D-B27D05EA114B}"/>
                </c:ext>
              </c:extLst>
            </c:dLbl>
            <c:dLbl>
              <c:idx val="1"/>
              <c:layout>
                <c:manualLayout>
                  <c:x val="3.0581770410852648E-2"/>
                  <c:y val="-2.2992278803577501E-2"/>
                </c:manualLayout>
              </c:layout>
              <c:spPr/>
              <c:txPr>
                <a:bodyPr/>
                <a:lstStyle/>
                <a:p>
                  <a:pPr>
                    <a:defRPr sz="14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549-47A4-B78D-B27D05EA114B}"/>
                </c:ext>
              </c:extLst>
            </c:dLbl>
            <c:dLbl>
              <c:idx val="2"/>
              <c:layout>
                <c:manualLayout>
                  <c:x val="2.6086234538060474E-2"/>
                  <c:y val="-1.7219528781609723E-2"/>
                </c:manualLayout>
              </c:layout>
              <c:spPr/>
              <c:txPr>
                <a:bodyPr/>
                <a:lstStyle/>
                <a:p>
                  <a:pPr>
                    <a:defRPr sz="14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549-47A4-B78D-B27D05EA114B}"/>
                </c:ext>
              </c:extLst>
            </c:dLbl>
            <c:dLbl>
              <c:idx val="3"/>
              <c:layout>
                <c:manualLayout>
                  <c:x val="2.419887420420002E-2"/>
                  <c:y val="-1.542726373177152E-2"/>
                </c:manualLayout>
              </c:layout>
              <c:spPr/>
              <c:txPr>
                <a:bodyPr/>
                <a:lstStyle/>
                <a:p>
                  <a:pPr>
                    <a:defRPr sz="14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549-47A4-B78D-B27D05EA114B}"/>
                </c:ext>
              </c:extLst>
            </c:dLbl>
            <c:dLbl>
              <c:idx val="4"/>
              <c:layout>
                <c:manualLayout>
                  <c:x val="1.747312012881214E-2"/>
                  <c:y val="-9.4562633672100865E-3"/>
                </c:manualLayout>
              </c:layout>
              <c:spPr/>
              <c:txPr>
                <a:bodyPr/>
                <a:lstStyle/>
                <a:p>
                  <a:pPr>
                    <a:defRPr sz="1400" b="1" i="0" u="none" strike="noStrike" baseline="0">
                      <a:solidFill>
                        <a:srgbClr val="000000"/>
                      </a:solidFill>
                      <a:latin typeface="Times New Roman"/>
                      <a:ea typeface="Times New Roman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549-47A4-B78D-B27D05EA11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'Красноярский край'!$A$27:$A$30</c:f>
              <c:strCache>
                <c:ptCount val="4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</c:strCache>
            </c:strRef>
          </c:cat>
          <c:val>
            <c:numRef>
              <c:f>'Красноярский край'!$D$27:$D$30</c:f>
              <c:numCache>
                <c:formatCode>#,##0</c:formatCode>
                <c:ptCount val="4"/>
                <c:pt idx="0">
                  <c:v>21125</c:v>
                </c:pt>
                <c:pt idx="1">
                  <c:v>18415</c:v>
                </c:pt>
                <c:pt idx="2">
                  <c:v>20561</c:v>
                </c:pt>
                <c:pt idx="3">
                  <c:v>21992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549-47A4-B78D-B27D05EA11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7426800"/>
        <c:axId val="1"/>
        <c:axId val="0"/>
      </c:bar3DChart>
      <c:catAx>
        <c:axId val="187426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" sourceLinked="1"/>
        <c:majorTickMark val="cross"/>
        <c:minorTickMark val="in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874268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0795731698990281"/>
          <c:y val="0.88281921091741256"/>
          <c:w val="0.74877765669509821"/>
          <c:h val="0.10777491241542403"/>
        </c:manualLayout>
      </c:layout>
      <c:overlay val="0"/>
      <c:txPr>
        <a:bodyPr/>
        <a:lstStyle/>
        <a:p>
          <a:pPr>
            <a:defRPr sz="101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60"/>
      <c:rotY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695156139538286"/>
          <c:y val="2.3629623616635551E-2"/>
          <c:w val="0.63940326495615751"/>
          <c:h val="0.9755322852684645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40"/>
      <c:rotY val="170"/>
      <c:rAngAx val="0"/>
      <c:perspective val="9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351420808952124"/>
          <c:y val="5.3411989096218367E-2"/>
          <c:w val="0.61590153590845065"/>
          <c:h val="0.93887704551400564"/>
        </c:manualLayout>
      </c:layout>
      <c:pie3DChart>
        <c:varyColors val="1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explosion val="38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2743-4F18-991F-47E9AF6342CC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2743-4F18-991F-47E9AF6342CC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2743-4F18-991F-47E9AF6342CC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2743-4F18-991F-47E9AF6342CC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2743-4F18-991F-47E9AF6342CC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2743-4F18-991F-47E9AF6342CC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2743-4F18-991F-47E9AF6342CC}"/>
              </c:ext>
            </c:extLst>
          </c:dPt>
          <c:dLbls>
            <c:dLbl>
              <c:idx val="0"/>
              <c:layout>
                <c:manualLayout>
                  <c:x val="-2.6119048704484917E-2"/>
                  <c:y val="-4.6011500339017804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743-4F18-991F-47E9AF6342CC}"/>
                </c:ext>
              </c:extLst>
            </c:dLbl>
            <c:dLbl>
              <c:idx val="1"/>
              <c:layout>
                <c:manualLayout>
                  <c:x val="-5.6591272193050622E-2"/>
                  <c:y val="-0.14953737610180787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43-4F18-991F-47E9AF6342CC}"/>
                </c:ext>
              </c:extLst>
            </c:dLbl>
            <c:dLbl>
              <c:idx val="2"/>
              <c:layout>
                <c:manualLayout>
                  <c:x val="2.2076994522426341E-2"/>
                  <c:y val="-0.17484370128826771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743-4F18-991F-47E9AF6342CC}"/>
                </c:ext>
              </c:extLst>
            </c:dLbl>
            <c:dLbl>
              <c:idx val="3"/>
              <c:layout>
                <c:manualLayout>
                  <c:x val="5.3689155670330183E-2"/>
                  <c:y val="-0.1104276008136428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43-4F18-991F-47E9AF6342CC}"/>
                </c:ext>
              </c:extLst>
            </c:dLbl>
            <c:dLbl>
              <c:idx val="4"/>
              <c:layout>
                <c:manualLayout>
                  <c:x val="7.8357146113454706E-2"/>
                  <c:y val="5.0563921657993623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743-4F18-991F-47E9AF6342CC}"/>
                </c:ext>
              </c:extLst>
            </c:dLbl>
            <c:dLbl>
              <c:idx val="5"/>
              <c:layout>
                <c:manualLayout>
                  <c:x val="-7.7906632513096943E-2"/>
                  <c:y val="3.4508625254263188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743-4F18-991F-47E9AF6342CC}"/>
                </c:ext>
              </c:extLst>
            </c:dLbl>
            <c:dLbl>
              <c:idx val="6"/>
              <c:layout>
                <c:manualLayout>
                  <c:x val="-0.12624206873834373"/>
                  <c:y val="-2.5306325186459793E-2"/>
                </c:manualLayout>
              </c:layout>
              <c:tx>
                <c:rich>
                  <a:bodyPr/>
                  <a:lstStyle/>
                  <a:p>
                    <a:fld id="{2EF9C7CF-14E5-410A-AB2B-A1D5976C2337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
</a:t>
                    </a:r>
                    <a:fld id="{93AC5086-D8D9-4BBC-9C83-1D335512EE09}" type="VALUE">
                      <a:rPr lang="ru-RU" baseline="0"/>
                      <a:pPr/>
                      <a:t>[ЗНАЧЕНИЕ]</a:t>
                    </a:fld>
                    <a:r>
                      <a:rPr lang="ru-RU" baseline="0"/>
                      <a:t>
0,5%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743-4F18-991F-47E9AF6342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'Красноярский край'!$A$4:$A$10</c:f>
              <c:strCache>
                <c:ptCount val="7"/>
                <c:pt idx="0">
                  <c:v>По вопросам надзора за исполнением законов и законностью правовых актов </c:v>
                </c:pt>
                <c:pt idx="1">
                  <c:v>На нарушения закона при приеме, регистрации и рассмотрении сообщений о преступлениях</c:v>
                </c:pt>
                <c:pt idx="2">
                  <c:v>На нарушения при производстве предварительного следствия и дознания</c:v>
                </c:pt>
                <c:pt idx="3">
                  <c:v>По вопросам законности и обоснованности судебных постановлений по уголовным делам</c:v>
                </c:pt>
                <c:pt idx="4">
                  <c:v>По вопросам законности и обоснованности судебных постановлений по гражданским делам</c:v>
                </c:pt>
                <c:pt idx="5">
                  <c:v>По вопросам надзора за соблюдением законов при исполнении уголовных наказаний</c:v>
                </c:pt>
                <c:pt idx="6">
                  <c:v>Другое</c:v>
                </c:pt>
              </c:strCache>
            </c:strRef>
          </c:cat>
          <c:val>
            <c:numRef>
              <c:f>'Красноярский край'!$B$4:$B$10</c:f>
              <c:numCache>
                <c:formatCode>#,##0</c:formatCode>
                <c:ptCount val="7"/>
                <c:pt idx="0">
                  <c:v>37361</c:v>
                </c:pt>
                <c:pt idx="1">
                  <c:v>6950</c:v>
                </c:pt>
                <c:pt idx="2">
                  <c:v>4384</c:v>
                </c:pt>
                <c:pt idx="3">
                  <c:v>2222</c:v>
                </c:pt>
                <c:pt idx="4">
                  <c:v>343</c:v>
                </c:pt>
                <c:pt idx="5">
                  <c:v>2601</c:v>
                </c:pt>
                <c:pt idx="6">
                  <c:v>251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743-4F18-991F-47E9AF6342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60"/>
      <c:rotY val="10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695156139538286"/>
          <c:y val="2.3629623616635551E-2"/>
          <c:w val="0.63940326495615751"/>
          <c:h val="0.97553228526846458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9351420808952124"/>
          <c:y val="5.3411989096218367E-2"/>
          <c:w val="0.61590153590845065"/>
          <c:h val="0.93887704551400564"/>
        </c:manualLayout>
      </c:layout>
      <c:doughnutChart>
        <c:varyColors val="1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explosion val="2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27E-48E8-914C-ACB8C9011C6D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C27E-48E8-914C-ACB8C9011C6D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C27E-48E8-914C-ACB8C9011C6D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C27E-48E8-914C-ACB8C9011C6D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C27E-48E8-914C-ACB8C9011C6D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C27E-48E8-914C-ACB8C9011C6D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C27E-48E8-914C-ACB8C9011C6D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C27E-48E8-914C-ACB8C9011C6D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C27E-48E8-914C-ACB8C9011C6D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C27E-48E8-914C-ACB8C9011C6D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C27E-48E8-914C-ACB8C9011C6D}"/>
              </c:ext>
            </c:extLst>
          </c:dPt>
          <c:dLbls>
            <c:dLbl>
              <c:idx val="0"/>
              <c:layout>
                <c:manualLayout>
                  <c:x val="-0.15166636900498803"/>
                  <c:y val="0.16388368140341297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27E-48E8-914C-ACB8C9011C6D}"/>
                </c:ext>
              </c:extLst>
            </c:dLbl>
            <c:dLbl>
              <c:idx val="1"/>
              <c:layout>
                <c:manualLayout>
                  <c:x val="-0.1915397373808069"/>
                  <c:y val="3.737784289322641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27E-48E8-914C-ACB8C9011C6D}"/>
                </c:ext>
              </c:extLst>
            </c:dLbl>
            <c:dLbl>
              <c:idx val="2"/>
              <c:layout>
                <c:manualLayout>
                  <c:x val="-0.20006003851167953"/>
                  <c:y val="-4.1849803865967199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27E-48E8-914C-ACB8C9011C6D}"/>
                </c:ext>
              </c:extLst>
            </c:dLbl>
            <c:dLbl>
              <c:idx val="3"/>
              <c:layout>
                <c:manualLayout>
                  <c:x val="-0.15371275527133146"/>
                  <c:y val="-8.9722436648094761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27E-48E8-914C-ACB8C9011C6D}"/>
                </c:ext>
              </c:extLst>
            </c:dLbl>
            <c:dLbl>
              <c:idx val="4"/>
              <c:layout>
                <c:manualLayout>
                  <c:x val="0.156261048989975"/>
                  <c:y val="-8.9644893250923785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27E-48E8-914C-ACB8C9011C6D}"/>
                </c:ext>
              </c:extLst>
            </c:dLbl>
            <c:dLbl>
              <c:idx val="5"/>
              <c:layout>
                <c:manualLayout>
                  <c:x val="0.2273300789997118"/>
                  <c:y val="-5.5317148993598721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27E-48E8-914C-ACB8C9011C6D}"/>
                </c:ext>
              </c:extLst>
            </c:dLbl>
            <c:dLbl>
              <c:idx val="6"/>
              <c:layout>
                <c:manualLayout>
                  <c:x val="0.19930644073389772"/>
                  <c:y val="4.1384543482941329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27E-48E8-914C-ACB8C9011C6D}"/>
                </c:ext>
              </c:extLst>
            </c:dLbl>
            <c:dLbl>
              <c:idx val="7"/>
              <c:layout>
                <c:manualLayout>
                  <c:x val="0.14639084459159307"/>
                  <c:y val="1.8223573542823036E-2"/>
                </c:manualLayout>
              </c:layout>
              <c:tx>
                <c:rich>
                  <a:bodyPr/>
                  <a:lstStyle/>
                  <a:p>
                    <a:fld id="{292F6794-AB12-4C74-BFF9-D34A77AC6DE0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09A772E8-1F19-4874-B69B-427DCF20C9DA}" type="VALUE">
                      <a:rPr lang="ru-RU" baseline="0"/>
                      <a:pPr/>
                      <a:t>[ЗНАЧЕНИЕ]</a:t>
                    </a:fld>
                    <a:r>
                      <a:rPr lang="ru-RU" baseline="0" dirty="0"/>
                      <a:t>
14 %</a:t>
                    </a:r>
                  </a:p>
                </c:rich>
              </c:tx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27E-48E8-914C-ACB8C9011C6D}"/>
                </c:ext>
              </c:extLst>
            </c:dLbl>
            <c:dLbl>
              <c:idx val="8"/>
              <c:layout>
                <c:manualLayout>
                  <c:x val="0.17067017847008534"/>
                  <c:y val="1.7706675908859378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27E-48E8-914C-ACB8C9011C6D}"/>
                </c:ext>
              </c:extLst>
            </c:dLbl>
            <c:dLbl>
              <c:idx val="9"/>
              <c:layout>
                <c:manualLayout>
                  <c:x val="0.12509927092531381"/>
                  <c:y val="0.1397703105061674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27E-48E8-914C-ACB8C9011C6D}"/>
                </c:ext>
              </c:extLst>
            </c:dLbl>
            <c:dLbl>
              <c:idx val="10"/>
              <c:layout>
                <c:manualLayout>
                  <c:x val="-0.1654206417950711"/>
                  <c:y val="4.6011500339017804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27E-48E8-914C-ACB8C9011C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'Красноярский край'!$A$4:$A$14</c:f>
              <c:strCache>
                <c:ptCount val="11"/>
                <c:pt idx="0">
                  <c:v>На нарушения трудового законодательства</c:v>
                </c:pt>
                <c:pt idx="1">
                  <c:v>По пенсионным вопросам</c:v>
                </c:pt>
                <c:pt idx="2">
                  <c:v>На нарушения в сфере законодательства об административных правонарушениях</c:v>
                </c:pt>
                <c:pt idx="3">
                  <c:v>На нарушения жилищного законодательства</c:v>
                </c:pt>
                <c:pt idx="4">
                  <c:v>На нарушения в сфере ЖКХ</c:v>
                </c:pt>
                <c:pt idx="5">
                  <c:v>На нарушения в области окружающей среды и природопользования</c:v>
                </c:pt>
                <c:pt idx="6">
                  <c:v>На нарушения в сфере соблюдения прав и интересов несовершеннолетних</c:v>
                </c:pt>
                <c:pt idx="7">
                  <c:v>На нарушения законов об исполнительном производстве</c:v>
                </c:pt>
                <c:pt idx="8">
                  <c:v>На нарушения земельного законодательства</c:v>
                </c:pt>
                <c:pt idx="9">
                  <c:v>На нарушения в сфере обеспечения безопасности дорожного движения</c:v>
                </c:pt>
                <c:pt idx="10">
                  <c:v>Иное</c:v>
                </c:pt>
              </c:strCache>
            </c:strRef>
          </c:cat>
          <c:val>
            <c:numRef>
              <c:f>'Красноярский край'!$B$4:$B$14</c:f>
              <c:numCache>
                <c:formatCode>#,##0</c:formatCode>
                <c:ptCount val="11"/>
                <c:pt idx="0">
                  <c:v>4027</c:v>
                </c:pt>
                <c:pt idx="1">
                  <c:v>1525</c:v>
                </c:pt>
                <c:pt idx="2">
                  <c:v>1883</c:v>
                </c:pt>
                <c:pt idx="3">
                  <c:v>3236</c:v>
                </c:pt>
                <c:pt idx="4">
                  <c:v>4055</c:v>
                </c:pt>
                <c:pt idx="5">
                  <c:v>1172</c:v>
                </c:pt>
                <c:pt idx="6">
                  <c:v>2640</c:v>
                </c:pt>
                <c:pt idx="7">
                  <c:v>5049</c:v>
                </c:pt>
                <c:pt idx="8">
                  <c:v>1098</c:v>
                </c:pt>
                <c:pt idx="9">
                  <c:v>470</c:v>
                </c:pt>
                <c:pt idx="10">
                  <c:v>12206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27E-48E8-914C-ACB8C9011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50"/>
        <c:holeSize val="50"/>
      </c:doughnutChart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0.82314</cdr:x>
      <cdr:y>0.59208</cdr:y>
    </cdr:from>
    <cdr:to>
      <cdr:x>1</cdr:x>
      <cdr:y>0.72873</cdr:y>
    </cdr:to>
    <cdr:pic>
      <cdr:nvPicPr>
        <cdr:cNvPr id="2" name="Рисунок 1">
          <a:extLst xmlns:a="http://schemas.openxmlformats.org/drawingml/2006/main">
            <a:ext uri="{FF2B5EF4-FFF2-40B4-BE49-F238E27FC236}">
              <a16:creationId xmlns:a16="http://schemas.microsoft.com/office/drawing/2014/main" id="{2AC7528C-67C6-4041-98C6-64B7B0AB6321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/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7040687" y="3671344"/>
          <a:ext cx="1512763" cy="8473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/>
      </cdr:spPr>
    </cdr:pic>
  </cdr:relSizeAnchor>
  <cdr:relSizeAnchor xmlns:cdr="http://schemas.openxmlformats.org/drawingml/2006/chartDrawing">
    <cdr:from>
      <cdr:x>0</cdr:x>
      <cdr:y>0.00422</cdr:y>
    </cdr:from>
    <cdr:to>
      <cdr:x>0.09607</cdr:x>
      <cdr:y>0.14087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FD75F926-6F29-4E82-BF26-39053396D61A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/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0" y="26157"/>
          <a:ext cx="821730" cy="8473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/>
      </cdr:spPr>
    </cdr:pic>
  </cdr:relSizeAnchor>
  <cdr:relSizeAnchor xmlns:cdr="http://schemas.openxmlformats.org/drawingml/2006/chartDrawing">
    <cdr:from>
      <cdr:x>0.80932</cdr:x>
      <cdr:y>0.01449</cdr:y>
    </cdr:from>
    <cdr:to>
      <cdr:x>0.91364</cdr:x>
      <cdr:y>0.14803</cdr:y>
    </cdr:to>
    <cdr:pic>
      <cdr:nvPicPr>
        <cdr:cNvPr id="4" name="Рисунок 3">
          <a:extLst xmlns:a="http://schemas.openxmlformats.org/drawingml/2006/main">
            <a:ext uri="{FF2B5EF4-FFF2-40B4-BE49-F238E27FC236}">
              <a16:creationId xmlns:a16="http://schemas.microsoft.com/office/drawing/2014/main" id="{5F23859C-17B1-4644-B192-2CA71630602B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>
          <a:extLst/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7061200" y="88900"/>
          <a:ext cx="910182" cy="819147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0.73868</cdr:x>
      <cdr:y>0.25723</cdr:y>
    </cdr:from>
    <cdr:to>
      <cdr:x>0.94657</cdr:x>
      <cdr:y>0.36013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057900" y="1524000"/>
          <a:ext cx="1704975" cy="60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0.23479</cdr:x>
      <cdr:y>0.47279</cdr:y>
    </cdr:from>
    <cdr:to>
      <cdr:x>0.44417</cdr:x>
      <cdr:y>0.74123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CF9E635C-6CCB-4428-8107-9141DF450C61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print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2146950" y="3137054"/>
          <a:ext cx="1914525" cy="17811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0.37238</cdr:x>
      <cdr:y>0.39342</cdr:y>
    </cdr:from>
    <cdr:to>
      <cdr:x>0.63071</cdr:x>
      <cdr:y>0.60968</cdr:y>
    </cdr:to>
    <cdr:pic>
      <cdr:nvPicPr>
        <cdr:cNvPr id="2" name="Рисунок 1">
          <a:extLst xmlns:a="http://schemas.openxmlformats.org/drawingml/2006/main">
            <a:ext uri="{FF2B5EF4-FFF2-40B4-BE49-F238E27FC236}">
              <a16:creationId xmlns:a16="http://schemas.microsoft.com/office/drawing/2014/main" id="{5C8538A6-5919-4C53-B3AB-0D4282DF0F8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/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3390900" y="2323364"/>
          <a:ext cx="2352270" cy="12770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/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0.36758</cdr:x>
      <cdr:y>0.07109</cdr:y>
    </cdr:from>
    <cdr:to>
      <cdr:x>0.54715</cdr:x>
      <cdr:y>0.12322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82146" y="428625"/>
          <a:ext cx="1652266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>
              <a:latin typeface="Times New Roman" pitchFamily="18" charset="0"/>
              <a:cs typeface="Times New Roman" pitchFamily="18" charset="0"/>
            </a:rPr>
            <a:t>Всего: 7 852 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CED-0CFB-4CFD-ADBB-6E9869D6FC8E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C83-3E95-47E4-82DB-3F060DA80C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05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CED-0CFB-4CFD-ADBB-6E9869D6FC8E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C83-3E95-47E4-82DB-3F060DA80C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904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CED-0CFB-4CFD-ADBB-6E9869D6FC8E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C83-3E95-47E4-82DB-3F060DA80C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211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CED-0CFB-4CFD-ADBB-6E9869D6FC8E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C83-3E95-47E4-82DB-3F060DA80C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962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CED-0CFB-4CFD-ADBB-6E9869D6FC8E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C83-3E95-47E4-82DB-3F060DA80C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952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CED-0CFB-4CFD-ADBB-6E9869D6FC8E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C83-3E95-47E4-82DB-3F060DA80C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506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CED-0CFB-4CFD-ADBB-6E9869D6FC8E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C83-3E95-47E4-82DB-3F060DA80C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917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CED-0CFB-4CFD-ADBB-6E9869D6FC8E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C83-3E95-47E4-82DB-3F060DA80C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680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CED-0CFB-4CFD-ADBB-6E9869D6FC8E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C83-3E95-47E4-82DB-3F060DA80C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443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CED-0CFB-4CFD-ADBB-6E9869D6FC8E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C83-3E95-47E4-82DB-3F060DA80C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541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CED-0CFB-4CFD-ADBB-6E9869D6FC8E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02C83-3E95-47E4-82DB-3F060DA80C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842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578CED-0CFB-4CFD-ADBB-6E9869D6FC8E}" type="datetimeFigureOut">
              <a:rPr lang="ru-RU" smtClean="0"/>
              <a:pPr/>
              <a:t>01.02.2023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02C83-3E95-47E4-82DB-3F060DA80C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235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1.xml"/><Relationship Id="rId4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780" y="257624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514CB073-48FE-40BB-8FA2-151B5C2C440D}"/>
              </a:ext>
            </a:extLst>
          </p:cNvPr>
          <p:cNvSpPr txBox="1"/>
          <p:nvPr/>
        </p:nvSpPr>
        <p:spPr>
          <a:xfrm>
            <a:off x="666705" y="144770"/>
            <a:ext cx="2908300" cy="48577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pic>
        <p:nvPicPr>
          <p:cNvPr id="9" name="Рисунок 8" descr="ГЕРБ.png">
            <a:extLst>
              <a:ext uri="{FF2B5EF4-FFF2-40B4-BE49-F238E27FC236}">
                <a16:creationId xmlns:a16="http://schemas.microsoft.com/office/drawing/2014/main" id="{78D109B4-BB91-4286-8E4B-49762F5DEA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80" y="156540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2A5D657D-D166-4101-BEFF-9C4C22E078D2}"/>
              </a:ext>
            </a:extLst>
          </p:cNvPr>
          <p:cNvSpPr txBox="1"/>
          <p:nvPr/>
        </p:nvSpPr>
        <p:spPr>
          <a:xfrm>
            <a:off x="584558" y="457201"/>
            <a:ext cx="8298185" cy="571500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>
                <a:solidFill>
                  <a:schemeClr val="dk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Результаты надзора за исполнением законов, соблюдением прав и свобод человека и гражданина </a:t>
            </a:r>
            <a:r>
              <a:rPr lang="ru-RU" sz="1400" b="1" dirty="0">
                <a:solidFill>
                  <a:schemeClr val="dk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(по данным отчета формы ОН)</a:t>
            </a:r>
            <a:endParaRPr lang="ru-RU" sz="1400" dirty="0">
              <a:solidFill>
                <a:schemeClr val="dk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algn="ctr"/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6B87B9C2-5DDB-465A-8C14-54FF8F1BD7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720233"/>
              </p:ext>
            </p:extLst>
          </p:nvPr>
        </p:nvGraphicFramePr>
        <p:xfrm>
          <a:off x="123780" y="1253330"/>
          <a:ext cx="8881997" cy="5444979"/>
        </p:xfrm>
        <a:graphic>
          <a:graphicData uri="http://schemas.openxmlformats.org/drawingml/2006/table">
            <a:tbl>
              <a:tblPr/>
              <a:tblGrid>
                <a:gridCol w="5564624">
                  <a:extLst>
                    <a:ext uri="{9D8B030D-6E8A-4147-A177-3AD203B41FA5}">
                      <a16:colId xmlns:a16="http://schemas.microsoft.com/office/drawing/2014/main" val="371380906"/>
                    </a:ext>
                  </a:extLst>
                </a:gridCol>
                <a:gridCol w="1129572">
                  <a:extLst>
                    <a:ext uri="{9D8B030D-6E8A-4147-A177-3AD203B41FA5}">
                      <a16:colId xmlns:a16="http://schemas.microsoft.com/office/drawing/2014/main" val="2157071043"/>
                    </a:ext>
                  </a:extLst>
                </a:gridCol>
                <a:gridCol w="1153352">
                  <a:extLst>
                    <a:ext uri="{9D8B030D-6E8A-4147-A177-3AD203B41FA5}">
                      <a16:colId xmlns:a16="http://schemas.microsoft.com/office/drawing/2014/main" val="2805587410"/>
                    </a:ext>
                  </a:extLst>
                </a:gridCol>
                <a:gridCol w="1034449">
                  <a:extLst>
                    <a:ext uri="{9D8B030D-6E8A-4147-A177-3AD203B41FA5}">
                      <a16:colId xmlns:a16="http://schemas.microsoft.com/office/drawing/2014/main" val="3544214393"/>
                    </a:ext>
                  </a:extLst>
                </a:gridCol>
              </a:tblGrid>
              <a:tr h="8369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2022 год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2021 год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(+;-)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331078"/>
                  </a:ext>
                </a:extLst>
              </a:tr>
              <a:tr h="6582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Выявлено нарушений законов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83 131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85 261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-2,5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049745"/>
                  </a:ext>
                </a:extLst>
              </a:tr>
              <a:tr h="6582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Принесено протестов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11 897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11 715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1,6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859268"/>
                  </a:ext>
                </a:extLst>
              </a:tr>
              <a:tr h="6582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Направлено исков (заявлений) в суд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6 578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7 058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-6,8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970369"/>
                  </a:ext>
                </a:extLst>
              </a:tr>
              <a:tr h="6582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Внесено представлений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17 486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16 729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4,5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051620"/>
                  </a:ext>
                </a:extLst>
              </a:tr>
              <a:tr h="6582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По представлению прокурора привлечено лиц к дисциплинарной ответственности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14 902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14 655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1,7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851694"/>
                  </a:ext>
                </a:extLst>
              </a:tr>
              <a:tr h="6582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По постановлению прокурора привлечено лиц к административной ответственности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6 076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6 619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-8,2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272725"/>
                  </a:ext>
                </a:extLst>
              </a:tr>
              <a:tr h="6582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Направлено материалов для решения вопроса об уголовном преследовании в порядке п. 2 ч. 2 ст. 37 УПК РФ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365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371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-1,6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646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389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780" y="257624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5BA63398-4C8E-4F48-90F7-D4A1D78333F1}"/>
              </a:ext>
            </a:extLst>
          </p:cNvPr>
          <p:cNvSpPr txBox="1"/>
          <p:nvPr/>
        </p:nvSpPr>
        <p:spPr>
          <a:xfrm>
            <a:off x="666705" y="199402"/>
            <a:ext cx="2989943" cy="48577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pic>
        <p:nvPicPr>
          <p:cNvPr id="8" name="Рисунок 7" descr="ГЕРБ.png">
            <a:extLst>
              <a:ext uri="{FF2B5EF4-FFF2-40B4-BE49-F238E27FC236}">
                <a16:creationId xmlns:a16="http://schemas.microsoft.com/office/drawing/2014/main" id="{5132F567-A24D-4E4E-9F68-674707565A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80" y="156540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E6E04EFD-7969-4C4A-970F-1EE824F4DC83}"/>
              </a:ext>
            </a:extLst>
          </p:cNvPr>
          <p:cNvSpPr txBox="1"/>
          <p:nvPr/>
        </p:nvSpPr>
        <p:spPr>
          <a:xfrm>
            <a:off x="161881" y="461339"/>
            <a:ext cx="9067800" cy="619125"/>
          </a:xfrm>
          <a:prstGeom prst="rect">
            <a:avLst/>
          </a:prstGeom>
          <a:noFill/>
          <a:ln w="9525" cmpd="sng">
            <a:noFil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>
                <a:solidFill>
                  <a:schemeClr val="dk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Результаты надзора за исполнением законов </a:t>
            </a:r>
          </a:p>
          <a:p>
            <a:pPr algn="ctr"/>
            <a:r>
              <a:rPr lang="ru-RU" sz="1800" b="1" dirty="0">
                <a:solidFill>
                  <a:schemeClr val="dk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в сфере соблюдения прав и интересов несовершеннолетних </a:t>
            </a:r>
          </a:p>
          <a:p>
            <a:pPr algn="ctr"/>
            <a:r>
              <a:rPr lang="ru-RU" sz="1400" b="1" dirty="0">
                <a:solidFill>
                  <a:schemeClr val="dk1"/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(по данным отчета формы ОН)</a:t>
            </a:r>
            <a:endParaRPr lang="ru-RU" sz="1400" dirty="0">
              <a:solidFill>
                <a:schemeClr val="dk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algn="ctr"/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52681E2-B7FC-4310-9E36-877401EEB8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206172"/>
              </p:ext>
            </p:extLst>
          </p:nvPr>
        </p:nvGraphicFramePr>
        <p:xfrm>
          <a:off x="161881" y="1712928"/>
          <a:ext cx="8822631" cy="5074903"/>
        </p:xfrm>
        <a:graphic>
          <a:graphicData uri="http://schemas.openxmlformats.org/drawingml/2006/table">
            <a:tbl>
              <a:tblPr/>
              <a:tblGrid>
                <a:gridCol w="5527431">
                  <a:extLst>
                    <a:ext uri="{9D8B030D-6E8A-4147-A177-3AD203B41FA5}">
                      <a16:colId xmlns:a16="http://schemas.microsoft.com/office/drawing/2014/main" val="211115872"/>
                    </a:ext>
                  </a:extLst>
                </a:gridCol>
                <a:gridCol w="1122022">
                  <a:extLst>
                    <a:ext uri="{9D8B030D-6E8A-4147-A177-3AD203B41FA5}">
                      <a16:colId xmlns:a16="http://schemas.microsoft.com/office/drawing/2014/main" val="1459752666"/>
                    </a:ext>
                  </a:extLst>
                </a:gridCol>
                <a:gridCol w="1145643">
                  <a:extLst>
                    <a:ext uri="{9D8B030D-6E8A-4147-A177-3AD203B41FA5}">
                      <a16:colId xmlns:a16="http://schemas.microsoft.com/office/drawing/2014/main" val="2567427487"/>
                    </a:ext>
                  </a:extLst>
                </a:gridCol>
                <a:gridCol w="1027535">
                  <a:extLst>
                    <a:ext uri="{9D8B030D-6E8A-4147-A177-3AD203B41FA5}">
                      <a16:colId xmlns:a16="http://schemas.microsoft.com/office/drawing/2014/main" val="197241398"/>
                    </a:ext>
                  </a:extLst>
                </a:gridCol>
              </a:tblGrid>
              <a:tr h="7800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2022 год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2021 год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% (+;-)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1398113"/>
                  </a:ext>
                </a:extLst>
              </a:tr>
              <a:tr h="6135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Выявлено нарушений законов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12 708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13 337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-4,7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6942924"/>
                  </a:ext>
                </a:extLst>
              </a:tr>
              <a:tr h="6135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Принесено протестов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1 179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860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37,1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015635"/>
                  </a:ext>
                </a:extLst>
              </a:tr>
              <a:tr h="6135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Направлено исков (заявлений) в суд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1 488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1 496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-0,5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614385"/>
                  </a:ext>
                </a:extLst>
              </a:tr>
              <a:tr h="6135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Внесено представлений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3 034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2 997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effectLst/>
                          <a:latin typeface="Times New Roman" panose="02020603050405020304" pitchFamily="18" charset="0"/>
                        </a:rPr>
                        <a:t>1,2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96955"/>
                  </a:ext>
                </a:extLst>
              </a:tr>
              <a:tr h="6135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По представлению прокурора привлечено лиц к дисциплинарной ответственности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3 227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3 328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-3,0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14561"/>
                  </a:ext>
                </a:extLst>
              </a:tr>
              <a:tr h="6135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По постановлению прокурора привлечено лиц к административной ответственности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551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690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-20,1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647582"/>
                  </a:ext>
                </a:extLst>
              </a:tr>
              <a:tr h="6135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Направлено материалов для решения вопроса об уголовном преследовании в порядке п. 2 ч. 2 ст. 37 УПК РФ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24</a:t>
                      </a:r>
                    </a:p>
                  </a:txBody>
                  <a:tcPr marL="7409" marR="7409" marT="740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28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-14,3</a:t>
                      </a:r>
                    </a:p>
                  </a:txBody>
                  <a:tcPr marL="7409" marR="7409" marT="74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123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44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780" y="257624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Рисунок 8" descr="ГЕРБ.png">
            <a:extLst>
              <a:ext uri="{FF2B5EF4-FFF2-40B4-BE49-F238E27FC236}">
                <a16:creationId xmlns:a16="http://schemas.microsoft.com/office/drawing/2014/main" id="{9ED2356B-4873-42AA-BAE7-678A630FFA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80" y="55456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E12CAF2-6BFD-4C46-8601-21947FBDB3BD}"/>
              </a:ext>
            </a:extLst>
          </p:cNvPr>
          <p:cNvSpPr/>
          <p:nvPr/>
        </p:nvSpPr>
        <p:spPr>
          <a:xfrm>
            <a:off x="591674" y="55456"/>
            <a:ext cx="296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831E6B1-E7C0-41CE-8088-C5631715B82F}"/>
              </a:ext>
            </a:extLst>
          </p:cNvPr>
          <p:cNvSpPr/>
          <p:nvPr/>
        </p:nvSpPr>
        <p:spPr>
          <a:xfrm>
            <a:off x="1771650" y="833110"/>
            <a:ext cx="66770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Надзор за исполнением законов, соблюдением прав и свобод человека и гражданина 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Всего нарушений: 83 131</a:t>
            </a:r>
          </a:p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407F91E0-5BE3-49D0-B36A-C01821C580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0402266"/>
              </p:ext>
            </p:extLst>
          </p:nvPr>
        </p:nvGraphicFramePr>
        <p:xfrm>
          <a:off x="295275" y="2310438"/>
          <a:ext cx="8553450" cy="6010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27651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780" y="479728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 descr="ГЕРБ.png">
            <a:extLst>
              <a:ext uri="{FF2B5EF4-FFF2-40B4-BE49-F238E27FC236}">
                <a16:creationId xmlns:a16="http://schemas.microsoft.com/office/drawing/2014/main" id="{A9F054C1-5CD1-46BC-BDA2-0AFCCA2388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80" y="40802"/>
            <a:ext cx="542925" cy="58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47B3F52-A316-41E4-A8A7-A15FE616B8E4}"/>
              </a:ext>
            </a:extLst>
          </p:cNvPr>
          <p:cNvSpPr/>
          <p:nvPr/>
        </p:nvSpPr>
        <p:spPr>
          <a:xfrm>
            <a:off x="666705" y="40802"/>
            <a:ext cx="296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CCAC8E3-1A20-479A-AAB3-85668FD30811}"/>
              </a:ext>
            </a:extLst>
          </p:cNvPr>
          <p:cNvSpPr/>
          <p:nvPr/>
        </p:nvSpPr>
        <p:spPr>
          <a:xfrm>
            <a:off x="1562101" y="525894"/>
            <a:ext cx="6810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Структура нарушений законодательства, выявленных в сфере </a:t>
            </a:r>
          </a:p>
          <a:p>
            <a:pPr algn="ctr">
              <a:defRPr/>
            </a:pPr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соблюдения прав и свобод человека и гражданина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8CE03FD6-75F9-4BAD-A7D3-CAF9EE7F27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4354854"/>
              </p:ext>
            </p:extLst>
          </p:nvPr>
        </p:nvGraphicFramePr>
        <p:xfrm>
          <a:off x="0" y="222738"/>
          <a:ext cx="9144000" cy="6635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2174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780" y="257624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 descr="ГЕРБ.png">
            <a:extLst>
              <a:ext uri="{FF2B5EF4-FFF2-40B4-BE49-F238E27FC236}">
                <a16:creationId xmlns:a16="http://schemas.microsoft.com/office/drawing/2014/main" id="{ED2BC6BB-C0FF-45B5-9975-0749D5FA78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80" y="55456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B3FEB21-299C-435E-9AE2-86AC7B4CF0DF}"/>
              </a:ext>
            </a:extLst>
          </p:cNvPr>
          <p:cNvSpPr/>
          <p:nvPr/>
        </p:nvSpPr>
        <p:spPr>
          <a:xfrm>
            <a:off x="666705" y="40701"/>
            <a:ext cx="296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A05E27F-A588-4359-9C6C-1EECD3CF8CCF}"/>
              </a:ext>
            </a:extLst>
          </p:cNvPr>
          <p:cNvSpPr/>
          <p:nvPr/>
        </p:nvSpPr>
        <p:spPr>
          <a:xfrm>
            <a:off x="2409781" y="44229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Структура нарушений законодательства, выявленных в сфере экономики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321E799B-29E7-4E0D-A8E4-BDB06C6136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3062912"/>
              </p:ext>
            </p:extLst>
          </p:nvPr>
        </p:nvGraphicFramePr>
        <p:xfrm>
          <a:off x="327171" y="1088620"/>
          <a:ext cx="8607104" cy="5511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224AF2A0-ADAA-4845-AA2F-A554573AB0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8668612"/>
              </p:ext>
            </p:extLst>
          </p:nvPr>
        </p:nvGraphicFramePr>
        <p:xfrm>
          <a:off x="19050" y="891747"/>
          <a:ext cx="9105900" cy="5905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2343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780E5AE-D432-4561-8FD0-FF9F4F6E4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722" y="3608012"/>
            <a:ext cx="1487553" cy="148755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780" y="257624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ГЕРБ.png">
            <a:extLst>
              <a:ext uri="{FF2B5EF4-FFF2-40B4-BE49-F238E27FC236}">
                <a16:creationId xmlns:a16="http://schemas.microsoft.com/office/drawing/2014/main" id="{E0B202A1-D274-4151-A7F8-8974974052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" y="55456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E18805-0071-4C69-B0C7-FD21124B39BD}"/>
              </a:ext>
            </a:extLst>
          </p:cNvPr>
          <p:cNvSpPr/>
          <p:nvPr/>
        </p:nvSpPr>
        <p:spPr>
          <a:xfrm>
            <a:off x="600982" y="0"/>
            <a:ext cx="296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3E8CC56-90DA-4F3D-8C90-37CCEF275E19}"/>
              </a:ext>
            </a:extLst>
          </p:cNvPr>
          <p:cNvSpPr/>
          <p:nvPr/>
        </p:nvSpPr>
        <p:spPr>
          <a:xfrm>
            <a:off x="633843" y="505509"/>
            <a:ext cx="78763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Структура нарушений законодательства, выявленных в области охраны </a:t>
            </a:r>
          </a:p>
          <a:p>
            <a:pPr lvl="0" algn="ctr">
              <a:defRPr/>
            </a:pPr>
            <a:r>
              <a:rPr lang="ru-RU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окружающей среды и природопользования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20D6D3FF-979E-46F8-A2D1-D6A24A3EA7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2272114"/>
              </p:ext>
            </p:extLst>
          </p:nvPr>
        </p:nvGraphicFramePr>
        <p:xfrm>
          <a:off x="0" y="914534"/>
          <a:ext cx="9201150" cy="6029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01896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780" y="257624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</a:p>
        </p:txBody>
      </p:sp>
      <p:pic>
        <p:nvPicPr>
          <p:cNvPr id="7" name="Рисунок 6" descr="ГЕРБ.png">
            <a:extLst>
              <a:ext uri="{FF2B5EF4-FFF2-40B4-BE49-F238E27FC236}">
                <a16:creationId xmlns:a16="http://schemas.microsoft.com/office/drawing/2014/main" id="{E0B202A1-D274-4151-A7F8-897497405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" y="55456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E18805-0071-4C69-B0C7-FD21124B39BD}"/>
              </a:ext>
            </a:extLst>
          </p:cNvPr>
          <p:cNvSpPr/>
          <p:nvPr/>
        </p:nvSpPr>
        <p:spPr>
          <a:xfrm>
            <a:off x="600982" y="0"/>
            <a:ext cx="296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Прокуратура Красноярского края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C543A79-0923-4FD2-A9F5-0A42698A71C4}"/>
              </a:ext>
            </a:extLst>
          </p:cNvPr>
          <p:cNvSpPr/>
          <p:nvPr/>
        </p:nvSpPr>
        <p:spPr>
          <a:xfrm>
            <a:off x="2621081" y="644458"/>
            <a:ext cx="3901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ctr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Акты прокурорского реагирования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41D2E7B5-CFC5-40BD-9FC4-DBA912FD32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5055512"/>
              </p:ext>
            </p:extLst>
          </p:nvPr>
        </p:nvGraphicFramePr>
        <p:xfrm>
          <a:off x="42861" y="1169042"/>
          <a:ext cx="9058275" cy="6162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1618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72053" y="457679"/>
            <a:ext cx="84356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Привлечено к ответственности виновных лиц по инициативе прокурора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ГЕРБ.png">
            <a:extLst>
              <a:ext uri="{FF2B5EF4-FFF2-40B4-BE49-F238E27FC236}">
                <a16:creationId xmlns:a16="http://schemas.microsoft.com/office/drawing/2014/main" id="{E0B202A1-D274-4151-A7F8-897497405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" y="55456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E18805-0071-4C69-B0C7-FD21124B39BD}"/>
              </a:ext>
            </a:extLst>
          </p:cNvPr>
          <p:cNvSpPr/>
          <p:nvPr/>
        </p:nvSpPr>
        <p:spPr>
          <a:xfrm>
            <a:off x="600982" y="0"/>
            <a:ext cx="296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2F6DB419-272D-401C-917A-58E61C8E20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6692066"/>
              </p:ext>
            </p:extLst>
          </p:nvPr>
        </p:nvGraphicFramePr>
        <p:xfrm>
          <a:off x="58057" y="1178567"/>
          <a:ext cx="9048750" cy="614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7143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4169" y="289176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ГЕРБ.png">
            <a:extLst>
              <a:ext uri="{FF2B5EF4-FFF2-40B4-BE49-F238E27FC236}">
                <a16:creationId xmlns:a16="http://schemas.microsoft.com/office/drawing/2014/main" id="{E0B202A1-D274-4151-A7F8-897497405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" y="55456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E18805-0071-4C69-B0C7-FD21124B39BD}"/>
              </a:ext>
            </a:extLst>
          </p:cNvPr>
          <p:cNvSpPr/>
          <p:nvPr/>
        </p:nvSpPr>
        <p:spPr>
          <a:xfrm>
            <a:off x="600982" y="0"/>
            <a:ext cx="296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4E4396B-08FC-4700-93BF-027D7C1458BC}"/>
              </a:ext>
            </a:extLst>
          </p:cNvPr>
          <p:cNvSpPr/>
          <p:nvPr/>
        </p:nvSpPr>
        <p:spPr>
          <a:xfrm>
            <a:off x="1071144" y="386738"/>
            <a:ext cx="72485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Надзор за исполнением законодательства при реализации национальных проектов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2F5960D-8750-4462-A126-DE738F81C0DF}"/>
              </a:ext>
            </a:extLst>
          </p:cNvPr>
          <p:cNvSpPr/>
          <p:nvPr/>
        </p:nvSpPr>
        <p:spPr>
          <a:xfrm>
            <a:off x="2896870" y="1033069"/>
            <a:ext cx="35970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Выявлено нарушений законов: 1 397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F06EEE4-979C-455C-AD6B-F9B4607BDBFD}"/>
              </a:ext>
            </a:extLst>
          </p:cNvPr>
          <p:cNvGraphicFramePr>
            <a:graphicFrameLocks/>
          </p:cNvGraphicFramePr>
          <p:nvPr/>
        </p:nvGraphicFramePr>
        <p:xfrm>
          <a:off x="-33454" y="1634141"/>
          <a:ext cx="9210907" cy="5232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2895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780" y="257624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ГЕРБ.png">
            <a:extLst>
              <a:ext uri="{FF2B5EF4-FFF2-40B4-BE49-F238E27FC236}">
                <a16:creationId xmlns:a16="http://schemas.microsoft.com/office/drawing/2014/main" id="{E0B202A1-D274-4151-A7F8-897497405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" y="55456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E18805-0071-4C69-B0C7-FD21124B39BD}"/>
              </a:ext>
            </a:extLst>
          </p:cNvPr>
          <p:cNvSpPr/>
          <p:nvPr/>
        </p:nvSpPr>
        <p:spPr>
          <a:xfrm>
            <a:off x="600982" y="0"/>
            <a:ext cx="296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68E9D8EF-E4A3-4C83-9196-0DBA1C01C836}"/>
              </a:ext>
            </a:extLst>
          </p:cNvPr>
          <p:cNvGraphicFramePr>
            <a:graphicFrameLocks/>
          </p:cNvGraphicFramePr>
          <p:nvPr/>
        </p:nvGraphicFramePr>
        <p:xfrm>
          <a:off x="-316153" y="1641396"/>
          <a:ext cx="9115425" cy="5381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1">
            <a:extLst>
              <a:ext uri="{FF2B5EF4-FFF2-40B4-BE49-F238E27FC236}">
                <a16:creationId xmlns:a16="http://schemas.microsoft.com/office/drawing/2014/main" id="{6FC5256F-1E06-42F5-8685-4E83495C3E9E}"/>
              </a:ext>
            </a:extLst>
          </p:cNvPr>
          <p:cNvSpPr txBox="1"/>
          <p:nvPr/>
        </p:nvSpPr>
        <p:spPr>
          <a:xfrm>
            <a:off x="666703" y="435531"/>
            <a:ext cx="7892739" cy="590550"/>
          </a:xfrm>
          <a:prstGeom prst="rect">
            <a:avLst/>
          </a:prstGeom>
          <a:noFill/>
          <a:ln w="9525" cmpd="sng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Сведения о результатах надзора за процессуальной деятельностью органов следствия и дознания </a:t>
            </a:r>
          </a:p>
          <a:p>
            <a:pPr algn="ctr">
              <a:lnSpc>
                <a:spcPts val="1500"/>
              </a:lnSpc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(по данным отчета формы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НСиД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)       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0CF482E-1C22-4B62-9161-442A173055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294818"/>
              </p:ext>
            </p:extLst>
          </p:nvPr>
        </p:nvGraphicFramePr>
        <p:xfrm>
          <a:off x="395240" y="1242271"/>
          <a:ext cx="8435663" cy="5603028"/>
        </p:xfrm>
        <a:graphic>
          <a:graphicData uri="http://schemas.openxmlformats.org/drawingml/2006/table">
            <a:tbl>
              <a:tblPr/>
              <a:tblGrid>
                <a:gridCol w="3342970">
                  <a:extLst>
                    <a:ext uri="{9D8B030D-6E8A-4147-A177-3AD203B41FA5}">
                      <a16:colId xmlns:a16="http://schemas.microsoft.com/office/drawing/2014/main" val="616598064"/>
                    </a:ext>
                  </a:extLst>
                </a:gridCol>
                <a:gridCol w="2504674">
                  <a:extLst>
                    <a:ext uri="{9D8B030D-6E8A-4147-A177-3AD203B41FA5}">
                      <a16:colId xmlns:a16="http://schemas.microsoft.com/office/drawing/2014/main" val="4173718565"/>
                    </a:ext>
                  </a:extLst>
                </a:gridCol>
                <a:gridCol w="936978">
                  <a:extLst>
                    <a:ext uri="{9D8B030D-6E8A-4147-A177-3AD203B41FA5}">
                      <a16:colId xmlns:a16="http://schemas.microsoft.com/office/drawing/2014/main" val="260154357"/>
                    </a:ext>
                  </a:extLst>
                </a:gridCol>
                <a:gridCol w="745067">
                  <a:extLst>
                    <a:ext uri="{9D8B030D-6E8A-4147-A177-3AD203B41FA5}">
                      <a16:colId xmlns:a16="http://schemas.microsoft.com/office/drawing/2014/main" val="2232637095"/>
                    </a:ext>
                  </a:extLst>
                </a:gridCol>
                <a:gridCol w="905974">
                  <a:extLst>
                    <a:ext uri="{9D8B030D-6E8A-4147-A177-3AD203B41FA5}">
                      <a16:colId xmlns:a16="http://schemas.microsoft.com/office/drawing/2014/main" val="1944191133"/>
                    </a:ext>
                  </a:extLst>
                </a:gridCol>
              </a:tblGrid>
              <a:tr h="22086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5919" marR="5919" marT="59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2022 год</a:t>
                      </a:r>
                    </a:p>
                  </a:txBody>
                  <a:tcPr marL="5919" marR="5919" marT="59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2021 год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 % (+;-)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063544"/>
                  </a:ext>
                </a:extLst>
              </a:tr>
              <a:tr h="3075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Выявлено прокурором нарушений законов</a:t>
                      </a:r>
                    </a:p>
                  </a:txBody>
                  <a:tcPr marL="5919" marR="5919" marT="59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40 428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39 934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087958"/>
                  </a:ext>
                </a:extLst>
              </a:tr>
              <a:tr h="4591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в том числе</a:t>
                      </a:r>
                    </a:p>
                  </a:txBody>
                  <a:tcPr marL="5919" marR="5919" marT="59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при приеме, регистрации и рассмотрении сообщений о преступлении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25 994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25 889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66273"/>
                  </a:ext>
                </a:extLst>
              </a:tr>
              <a:tr h="3075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при производстве следствия и дознания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14 434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14 045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840913"/>
                  </a:ext>
                </a:extLst>
              </a:tr>
              <a:tr h="45917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Направлено требований об устранении нарушений федерального законодательства, допущенных в ходе предварительного расследования, в порядке п. 3 ч. 2 ст. 37 УПК РФ</a:t>
                      </a:r>
                    </a:p>
                  </a:txBody>
                  <a:tcPr marL="5919" marR="5919" marT="59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3 223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3 624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-11,1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051505"/>
                  </a:ext>
                </a:extLst>
              </a:tr>
              <a:tr h="15586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Внесено представлений и информаций об устранении нарушений закона</a:t>
                      </a:r>
                    </a:p>
                  </a:txBody>
                  <a:tcPr marL="5919" marR="5919" marT="59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1 305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1 311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-0,5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9630140"/>
                  </a:ext>
                </a:extLst>
              </a:tr>
              <a:tr h="3075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Привлечено лиц к дисциплинарной ответственности по мерам прокурорского реагирования</a:t>
                      </a:r>
                    </a:p>
                  </a:txBody>
                  <a:tcPr marL="5919" marR="5919" marT="59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3 302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3 413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-3,3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3796686"/>
                  </a:ext>
                </a:extLst>
              </a:tr>
              <a:tr h="15586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Отменено постановлений о возбуждении уголовного дела</a:t>
                      </a:r>
                    </a:p>
                  </a:txBody>
                  <a:tcPr marL="5919" marR="5919" marT="59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-22,9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6658442"/>
                  </a:ext>
                </a:extLst>
              </a:tr>
              <a:tr h="15586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Отменено постановлений об отказе в возбуждении уголовного дела</a:t>
                      </a:r>
                    </a:p>
                  </a:txBody>
                  <a:tcPr marL="5919" marR="5919" marT="59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13 845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12 515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409420"/>
                  </a:ext>
                </a:extLst>
              </a:tr>
              <a:tr h="3075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Возбуждено уголовных дел по результатам отмены постановлений об отказе в возбуждении уголовного дела</a:t>
                      </a:r>
                    </a:p>
                  </a:txBody>
                  <a:tcPr marL="5919" marR="5919" marT="59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2 763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3 427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-19,4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153472"/>
                  </a:ext>
                </a:extLst>
              </a:tr>
              <a:tr h="610835"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5919" marR="5919" marT="5919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возбужденных уголовных дел по результатам отмены постановлений об отказе в возбуждении уголовного дела </a:t>
                      </a:r>
                    </a:p>
                  </a:txBody>
                  <a:tcPr marL="5919" marR="5919" marT="5919" marB="0" anchor="ctr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27,4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Х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896096"/>
                  </a:ext>
                </a:extLst>
              </a:tr>
              <a:tr h="3075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Отменено постановлений о прекращении уголовного дела (уголовного преследования)</a:t>
                      </a:r>
                    </a:p>
                  </a:txBody>
                  <a:tcPr marL="5919" marR="5919" marT="59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416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311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33,8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740505"/>
                  </a:ext>
                </a:extLst>
              </a:tr>
              <a:tr h="30752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effectLst/>
                          <a:latin typeface="Times New Roman" panose="02020603050405020304" pitchFamily="18" charset="0"/>
                        </a:rPr>
                        <a:t>Отменено постановлений о приостановлении предварительного следствия и дознания</a:t>
                      </a:r>
                    </a:p>
                  </a:txBody>
                  <a:tcPr marL="5919" marR="5919" marT="5919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1 755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1 426</a:t>
                      </a:r>
                    </a:p>
                  </a:txBody>
                  <a:tcPr marL="5919" marR="5919" marT="59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Times New Roman" panose="02020603050405020304" pitchFamily="18" charset="0"/>
                        </a:rPr>
                        <a:t>23,1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641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5955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780" y="257624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ГЕРБ.png">
            <a:extLst>
              <a:ext uri="{FF2B5EF4-FFF2-40B4-BE49-F238E27FC236}">
                <a16:creationId xmlns:a16="http://schemas.microsoft.com/office/drawing/2014/main" id="{E0B202A1-D274-4151-A7F8-897497405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" y="55456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E18805-0071-4C69-B0C7-FD21124B39BD}"/>
              </a:ext>
            </a:extLst>
          </p:cNvPr>
          <p:cNvSpPr/>
          <p:nvPr/>
        </p:nvSpPr>
        <p:spPr>
          <a:xfrm>
            <a:off x="600982" y="0"/>
            <a:ext cx="296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68E9D8EF-E4A3-4C83-9196-0DBA1C01C836}"/>
              </a:ext>
            </a:extLst>
          </p:cNvPr>
          <p:cNvGraphicFramePr>
            <a:graphicFrameLocks/>
          </p:cNvGraphicFramePr>
          <p:nvPr/>
        </p:nvGraphicFramePr>
        <p:xfrm>
          <a:off x="-316153" y="1641396"/>
          <a:ext cx="9115425" cy="5381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F621A3D-1FED-48D4-AEBF-BA9DF95EBB09}"/>
              </a:ext>
            </a:extLst>
          </p:cNvPr>
          <p:cNvSpPr/>
          <p:nvPr/>
        </p:nvSpPr>
        <p:spPr>
          <a:xfrm>
            <a:off x="1620950" y="354953"/>
            <a:ext cx="6149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Выявлено прокурором нарушений законов на досудебной стадии уголовного судопроизводства </a:t>
            </a:r>
            <a:endParaRPr lang="ru-RU" kern="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384978F-41B7-4561-8719-867D7759F297}"/>
              </a:ext>
            </a:extLst>
          </p:cNvPr>
          <p:cNvSpPr/>
          <p:nvPr/>
        </p:nvSpPr>
        <p:spPr>
          <a:xfrm>
            <a:off x="3854499" y="1190769"/>
            <a:ext cx="1435008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ts val="1500"/>
              </a:lnSpc>
              <a:defRPr/>
            </a:pPr>
            <a:r>
              <a:rPr lang="ru-RU" sz="16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Всего: 40 428 </a:t>
            </a:r>
            <a:endParaRPr lang="ru-RU" sz="1600" kern="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8B894119-E3EF-48BA-A7C1-7431701A9ED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8133628"/>
              </p:ext>
            </p:extLst>
          </p:nvPr>
        </p:nvGraphicFramePr>
        <p:xfrm>
          <a:off x="423817" y="152400"/>
          <a:ext cx="8543925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1429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780" y="257624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ГЕРБ.png">
            <a:extLst>
              <a:ext uri="{FF2B5EF4-FFF2-40B4-BE49-F238E27FC236}">
                <a16:creationId xmlns:a16="http://schemas.microsoft.com/office/drawing/2014/main" id="{E0B202A1-D274-4151-A7F8-897497405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" y="55456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E18805-0071-4C69-B0C7-FD21124B39BD}"/>
              </a:ext>
            </a:extLst>
          </p:cNvPr>
          <p:cNvSpPr/>
          <p:nvPr/>
        </p:nvSpPr>
        <p:spPr>
          <a:xfrm>
            <a:off x="600982" y="0"/>
            <a:ext cx="296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68E9D8EF-E4A3-4C83-9196-0DBA1C01C836}"/>
              </a:ext>
            </a:extLst>
          </p:cNvPr>
          <p:cNvGraphicFramePr>
            <a:graphicFrameLocks/>
          </p:cNvGraphicFramePr>
          <p:nvPr/>
        </p:nvGraphicFramePr>
        <p:xfrm>
          <a:off x="-316153" y="1641396"/>
          <a:ext cx="9115425" cy="5381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057A20C-260C-4773-96A2-49F337D5AD9A}"/>
              </a:ext>
            </a:extLst>
          </p:cNvPr>
          <p:cNvSpPr/>
          <p:nvPr/>
        </p:nvSpPr>
        <p:spPr>
          <a:xfrm>
            <a:off x="1034609" y="459792"/>
            <a:ext cx="84255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Результаты рассмотрения уголовных дел в суде первой инстанции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54769E4-2E0C-44BD-B219-6ACA097D9A00}"/>
              </a:ext>
            </a:extLst>
          </p:cNvPr>
          <p:cNvSpPr/>
          <p:nvPr/>
        </p:nvSpPr>
        <p:spPr>
          <a:xfrm>
            <a:off x="4003927" y="862580"/>
            <a:ext cx="13837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6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Всего: 1</a:t>
            </a:r>
            <a:r>
              <a:rPr lang="en-US" sz="16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6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US" sz="16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95F24DE1-FAD3-4017-AEB8-34245E0F42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3552344"/>
              </p:ext>
            </p:extLst>
          </p:nvPr>
        </p:nvGraphicFramePr>
        <p:xfrm>
          <a:off x="158383" y="127000"/>
          <a:ext cx="8827233" cy="660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4013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4168" y="626956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ker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Результаты рассмотрения заявлений, жалоб и иных обращений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ГЕРБ.png">
            <a:extLst>
              <a:ext uri="{FF2B5EF4-FFF2-40B4-BE49-F238E27FC236}">
                <a16:creationId xmlns:a16="http://schemas.microsoft.com/office/drawing/2014/main" id="{E0B202A1-D274-4151-A7F8-897497405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" y="55456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E18805-0071-4C69-B0C7-FD21124B39BD}"/>
              </a:ext>
            </a:extLst>
          </p:cNvPr>
          <p:cNvSpPr/>
          <p:nvPr/>
        </p:nvSpPr>
        <p:spPr>
          <a:xfrm>
            <a:off x="600982" y="0"/>
            <a:ext cx="296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68E9D8EF-E4A3-4C83-9196-0DBA1C01C836}"/>
              </a:ext>
            </a:extLst>
          </p:cNvPr>
          <p:cNvGraphicFramePr>
            <a:graphicFrameLocks/>
          </p:cNvGraphicFramePr>
          <p:nvPr/>
        </p:nvGraphicFramePr>
        <p:xfrm>
          <a:off x="-316153" y="1641396"/>
          <a:ext cx="9115425" cy="5381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4893D968-A467-41B7-B0D4-ED96E9A195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6443319"/>
              </p:ext>
            </p:extLst>
          </p:nvPr>
        </p:nvGraphicFramePr>
        <p:xfrm>
          <a:off x="-4764" y="307777"/>
          <a:ext cx="9153525" cy="6543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7666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780" y="257624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ГЕРБ.png">
            <a:extLst>
              <a:ext uri="{FF2B5EF4-FFF2-40B4-BE49-F238E27FC236}">
                <a16:creationId xmlns:a16="http://schemas.microsoft.com/office/drawing/2014/main" id="{E0B202A1-D274-4151-A7F8-897497405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" y="55456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E18805-0071-4C69-B0C7-FD21124B39BD}"/>
              </a:ext>
            </a:extLst>
          </p:cNvPr>
          <p:cNvSpPr/>
          <p:nvPr/>
        </p:nvSpPr>
        <p:spPr>
          <a:xfrm>
            <a:off x="600982" y="0"/>
            <a:ext cx="296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68E9D8EF-E4A3-4C83-9196-0DBA1C01C836}"/>
              </a:ext>
            </a:extLst>
          </p:cNvPr>
          <p:cNvGraphicFramePr>
            <a:graphicFrameLocks/>
          </p:cNvGraphicFramePr>
          <p:nvPr/>
        </p:nvGraphicFramePr>
        <p:xfrm>
          <a:off x="-316153" y="1641396"/>
          <a:ext cx="9115425" cy="5381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3F52F3-99E5-4614-96CB-6DAE7B5A5366}"/>
              </a:ext>
            </a:extLst>
          </p:cNvPr>
          <p:cNvSpPr/>
          <p:nvPr/>
        </p:nvSpPr>
        <p:spPr>
          <a:xfrm>
            <a:off x="477950" y="617098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ru-RU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Характер разрешенных заявлений, жалоб и иных обращений (без дубликатов) 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937E3DFB-295C-4326-8568-7D71FD1BC4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6908278"/>
              </p:ext>
            </p:extLst>
          </p:nvPr>
        </p:nvGraphicFramePr>
        <p:xfrm>
          <a:off x="-34506" y="1345904"/>
          <a:ext cx="8752233" cy="5520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3DDD8EA-E09A-4AE8-890E-6F271B2683E5}"/>
              </a:ext>
            </a:extLst>
          </p:cNvPr>
          <p:cNvSpPr/>
          <p:nvPr/>
        </p:nvSpPr>
        <p:spPr>
          <a:xfrm>
            <a:off x="3686602" y="1093035"/>
            <a:ext cx="1435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ru-RU" sz="16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Всего: 54 112</a:t>
            </a:r>
            <a:r>
              <a:rPr lang="en-US" sz="16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b="1" kern="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98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16153" y="4250380"/>
            <a:ext cx="10023868" cy="5444976"/>
          </a:xfrm>
          <a:effectLst>
            <a:glow rad="127000">
              <a:schemeClr val="tx1"/>
            </a:glow>
          </a:effectLst>
        </p:spPr>
        <p:txBody>
          <a:bodyPr>
            <a:noAutofit/>
          </a:bodyPr>
          <a:lstStyle/>
          <a:p>
            <a:pPr>
              <a:lnSpc>
                <a:spcPts val="5200"/>
              </a:lnSpc>
            </a:pP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8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15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b="1" spc="-300" dirty="0">
                <a:solidFill>
                  <a:schemeClr val="bg1"/>
                </a:solidFill>
                <a:effectLst>
                  <a:glow rad="342900">
                    <a:schemeClr val="tx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spc="-300" dirty="0">
              <a:solidFill>
                <a:schemeClr val="bg1"/>
              </a:solidFill>
              <a:effectLst>
                <a:glow rad="342900">
                  <a:schemeClr val="tx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3780" y="257624"/>
            <a:ext cx="8435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3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ГЕРБ.png">
            <a:extLst>
              <a:ext uri="{FF2B5EF4-FFF2-40B4-BE49-F238E27FC236}">
                <a16:creationId xmlns:a16="http://schemas.microsoft.com/office/drawing/2014/main" id="{E0B202A1-D274-4151-A7F8-8974974052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" y="55456"/>
            <a:ext cx="5429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0E18805-0071-4C69-B0C7-FD21124B39BD}"/>
              </a:ext>
            </a:extLst>
          </p:cNvPr>
          <p:cNvSpPr/>
          <p:nvPr/>
        </p:nvSpPr>
        <p:spPr>
          <a:xfrm>
            <a:off x="600982" y="0"/>
            <a:ext cx="29604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Прокуратура Красноярского края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68E9D8EF-E4A3-4C83-9196-0DBA1C01C836}"/>
              </a:ext>
            </a:extLst>
          </p:cNvPr>
          <p:cNvGraphicFramePr>
            <a:graphicFrameLocks/>
          </p:cNvGraphicFramePr>
          <p:nvPr/>
        </p:nvGraphicFramePr>
        <p:xfrm>
          <a:off x="-316153" y="1641396"/>
          <a:ext cx="9115425" cy="5381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59981DC-1D8B-47F8-9C39-8CB05BE1ED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565772"/>
              </p:ext>
            </p:extLst>
          </p:nvPr>
        </p:nvGraphicFramePr>
        <p:xfrm>
          <a:off x="123781" y="668820"/>
          <a:ext cx="8824336" cy="5712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3829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53886</TotalTime>
  <Words>717</Words>
  <Application>Microsoft Office PowerPoint</Application>
  <PresentationFormat>Экран (4:3)</PresentationFormat>
  <Paragraphs>268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      </vt:lpstr>
      <vt:lpstr>      </vt:lpstr>
      <vt:lpstr>      </vt:lpstr>
      <vt:lpstr>      </vt:lpstr>
      <vt:lpstr>      </vt:lpstr>
      <vt:lpstr>      </vt:lpstr>
      <vt:lpstr>      </vt:lpstr>
      <vt:lpstr>      </vt:lpstr>
      <vt:lpstr>      </vt:lpstr>
      <vt:lpstr>      </vt:lpstr>
      <vt:lpstr>      </vt:lpstr>
      <vt:lpstr>      </vt:lpstr>
      <vt:lpstr>      </vt:lpstr>
      <vt:lpstr>      </vt:lpstr>
      <vt:lpstr>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Заседание межведомственной рабочей группы по защите прав предпринимателей</dc:title>
  <dc:creator>Прокуратура Красноярского края</dc:creator>
  <cp:lastModifiedBy>Назаренко Светлана Николаевна</cp:lastModifiedBy>
  <cp:revision>1242</cp:revision>
  <cp:lastPrinted>2023-02-01T10:28:30Z</cp:lastPrinted>
  <dcterms:created xsi:type="dcterms:W3CDTF">2014-09-17T08:39:11Z</dcterms:created>
  <dcterms:modified xsi:type="dcterms:W3CDTF">2023-02-01T10:57:12Z</dcterms:modified>
</cp:coreProperties>
</file>