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32404050" cy="21602700"/>
  <p:notesSz cx="9144000" cy="6858000"/>
  <p:defaultTextStyle>
    <a:defPPr>
      <a:defRPr lang="ru-RU"/>
    </a:defPPr>
    <a:lvl1pPr algn="l" defTabSz="3084513" rtl="0" fontAlgn="base">
      <a:spcBef>
        <a:spcPct val="0"/>
      </a:spcBef>
      <a:spcAft>
        <a:spcPct val="0"/>
      </a:spcAft>
      <a:defRPr sz="6100" kern="1200">
        <a:solidFill>
          <a:schemeClr val="tx1"/>
        </a:solidFill>
        <a:latin typeface="Arial" charset="0"/>
        <a:ea typeface="+mn-ea"/>
        <a:cs typeface="+mn-cs"/>
      </a:defRPr>
    </a:lvl1pPr>
    <a:lvl2pPr marL="1541463" indent="-1084263" algn="l" defTabSz="3084513" rtl="0" fontAlgn="base">
      <a:spcBef>
        <a:spcPct val="0"/>
      </a:spcBef>
      <a:spcAft>
        <a:spcPct val="0"/>
      </a:spcAft>
      <a:defRPr sz="6100" kern="1200">
        <a:solidFill>
          <a:schemeClr val="tx1"/>
        </a:solidFill>
        <a:latin typeface="Arial" charset="0"/>
        <a:ea typeface="+mn-ea"/>
        <a:cs typeface="+mn-cs"/>
      </a:defRPr>
    </a:lvl2pPr>
    <a:lvl3pPr marL="3084513" indent="-2170113" algn="l" defTabSz="3084513" rtl="0" fontAlgn="base">
      <a:spcBef>
        <a:spcPct val="0"/>
      </a:spcBef>
      <a:spcAft>
        <a:spcPct val="0"/>
      </a:spcAft>
      <a:defRPr sz="6100" kern="1200">
        <a:solidFill>
          <a:schemeClr val="tx1"/>
        </a:solidFill>
        <a:latin typeface="Arial" charset="0"/>
        <a:ea typeface="+mn-ea"/>
        <a:cs typeface="+mn-cs"/>
      </a:defRPr>
    </a:lvl3pPr>
    <a:lvl4pPr marL="4627563" indent="-3255963" algn="l" defTabSz="3084513" rtl="0" fontAlgn="base">
      <a:spcBef>
        <a:spcPct val="0"/>
      </a:spcBef>
      <a:spcAft>
        <a:spcPct val="0"/>
      </a:spcAft>
      <a:defRPr sz="6100" kern="1200">
        <a:solidFill>
          <a:schemeClr val="tx1"/>
        </a:solidFill>
        <a:latin typeface="Arial" charset="0"/>
        <a:ea typeface="+mn-ea"/>
        <a:cs typeface="+mn-cs"/>
      </a:defRPr>
    </a:lvl4pPr>
    <a:lvl5pPr marL="6170613" indent="-4341813" algn="l" defTabSz="3084513" rtl="0" fontAlgn="base">
      <a:spcBef>
        <a:spcPct val="0"/>
      </a:spcBef>
      <a:spcAft>
        <a:spcPct val="0"/>
      </a:spcAft>
      <a:defRPr sz="6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1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04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3" d="100"/>
          <a:sy n="23" d="100"/>
        </p:scale>
        <p:origin x="1236" y="18"/>
      </p:cViewPr>
      <p:guideLst>
        <p:guide orient="horz" pos="6804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308584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3085844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2B3C45D-F69A-431F-AA4F-455B263D4AEF}" type="datetimeFigureOut">
              <a:rPr lang="ru-RU"/>
              <a:pPr>
                <a:defRPr/>
              </a:pPr>
              <a:t>29.05.2023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43188" y="514350"/>
            <a:ext cx="385762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308584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3085844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D4C9337-B6D0-487E-B583-AE646C9738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4847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3084513" rtl="0" fontAlgn="base">
      <a:spcBef>
        <a:spcPct val="30000"/>
      </a:spcBef>
      <a:spcAft>
        <a:spcPct val="0"/>
      </a:spcAft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541463" algn="l" defTabSz="3084513" rtl="0" fontAlgn="base">
      <a:spcBef>
        <a:spcPct val="30000"/>
      </a:spcBef>
      <a:spcAft>
        <a:spcPct val="0"/>
      </a:spcAft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3084513" algn="l" defTabSz="3084513" rtl="0" fontAlgn="base">
      <a:spcBef>
        <a:spcPct val="30000"/>
      </a:spcBef>
      <a:spcAft>
        <a:spcPct val="0"/>
      </a:spcAft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4627563" algn="l" defTabSz="3084513" rtl="0" fontAlgn="base">
      <a:spcBef>
        <a:spcPct val="30000"/>
      </a:spcBef>
      <a:spcAft>
        <a:spcPct val="0"/>
      </a:spcAft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6170613" algn="l" defTabSz="3084513" rtl="0" fontAlgn="base">
      <a:spcBef>
        <a:spcPct val="30000"/>
      </a:spcBef>
      <a:spcAft>
        <a:spcPct val="0"/>
      </a:spcAft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7714610" algn="l" defTabSz="308584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9257532" algn="l" defTabSz="308584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10800454" algn="l" defTabSz="308584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12343376" algn="l" defTabSz="308584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3084513" fontAlgn="base">
              <a:spcBef>
                <a:spcPct val="0"/>
              </a:spcBef>
              <a:spcAft>
                <a:spcPct val="0"/>
              </a:spcAft>
            </a:pPr>
            <a:fld id="{CF21B818-4CBB-46E9-B1CE-3129B6B69B92}" type="slidenum">
              <a:rPr lang="ru-RU"/>
              <a:pPr defTabSz="3084513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3084513" fontAlgn="base">
              <a:spcBef>
                <a:spcPct val="0"/>
              </a:spcBef>
              <a:spcAft>
                <a:spcPct val="0"/>
              </a:spcAft>
            </a:pPr>
            <a:fld id="{CF21B818-4CBB-46E9-B1CE-3129B6B69B92}" type="slidenum">
              <a:rPr lang="ru-RU"/>
              <a:pPr defTabSz="3084513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30305" y="6710841"/>
            <a:ext cx="27543443" cy="463057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60608" y="12241530"/>
            <a:ext cx="22682835" cy="552069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42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85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628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71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714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257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800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343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0511B-C843-4B44-A0F5-37464D6CA985}" type="datetimeFigureOut">
              <a:rPr lang="ru-RU"/>
              <a:pPr>
                <a:defRPr/>
              </a:pPr>
              <a:t>29.05.2023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97008-8909-4120-BD0E-5C3993C707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16B62-3CAF-4B20-8141-F8519BF021B4}" type="datetimeFigureOut">
              <a:rPr lang="ru-RU"/>
              <a:pPr>
                <a:defRPr/>
              </a:pPr>
              <a:t>29.05.2023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C7D54-00C0-4A86-B75E-E2C6B9E094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23492936" y="865111"/>
            <a:ext cx="7290912" cy="184323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620203" y="865111"/>
            <a:ext cx="21332667" cy="1843230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48E72-8A9B-46C3-B2D9-BEF257A3CB51}" type="datetimeFigureOut">
              <a:rPr lang="ru-RU"/>
              <a:pPr>
                <a:defRPr/>
              </a:pPr>
              <a:t>29.05.2023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6E1D8-3FC4-4B64-A5E0-3F8865453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9FCB1-30A1-440D-8463-CF6C5E7920FE}" type="datetimeFigureOut">
              <a:rPr lang="ru-RU"/>
              <a:pPr>
                <a:defRPr/>
              </a:pPr>
              <a:t>29.05.2023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B949E-CEDD-4285-ACD0-D544AAE092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9698" y="13881737"/>
            <a:ext cx="27543443" cy="4290536"/>
          </a:xfrm>
        </p:spPr>
        <p:txBody>
          <a:bodyPr anchor="t"/>
          <a:lstStyle>
            <a:lvl1pPr algn="l">
              <a:defRPr sz="135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59698" y="9156148"/>
            <a:ext cx="27543443" cy="4725589"/>
          </a:xfrm>
        </p:spPr>
        <p:txBody>
          <a:bodyPr anchor="b"/>
          <a:lstStyle>
            <a:lvl1pPr marL="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1pPr>
            <a:lvl2pPr marL="1542922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2pPr>
            <a:lvl3pPr marL="3085844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628766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 marL="6171688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  <a:lvl6pPr marL="771461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6pPr>
            <a:lvl7pPr marL="9257532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7pPr>
            <a:lvl8pPr marL="10800454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8pPr>
            <a:lvl9pPr marL="12343376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378F8-1C31-4A2A-A6EF-3A16F64DAD36}" type="datetimeFigureOut">
              <a:rPr lang="ru-RU"/>
              <a:pPr>
                <a:defRPr/>
              </a:pPr>
              <a:t>29.05.2023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52E7C-F4F9-43FD-B864-7324D7298D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620203" y="5040633"/>
            <a:ext cx="14311790" cy="14256783"/>
          </a:xfrm>
        </p:spPr>
        <p:txBody>
          <a:bodyPr/>
          <a:lstStyle>
            <a:lvl1pPr>
              <a:defRPr sz="9400"/>
            </a:lvl1pPr>
            <a:lvl2pPr>
              <a:defRPr sz="8100"/>
            </a:lvl2pPr>
            <a:lvl3pPr>
              <a:defRPr sz="67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6472059" y="5040633"/>
            <a:ext cx="14311790" cy="14256783"/>
          </a:xfrm>
        </p:spPr>
        <p:txBody>
          <a:bodyPr/>
          <a:lstStyle>
            <a:lvl1pPr>
              <a:defRPr sz="9400"/>
            </a:lvl1pPr>
            <a:lvl2pPr>
              <a:defRPr sz="8100"/>
            </a:lvl2pPr>
            <a:lvl3pPr>
              <a:defRPr sz="67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9682A-C1CC-48EF-B4BC-F6FF55CE5787}" type="datetimeFigureOut">
              <a:rPr lang="ru-RU"/>
              <a:pPr>
                <a:defRPr/>
              </a:pPr>
              <a:t>29.05.2023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8496D-DDEC-400D-B7C3-83BAE6DC71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20203" y="4835606"/>
            <a:ext cx="14317416" cy="2015251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2922" indent="0">
              <a:buNone/>
              <a:defRPr sz="6700" b="1"/>
            </a:lvl2pPr>
            <a:lvl3pPr marL="3085844" indent="0">
              <a:buNone/>
              <a:defRPr sz="6100" b="1"/>
            </a:lvl3pPr>
            <a:lvl4pPr marL="4628766" indent="0">
              <a:buNone/>
              <a:defRPr sz="5400" b="1"/>
            </a:lvl4pPr>
            <a:lvl5pPr marL="6171688" indent="0">
              <a:buNone/>
              <a:defRPr sz="5400" b="1"/>
            </a:lvl5pPr>
            <a:lvl6pPr marL="7714610" indent="0">
              <a:buNone/>
              <a:defRPr sz="5400" b="1"/>
            </a:lvl6pPr>
            <a:lvl7pPr marL="9257532" indent="0">
              <a:buNone/>
              <a:defRPr sz="5400" b="1"/>
            </a:lvl7pPr>
            <a:lvl8pPr marL="10800454" indent="0">
              <a:buNone/>
              <a:defRPr sz="5400" b="1"/>
            </a:lvl8pPr>
            <a:lvl9pPr marL="12343376" indent="0">
              <a:buNone/>
              <a:defRPr sz="5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620203" y="6850856"/>
            <a:ext cx="14317416" cy="12446557"/>
          </a:xfrm>
        </p:spPr>
        <p:txBody>
          <a:bodyPr/>
          <a:lstStyle>
            <a:lvl1pPr>
              <a:defRPr sz="8100"/>
            </a:lvl1pPr>
            <a:lvl2pPr>
              <a:defRPr sz="67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6460810" y="4835606"/>
            <a:ext cx="14323040" cy="2015251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2922" indent="0">
              <a:buNone/>
              <a:defRPr sz="6700" b="1"/>
            </a:lvl2pPr>
            <a:lvl3pPr marL="3085844" indent="0">
              <a:buNone/>
              <a:defRPr sz="6100" b="1"/>
            </a:lvl3pPr>
            <a:lvl4pPr marL="4628766" indent="0">
              <a:buNone/>
              <a:defRPr sz="5400" b="1"/>
            </a:lvl4pPr>
            <a:lvl5pPr marL="6171688" indent="0">
              <a:buNone/>
              <a:defRPr sz="5400" b="1"/>
            </a:lvl5pPr>
            <a:lvl6pPr marL="7714610" indent="0">
              <a:buNone/>
              <a:defRPr sz="5400" b="1"/>
            </a:lvl6pPr>
            <a:lvl7pPr marL="9257532" indent="0">
              <a:buNone/>
              <a:defRPr sz="5400" b="1"/>
            </a:lvl7pPr>
            <a:lvl8pPr marL="10800454" indent="0">
              <a:buNone/>
              <a:defRPr sz="5400" b="1"/>
            </a:lvl8pPr>
            <a:lvl9pPr marL="12343376" indent="0">
              <a:buNone/>
              <a:defRPr sz="5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6460810" y="6850856"/>
            <a:ext cx="14323040" cy="12446557"/>
          </a:xfrm>
        </p:spPr>
        <p:txBody>
          <a:bodyPr/>
          <a:lstStyle>
            <a:lvl1pPr>
              <a:defRPr sz="8100"/>
            </a:lvl1pPr>
            <a:lvl2pPr>
              <a:defRPr sz="67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C3DDC-1112-462A-97A2-CB152FD850BD}" type="datetimeFigureOut">
              <a:rPr lang="ru-RU"/>
              <a:pPr>
                <a:defRPr/>
              </a:pPr>
              <a:t>29.05.2023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12560-11B0-4DDA-A902-2EDB59E67E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45566-6A6D-4E05-BDD4-D97D4A2C6EF6}" type="datetimeFigureOut">
              <a:rPr lang="ru-RU"/>
              <a:pPr>
                <a:defRPr/>
              </a:pPr>
              <a:t>29.05.2023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F2B61-ACBA-4E1E-8763-AB2B70828E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21CCB-028F-4F99-B27C-44F543F9C0DE}" type="datetimeFigureOut">
              <a:rPr lang="ru-RU"/>
              <a:pPr>
                <a:defRPr/>
              </a:pPr>
              <a:t>29.05.2023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1A4CE-8FD6-4A5D-8516-BAFA758C7B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0204" y="860108"/>
            <a:ext cx="10660710" cy="3660457"/>
          </a:xfrm>
        </p:spPr>
        <p:txBody>
          <a:bodyPr anchor="b"/>
          <a:lstStyle>
            <a:lvl1pPr algn="l">
              <a:defRPr sz="67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669085" y="860110"/>
            <a:ext cx="18114764" cy="18437306"/>
          </a:xfrm>
        </p:spPr>
        <p:txBody>
          <a:bodyPr/>
          <a:lstStyle>
            <a:lvl1pPr>
              <a:defRPr sz="10800"/>
            </a:lvl1pPr>
            <a:lvl2pPr>
              <a:defRPr sz="9400"/>
            </a:lvl2pPr>
            <a:lvl3pPr>
              <a:defRPr sz="8100"/>
            </a:lvl3pPr>
            <a:lvl4pPr>
              <a:defRPr sz="6700"/>
            </a:lvl4pPr>
            <a:lvl5pPr>
              <a:defRPr sz="6700"/>
            </a:lvl5pPr>
            <a:lvl6pPr>
              <a:defRPr sz="6700"/>
            </a:lvl6pPr>
            <a:lvl7pPr>
              <a:defRPr sz="6700"/>
            </a:lvl7pPr>
            <a:lvl8pPr>
              <a:defRPr sz="6700"/>
            </a:lvl8pPr>
            <a:lvl9pPr>
              <a:defRPr sz="6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20204" y="4520567"/>
            <a:ext cx="10660710" cy="14776849"/>
          </a:xfrm>
        </p:spPr>
        <p:txBody>
          <a:bodyPr/>
          <a:lstStyle>
            <a:lvl1pPr marL="0" indent="0">
              <a:buNone/>
              <a:defRPr sz="4700"/>
            </a:lvl1pPr>
            <a:lvl2pPr marL="1542922" indent="0">
              <a:buNone/>
              <a:defRPr sz="4100"/>
            </a:lvl2pPr>
            <a:lvl3pPr marL="3085844" indent="0">
              <a:buNone/>
              <a:defRPr sz="3400"/>
            </a:lvl3pPr>
            <a:lvl4pPr marL="4628766" indent="0">
              <a:buNone/>
              <a:defRPr sz="3100"/>
            </a:lvl4pPr>
            <a:lvl5pPr marL="6171688" indent="0">
              <a:buNone/>
              <a:defRPr sz="3100"/>
            </a:lvl5pPr>
            <a:lvl6pPr marL="7714610" indent="0">
              <a:buNone/>
              <a:defRPr sz="3100"/>
            </a:lvl6pPr>
            <a:lvl7pPr marL="9257532" indent="0">
              <a:buNone/>
              <a:defRPr sz="3100"/>
            </a:lvl7pPr>
            <a:lvl8pPr marL="10800454" indent="0">
              <a:buNone/>
              <a:defRPr sz="3100"/>
            </a:lvl8pPr>
            <a:lvl9pPr marL="12343376" indent="0">
              <a:buNone/>
              <a:defRPr sz="3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9BCF2-5AD9-4571-B4A5-FC836252378F}" type="datetimeFigureOut">
              <a:rPr lang="ru-RU"/>
              <a:pPr>
                <a:defRPr/>
              </a:pPr>
              <a:t>29.05.2023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7587A-04FF-499F-B263-8785AA58FD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1420" y="15121890"/>
            <a:ext cx="19442430" cy="1785225"/>
          </a:xfrm>
        </p:spPr>
        <p:txBody>
          <a:bodyPr anchor="b"/>
          <a:lstStyle>
            <a:lvl1pPr algn="l">
              <a:defRPr sz="67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351420" y="1930241"/>
            <a:ext cx="19442430" cy="12961620"/>
          </a:xfrm>
        </p:spPr>
        <p:txBody>
          <a:bodyPr rtlCol="0">
            <a:normAutofit/>
          </a:bodyPr>
          <a:lstStyle>
            <a:lvl1pPr marL="0" indent="0">
              <a:buNone/>
              <a:defRPr sz="10800"/>
            </a:lvl1pPr>
            <a:lvl2pPr marL="1542922" indent="0">
              <a:buNone/>
              <a:defRPr sz="9400"/>
            </a:lvl2pPr>
            <a:lvl3pPr marL="3085844" indent="0">
              <a:buNone/>
              <a:defRPr sz="8100"/>
            </a:lvl3pPr>
            <a:lvl4pPr marL="4628766" indent="0">
              <a:buNone/>
              <a:defRPr sz="6700"/>
            </a:lvl4pPr>
            <a:lvl5pPr marL="6171688" indent="0">
              <a:buNone/>
              <a:defRPr sz="6700"/>
            </a:lvl5pPr>
            <a:lvl6pPr marL="7714610" indent="0">
              <a:buNone/>
              <a:defRPr sz="6700"/>
            </a:lvl6pPr>
            <a:lvl7pPr marL="9257532" indent="0">
              <a:buNone/>
              <a:defRPr sz="6700"/>
            </a:lvl7pPr>
            <a:lvl8pPr marL="10800454" indent="0">
              <a:buNone/>
              <a:defRPr sz="6700"/>
            </a:lvl8pPr>
            <a:lvl9pPr marL="12343376" indent="0">
              <a:buNone/>
              <a:defRPr sz="67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51420" y="16907115"/>
            <a:ext cx="19442430" cy="2535315"/>
          </a:xfrm>
        </p:spPr>
        <p:txBody>
          <a:bodyPr/>
          <a:lstStyle>
            <a:lvl1pPr marL="0" indent="0">
              <a:buNone/>
              <a:defRPr sz="4700"/>
            </a:lvl1pPr>
            <a:lvl2pPr marL="1542922" indent="0">
              <a:buNone/>
              <a:defRPr sz="4100"/>
            </a:lvl2pPr>
            <a:lvl3pPr marL="3085844" indent="0">
              <a:buNone/>
              <a:defRPr sz="3400"/>
            </a:lvl3pPr>
            <a:lvl4pPr marL="4628766" indent="0">
              <a:buNone/>
              <a:defRPr sz="3100"/>
            </a:lvl4pPr>
            <a:lvl5pPr marL="6171688" indent="0">
              <a:buNone/>
              <a:defRPr sz="3100"/>
            </a:lvl5pPr>
            <a:lvl6pPr marL="7714610" indent="0">
              <a:buNone/>
              <a:defRPr sz="3100"/>
            </a:lvl6pPr>
            <a:lvl7pPr marL="9257532" indent="0">
              <a:buNone/>
              <a:defRPr sz="3100"/>
            </a:lvl7pPr>
            <a:lvl8pPr marL="10800454" indent="0">
              <a:buNone/>
              <a:defRPr sz="3100"/>
            </a:lvl8pPr>
            <a:lvl9pPr marL="12343376" indent="0">
              <a:buNone/>
              <a:defRPr sz="3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32F41-8C81-4F2B-BDB0-1AD08DB2745B}" type="datetimeFigureOut">
              <a:rPr lang="ru-RU"/>
              <a:pPr>
                <a:defRPr/>
              </a:pPr>
              <a:t>29.05.2023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944D9-5D33-4D10-9201-2F856A8DF8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1620838" y="865188"/>
            <a:ext cx="29162375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08584" tIns="154292" rIns="308584" bIns="1542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1620838" y="5040313"/>
            <a:ext cx="29162375" cy="142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08584" tIns="154292" rIns="308584" bIns="1542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620838" y="20023138"/>
            <a:ext cx="7559675" cy="1149350"/>
          </a:xfrm>
          <a:prstGeom prst="rect">
            <a:avLst/>
          </a:prstGeom>
        </p:spPr>
        <p:txBody>
          <a:bodyPr vert="horz" lIns="308584" tIns="154292" rIns="308584" bIns="154292" rtlCol="0" anchor="ctr"/>
          <a:lstStyle>
            <a:lvl1pPr algn="l" defTabSz="3085844" fontAlgn="auto">
              <a:spcBef>
                <a:spcPts val="0"/>
              </a:spcBef>
              <a:spcAft>
                <a:spcPts val="0"/>
              </a:spcAft>
              <a:defRPr sz="41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B31F2FD-FFDB-44D8-AF08-715824237281}" type="datetimeFigureOut">
              <a:rPr lang="ru-RU"/>
              <a:pPr>
                <a:defRPr/>
              </a:pPr>
              <a:t>29.05.2023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1071225" y="20023138"/>
            <a:ext cx="10261600" cy="1149350"/>
          </a:xfrm>
          <a:prstGeom prst="rect">
            <a:avLst/>
          </a:prstGeom>
        </p:spPr>
        <p:txBody>
          <a:bodyPr vert="horz" lIns="308584" tIns="154292" rIns="308584" bIns="154292" rtlCol="0" anchor="ctr"/>
          <a:lstStyle>
            <a:lvl1pPr algn="ctr" defTabSz="3085844" fontAlgn="auto">
              <a:spcBef>
                <a:spcPts val="0"/>
              </a:spcBef>
              <a:spcAft>
                <a:spcPts val="0"/>
              </a:spcAft>
              <a:defRPr sz="41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3223538" y="20023138"/>
            <a:ext cx="7559675" cy="1149350"/>
          </a:xfrm>
          <a:prstGeom prst="rect">
            <a:avLst/>
          </a:prstGeom>
        </p:spPr>
        <p:txBody>
          <a:bodyPr vert="horz" lIns="308584" tIns="154292" rIns="308584" bIns="154292" rtlCol="0" anchor="ctr"/>
          <a:lstStyle>
            <a:lvl1pPr algn="r" defTabSz="3085844" fontAlgn="auto">
              <a:spcBef>
                <a:spcPts val="0"/>
              </a:spcBef>
              <a:spcAft>
                <a:spcPts val="0"/>
              </a:spcAft>
              <a:defRPr sz="41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12138CF-0990-4B26-9346-5453DD91E8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3084513" rtl="0" fontAlgn="base">
        <a:spcBef>
          <a:spcPct val="0"/>
        </a:spcBef>
        <a:spcAft>
          <a:spcPct val="0"/>
        </a:spcAft>
        <a:defRPr sz="14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084513" rtl="0" fontAlgn="base">
        <a:spcBef>
          <a:spcPct val="0"/>
        </a:spcBef>
        <a:spcAft>
          <a:spcPct val="0"/>
        </a:spcAft>
        <a:defRPr sz="14900">
          <a:solidFill>
            <a:schemeClr val="tx1"/>
          </a:solidFill>
          <a:latin typeface="Calibri" pitchFamily="34" charset="0"/>
        </a:defRPr>
      </a:lvl2pPr>
      <a:lvl3pPr algn="ctr" defTabSz="3084513" rtl="0" fontAlgn="base">
        <a:spcBef>
          <a:spcPct val="0"/>
        </a:spcBef>
        <a:spcAft>
          <a:spcPct val="0"/>
        </a:spcAft>
        <a:defRPr sz="14900">
          <a:solidFill>
            <a:schemeClr val="tx1"/>
          </a:solidFill>
          <a:latin typeface="Calibri" pitchFamily="34" charset="0"/>
        </a:defRPr>
      </a:lvl3pPr>
      <a:lvl4pPr algn="ctr" defTabSz="3084513" rtl="0" fontAlgn="base">
        <a:spcBef>
          <a:spcPct val="0"/>
        </a:spcBef>
        <a:spcAft>
          <a:spcPct val="0"/>
        </a:spcAft>
        <a:defRPr sz="14900">
          <a:solidFill>
            <a:schemeClr val="tx1"/>
          </a:solidFill>
          <a:latin typeface="Calibri" pitchFamily="34" charset="0"/>
        </a:defRPr>
      </a:lvl4pPr>
      <a:lvl5pPr algn="ctr" defTabSz="3084513" rtl="0" fontAlgn="base">
        <a:spcBef>
          <a:spcPct val="0"/>
        </a:spcBef>
        <a:spcAft>
          <a:spcPct val="0"/>
        </a:spcAft>
        <a:defRPr sz="14900">
          <a:solidFill>
            <a:schemeClr val="tx1"/>
          </a:solidFill>
          <a:latin typeface="Calibri" pitchFamily="34" charset="0"/>
        </a:defRPr>
      </a:lvl5pPr>
      <a:lvl6pPr marL="457200" algn="ctr" defTabSz="3084513" rtl="0" fontAlgn="base">
        <a:spcBef>
          <a:spcPct val="0"/>
        </a:spcBef>
        <a:spcAft>
          <a:spcPct val="0"/>
        </a:spcAft>
        <a:defRPr sz="14900">
          <a:solidFill>
            <a:schemeClr val="tx1"/>
          </a:solidFill>
          <a:latin typeface="Calibri" pitchFamily="34" charset="0"/>
        </a:defRPr>
      </a:lvl6pPr>
      <a:lvl7pPr marL="914400" algn="ctr" defTabSz="3084513" rtl="0" fontAlgn="base">
        <a:spcBef>
          <a:spcPct val="0"/>
        </a:spcBef>
        <a:spcAft>
          <a:spcPct val="0"/>
        </a:spcAft>
        <a:defRPr sz="14900">
          <a:solidFill>
            <a:schemeClr val="tx1"/>
          </a:solidFill>
          <a:latin typeface="Calibri" pitchFamily="34" charset="0"/>
        </a:defRPr>
      </a:lvl7pPr>
      <a:lvl8pPr marL="1371600" algn="ctr" defTabSz="3084513" rtl="0" fontAlgn="base">
        <a:spcBef>
          <a:spcPct val="0"/>
        </a:spcBef>
        <a:spcAft>
          <a:spcPct val="0"/>
        </a:spcAft>
        <a:defRPr sz="14900">
          <a:solidFill>
            <a:schemeClr val="tx1"/>
          </a:solidFill>
          <a:latin typeface="Calibri" pitchFamily="34" charset="0"/>
        </a:defRPr>
      </a:lvl8pPr>
      <a:lvl9pPr marL="1828800" algn="ctr" defTabSz="3084513" rtl="0" fontAlgn="base">
        <a:spcBef>
          <a:spcPct val="0"/>
        </a:spcBef>
        <a:spcAft>
          <a:spcPct val="0"/>
        </a:spcAft>
        <a:defRPr sz="14900">
          <a:solidFill>
            <a:schemeClr val="tx1"/>
          </a:solidFill>
          <a:latin typeface="Calibri" pitchFamily="34" charset="0"/>
        </a:defRPr>
      </a:lvl9pPr>
    </p:titleStyle>
    <p:bodyStyle>
      <a:lvl1pPr marL="1155700" indent="-1155700" algn="l" defTabSz="3084513" rtl="0" fontAlgn="base">
        <a:spcBef>
          <a:spcPct val="20000"/>
        </a:spcBef>
        <a:spcAft>
          <a:spcPct val="0"/>
        </a:spcAft>
        <a:buFont typeface="Arial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1pPr>
      <a:lvl2pPr marL="2506663" indent="-963613" algn="l" defTabSz="3084513" rtl="0" fontAlgn="base">
        <a:spcBef>
          <a:spcPct val="20000"/>
        </a:spcBef>
        <a:spcAft>
          <a:spcPct val="0"/>
        </a:spcAft>
        <a:buFont typeface="Arial" charset="0"/>
        <a:buChar char="–"/>
        <a:defRPr sz="9400" kern="1200">
          <a:solidFill>
            <a:schemeClr val="tx1"/>
          </a:solidFill>
          <a:latin typeface="+mn-lt"/>
          <a:ea typeface="+mn-ea"/>
          <a:cs typeface="+mn-cs"/>
        </a:defRPr>
      </a:lvl2pPr>
      <a:lvl3pPr marL="3856038" indent="-769938" algn="l" defTabSz="3084513" rtl="0" fontAlgn="base">
        <a:spcBef>
          <a:spcPct val="20000"/>
        </a:spcBef>
        <a:spcAft>
          <a:spcPct val="0"/>
        </a:spcAft>
        <a:buFont typeface="Arial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5399088" indent="-769938" algn="l" defTabSz="3084513" rtl="0" fontAlgn="base">
        <a:spcBef>
          <a:spcPct val="20000"/>
        </a:spcBef>
        <a:spcAft>
          <a:spcPct val="0"/>
        </a:spcAft>
        <a:buFont typeface="Arial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4pPr>
      <a:lvl5pPr marL="6942138" indent="-769938" algn="l" defTabSz="3084513" rtl="0" fontAlgn="base">
        <a:spcBef>
          <a:spcPct val="20000"/>
        </a:spcBef>
        <a:spcAft>
          <a:spcPct val="0"/>
        </a:spcAft>
        <a:buFont typeface="Arial" charset="0"/>
        <a:buChar char="»"/>
        <a:defRPr sz="6700" kern="1200">
          <a:solidFill>
            <a:schemeClr val="tx1"/>
          </a:solidFill>
          <a:latin typeface="+mn-lt"/>
          <a:ea typeface="+mn-ea"/>
          <a:cs typeface="+mn-cs"/>
        </a:defRPr>
      </a:lvl5pPr>
      <a:lvl6pPr marL="8486071" indent="-771461" algn="l" defTabSz="3085844" rtl="0" eaLnBrk="1" latinLnBrk="0" hangingPunct="1">
        <a:spcBef>
          <a:spcPct val="20000"/>
        </a:spcBef>
        <a:buFont typeface="Arial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6pPr>
      <a:lvl7pPr marL="10028993" indent="-771461" algn="l" defTabSz="3085844" rtl="0" eaLnBrk="1" latinLnBrk="0" hangingPunct="1">
        <a:spcBef>
          <a:spcPct val="20000"/>
        </a:spcBef>
        <a:buFont typeface="Arial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7pPr>
      <a:lvl8pPr marL="11571915" indent="-771461" algn="l" defTabSz="3085844" rtl="0" eaLnBrk="1" latinLnBrk="0" hangingPunct="1">
        <a:spcBef>
          <a:spcPct val="20000"/>
        </a:spcBef>
        <a:buFont typeface="Arial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8pPr>
      <a:lvl9pPr marL="13114837" indent="-771461" algn="l" defTabSz="3085844" rtl="0" eaLnBrk="1" latinLnBrk="0" hangingPunct="1">
        <a:spcBef>
          <a:spcPct val="20000"/>
        </a:spcBef>
        <a:buFont typeface="Arial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085844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42922" algn="l" defTabSz="3085844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085844" algn="l" defTabSz="3085844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628766" algn="l" defTabSz="3085844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171688" algn="l" defTabSz="3085844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714610" algn="l" defTabSz="3085844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257532" algn="l" defTabSz="3085844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0454" algn="l" defTabSz="3085844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343376" algn="l" defTabSz="3085844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2430463" y="6710363"/>
            <a:ext cx="27543125" cy="4630737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60925" y="12241213"/>
            <a:ext cx="22682200" cy="5521325"/>
          </a:xfrm>
        </p:spPr>
        <p:txBody>
          <a:bodyPr rtlCol="0">
            <a:normAutofit/>
          </a:bodyPr>
          <a:lstStyle/>
          <a:p>
            <a:pPr defTabSz="3085844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  <p:pic>
        <p:nvPicPr>
          <p:cNvPr id="14339" name="Picture 2" descr="http://s5.goodfon.ru/wallpaper/previews-middle/494369.jpg"/>
          <p:cNvPicPr>
            <a:picLocks noChangeAspect="1" noChangeArrowheads="1"/>
          </p:cNvPicPr>
          <p:nvPr/>
        </p:nvPicPr>
        <p:blipFill>
          <a:blip r:embed="rId3">
            <a:lum bright="10000"/>
          </a:blip>
          <a:srcRect/>
          <a:stretch>
            <a:fillRect/>
          </a:stretch>
        </p:blipFill>
        <p:spPr bwMode="auto">
          <a:xfrm>
            <a:off x="14287" y="0"/>
            <a:ext cx="32389763" cy="2160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3" descr="C:\Users\1\Desktop\2014-04-03 18-19-00 Скриншот экрана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703147" y="1157220"/>
            <a:ext cx="5373688" cy="585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Box 3"/>
          <p:cNvSpPr txBox="1">
            <a:spLocks noChangeArrowheads="1"/>
          </p:cNvSpPr>
          <p:nvPr/>
        </p:nvSpPr>
        <p:spPr bwMode="auto">
          <a:xfrm flipH="1">
            <a:off x="22617044" y="6800822"/>
            <a:ext cx="9787006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8000" b="1" dirty="0">
                <a:latin typeface="Calibri" pitchFamily="34" charset="0"/>
              </a:rPr>
              <a:t>Советско- Гаванская городская прокуратура Хабаровского края</a:t>
            </a:r>
            <a:endParaRPr lang="ru-RU" sz="8800" b="1" dirty="0">
              <a:latin typeface="Calibri" pitchFamily="34" charset="0"/>
            </a:endParaRPr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 flipH="1">
            <a:off x="15416207" y="15373382"/>
            <a:ext cx="2008981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9600" dirty="0"/>
              <a:t>             </a:t>
            </a:r>
            <a:r>
              <a:rPr lang="ru-RU" sz="9600" b="1" dirty="0">
                <a:latin typeface="Calibri" pitchFamily="34" charset="0"/>
              </a:rPr>
              <a:t>РАЗЪЯСНЯЕТ!</a:t>
            </a:r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 flipH="1">
            <a:off x="11129927" y="0"/>
            <a:ext cx="9929882" cy="25853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4000" b="1" dirty="0"/>
          </a:p>
          <a:p>
            <a:pPr algn="ctr"/>
            <a:r>
              <a:rPr lang="ru-RU" sz="4200" b="1" dirty="0"/>
              <a:t>«Покупка через интернет».</a:t>
            </a:r>
          </a:p>
          <a:p>
            <a:pPr algn="ctr"/>
            <a:endParaRPr lang="ru-RU" sz="4200" b="1" dirty="0"/>
          </a:p>
          <a:p>
            <a:pPr indent="288000" algn="just"/>
            <a:r>
              <a:rPr lang="ru-RU" sz="4000" b="1" dirty="0"/>
              <a:t>Преступником на различных интернет сайтах размещается объявление о продаже какого-либо товара, а так же указываются контактные телефоны, либо электронный почтовый адрес для переписки. После этого злоумышленник в общении с потерпевшим под различными предлогами убеждает последнего осуществить предоплату за продаваемый товар и предоставляя ему номера банковских карт или счетов. Потерпевший, введённый в заблуждение, самостоятельно перечисляет денежные средства на счета, указанные злоумышленником.</a:t>
            </a:r>
          </a:p>
          <a:p>
            <a:pPr indent="288000" algn="just"/>
            <a:endParaRPr lang="ru-RU" sz="4000" b="1" dirty="0"/>
          </a:p>
          <a:p>
            <a:pPr indent="288000" algn="just"/>
            <a:r>
              <a:rPr lang="ru-RU" sz="4000" b="1" dirty="0"/>
              <a:t>Есть еще множество способов совершения </a:t>
            </a:r>
            <a:r>
              <a:rPr lang="ru-RU" sz="4000" b="1"/>
              <a:t>преступлений с </a:t>
            </a:r>
            <a:r>
              <a:rPr lang="ru-RU" sz="4000" b="1" dirty="0"/>
              <a:t>помощью средств сотовой связи и сети «Интернет». </a:t>
            </a:r>
          </a:p>
          <a:p>
            <a:pPr indent="288000" algn="ctr"/>
            <a:r>
              <a:rPr lang="ru-RU" sz="4800" b="1" dirty="0"/>
              <a:t>ПОМНИ!</a:t>
            </a:r>
          </a:p>
          <a:p>
            <a:pPr indent="288000" algn="just"/>
            <a:r>
              <a:rPr lang="ru-RU" sz="4000" b="1" dirty="0"/>
              <a:t>Главная защита от указанных преступных посягательств это бдительность граждан и осведомленность о возможных способах их совершения.</a:t>
            </a:r>
          </a:p>
          <a:p>
            <a:pPr indent="288000" algn="just"/>
            <a:endParaRPr lang="ru-RU" sz="4000" b="1" dirty="0"/>
          </a:p>
          <a:p>
            <a:pPr indent="288000" algn="just"/>
            <a:endParaRPr lang="ru-RU" sz="4000" b="1" dirty="0"/>
          </a:p>
          <a:p>
            <a:pPr algn="ctr"/>
            <a:endParaRPr lang="ru-RU" sz="4200" b="1" dirty="0"/>
          </a:p>
          <a:p>
            <a:pPr algn="ctr"/>
            <a:endParaRPr lang="ru-RU" sz="4400" dirty="0"/>
          </a:p>
          <a:p>
            <a:pPr algn="ctr"/>
            <a:endParaRPr lang="ru-RU" sz="4400" dirty="0"/>
          </a:p>
          <a:p>
            <a:pPr algn="ctr"/>
            <a:endParaRPr lang="ru-RU" sz="4400" dirty="0"/>
          </a:p>
          <a:p>
            <a:pPr algn="ctr"/>
            <a:endParaRPr lang="ru-RU" sz="4400" dirty="0"/>
          </a:p>
          <a:p>
            <a:pPr algn="ctr"/>
            <a:endParaRPr lang="ru-RU" sz="4400" dirty="0"/>
          </a:p>
          <a:p>
            <a:pPr algn="ctr"/>
            <a:endParaRPr lang="ru-RU" sz="4400" dirty="0"/>
          </a:p>
          <a:p>
            <a:pPr algn="ctr"/>
            <a:endParaRPr lang="ru-RU" sz="4400" dirty="0"/>
          </a:p>
        </p:txBody>
      </p:sp>
      <p:sp>
        <p:nvSpPr>
          <p:cNvPr id="17" name="TextBox 3"/>
          <p:cNvSpPr txBox="1">
            <a:spLocks noChangeArrowheads="1"/>
          </p:cNvSpPr>
          <p:nvPr/>
        </p:nvSpPr>
        <p:spPr bwMode="auto">
          <a:xfrm flipH="1">
            <a:off x="342789" y="0"/>
            <a:ext cx="9929882" cy="227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4000" b="1" dirty="0"/>
          </a:p>
          <a:p>
            <a:pPr algn="ctr"/>
            <a:r>
              <a:rPr lang="ru-RU" sz="4200" b="1" dirty="0"/>
              <a:t> </a:t>
            </a:r>
            <a:r>
              <a:rPr lang="ru-RU" sz="4400" b="1" dirty="0"/>
              <a:t>«</a:t>
            </a:r>
            <a:r>
              <a:rPr lang="ru-RU" sz="4000" b="1" dirty="0"/>
              <a:t>Предложение</a:t>
            </a:r>
            <a:r>
              <a:rPr lang="ru-RU" sz="4400" b="1" dirty="0"/>
              <a:t> предоплаты» по </a:t>
            </a:r>
            <a:r>
              <a:rPr lang="ru-RU" sz="4400" b="1" dirty="0" err="1"/>
              <a:t>интернет-объявлениям</a:t>
            </a:r>
            <a:r>
              <a:rPr lang="ru-RU" sz="4400" b="1" dirty="0"/>
              <a:t>.</a:t>
            </a:r>
          </a:p>
          <a:p>
            <a:pPr algn="ctr"/>
            <a:endParaRPr lang="ru-RU" sz="4400" b="1" dirty="0"/>
          </a:p>
          <a:p>
            <a:pPr indent="288000" algn="just"/>
            <a:r>
              <a:rPr lang="ru-RU" sz="4000" b="1" dirty="0"/>
              <a:t>В данном случае объявления о продаже какого-либо имущества, либо недвижимости размещаются в сети Интернет самим потерпевшим. Преступник осуществляет </a:t>
            </a:r>
            <a:r>
              <a:rPr lang="ru-RU" sz="4000" b="1" dirty="0" err="1"/>
              <a:t>монито</a:t>
            </a:r>
            <a:r>
              <a:rPr lang="ru-RU" sz="4000" b="1" dirty="0"/>
              <a:t>-ринг самых распространённых интернет-сайтов для размещения объявлений о товарах и услугах от частных лиц и компаний («Avito.ru», «Auto.ru» и др.), после чего связывается с продавцом (потерпевшим) и сообщает, что готов приобрести продаваемое имущество и желает внести продавцу предоплату на банковскую карту. Далее мошенник получает от потерпевшего информацию о реквизитах карты (номер карты, срок её действия, CVC/CVV-код), либо коды для осуществления операции по получению логина и пароля системы Интернет-банка</a:t>
            </a:r>
          </a:p>
          <a:p>
            <a:pPr indent="288000" algn="just"/>
            <a:r>
              <a:rPr lang="ru-RU" sz="4000" b="1" dirty="0"/>
              <a:t>После чего злоумышленник через систему Интернет-банка самостоятельно осуществляет перевод денежных средств со всех счетов, имеющихся у потерпевшего.</a:t>
            </a:r>
          </a:p>
          <a:p>
            <a:pPr algn="ctr"/>
            <a:endParaRPr lang="ru-RU" sz="4400" b="1" dirty="0"/>
          </a:p>
          <a:p>
            <a:pPr algn="ctr"/>
            <a:endParaRPr lang="ru-RU" sz="4400" b="1" dirty="0"/>
          </a:p>
          <a:p>
            <a:pPr algn="ctr"/>
            <a:endParaRPr lang="ru-RU" sz="4400" b="1" dirty="0"/>
          </a:p>
          <a:p>
            <a:pPr algn="ctr"/>
            <a:endParaRPr lang="ru-RU" sz="4400" b="1" dirty="0"/>
          </a:p>
          <a:p>
            <a:pPr algn="ctr"/>
            <a:endParaRPr lang="ru-RU" sz="4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2430463" y="6710363"/>
            <a:ext cx="27543125" cy="4630737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60925" y="12241213"/>
            <a:ext cx="22682200" cy="5521325"/>
          </a:xfrm>
        </p:spPr>
        <p:txBody>
          <a:bodyPr rtlCol="0">
            <a:normAutofit/>
          </a:bodyPr>
          <a:lstStyle/>
          <a:p>
            <a:pPr defTabSz="3085844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  <p:pic>
        <p:nvPicPr>
          <p:cNvPr id="14339" name="Picture 2" descr="http://s5.goodfon.ru/wallpaper/previews-middle/494369.jpg"/>
          <p:cNvPicPr>
            <a:picLocks noChangeAspect="1" noChangeArrowheads="1"/>
          </p:cNvPicPr>
          <p:nvPr/>
        </p:nvPicPr>
        <p:blipFill>
          <a:blip r:embed="rId3">
            <a:lum bright="10000"/>
          </a:blip>
          <a:srcRect/>
          <a:stretch>
            <a:fillRect/>
          </a:stretch>
        </p:blipFill>
        <p:spPr bwMode="auto">
          <a:xfrm>
            <a:off x="14287" y="0"/>
            <a:ext cx="32389763" cy="2160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3"/>
          <p:cNvSpPr txBox="1">
            <a:spLocks noChangeArrowheads="1"/>
          </p:cNvSpPr>
          <p:nvPr/>
        </p:nvSpPr>
        <p:spPr bwMode="auto">
          <a:xfrm flipH="1">
            <a:off x="628541" y="514278"/>
            <a:ext cx="8929750" cy="1732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288000" algn="just"/>
            <a:r>
              <a:rPr lang="ru-RU" sz="4000" b="1" dirty="0"/>
              <a:t>Последние годы стремительное развитие телекоммуникационных технологий напрямую отражается и на количестве преступлений, совершаемых в данной сфере.</a:t>
            </a:r>
          </a:p>
          <a:p>
            <a:pPr indent="288000" algn="just"/>
            <a:endParaRPr lang="ru-RU" sz="4000" b="1" dirty="0"/>
          </a:p>
          <a:p>
            <a:pPr indent="288000" algn="just"/>
            <a:r>
              <a:rPr lang="ru-RU" sz="4000" b="1" dirty="0"/>
              <a:t>В большинстве случаев подобные мошенничества по своему характеру и механизму совершения являются однотипными. Средствами и орудиями их совершения могут являться как простейшие мобильные телефоны, так и средства связи с доступом в сеть «Интернет». При этом сама сеть «Интернет» выступает в качестве своеобразной площадки, на которой мошенники реализуют свой преступный умысел - размешают информацию о псевдо продаже различных товаров по заведомо низким ценам или оказании услуг; сами ищут людей, подавших какое-либо объявление; создают финансовые пирамиды; организуют игорный бизнес и т.п.</a:t>
            </a:r>
          </a:p>
        </p:txBody>
      </p:sp>
      <p:sp>
        <p:nvSpPr>
          <p:cNvPr id="14" name="TextBox 3"/>
          <p:cNvSpPr txBox="1">
            <a:spLocks noChangeArrowheads="1"/>
          </p:cNvSpPr>
          <p:nvPr/>
        </p:nvSpPr>
        <p:spPr bwMode="auto">
          <a:xfrm flipH="1">
            <a:off x="11344241" y="181451"/>
            <a:ext cx="9644130" cy="1772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288000" algn="ctr"/>
            <a:r>
              <a:rPr lang="ru-RU" sz="4200" b="1" dirty="0"/>
              <a:t>Наиболее распространены следующие способы мошенничеств:</a:t>
            </a:r>
          </a:p>
          <a:p>
            <a:pPr indent="288000" algn="just"/>
            <a:endParaRPr lang="ru-RU" sz="4200" b="1" dirty="0"/>
          </a:p>
          <a:p>
            <a:pPr indent="288000" algn="ctr"/>
            <a:r>
              <a:rPr lang="ru-RU" sz="4200" b="1" dirty="0"/>
              <a:t>«Родственник попал полицию или беду».</a:t>
            </a:r>
          </a:p>
          <a:p>
            <a:pPr indent="288000" algn="just"/>
            <a:r>
              <a:rPr lang="ru-RU" sz="4200" b="1" dirty="0"/>
              <a:t> </a:t>
            </a:r>
          </a:p>
          <a:p>
            <a:pPr indent="288000" algn="just"/>
            <a:r>
              <a:rPr lang="ru-RU" sz="4000" b="1" dirty="0"/>
              <a:t>Совершается путем случайного набора абонентских номеров городских или мобильных телефонов. </a:t>
            </a:r>
          </a:p>
          <a:p>
            <a:pPr indent="288000" algn="just"/>
            <a:r>
              <a:rPr lang="ru-RU" sz="4000" b="1" dirty="0"/>
              <a:t>Например в ходе разговора злоумышленник представляется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/>
              <a:t>потерпевшим от имени родственника, либо сотрудника правоохранительных органов, сообщая собеседнику заведомо ложную информацию о том, что его родственник (чаще всего это сын, либо внук) совершил уголовно-наказуемое преступление либо попал в беду, предлагает перевести денежные средства, чтобы помочь родственнику.</a:t>
            </a:r>
          </a:p>
          <a:p>
            <a:pPr indent="288000" algn="just"/>
            <a:endParaRPr lang="ru-RU" sz="4400" dirty="0"/>
          </a:p>
          <a:p>
            <a:pPr indent="288000" algn="just"/>
            <a:endParaRPr lang="ru-RU" sz="4400" dirty="0"/>
          </a:p>
          <a:p>
            <a:pPr indent="288000" algn="just"/>
            <a:endParaRPr lang="ru-RU" sz="4200" b="1" dirty="0"/>
          </a:p>
          <a:p>
            <a:pPr indent="288000" algn="just"/>
            <a:endParaRPr lang="ru-RU" sz="4200" b="1" dirty="0"/>
          </a:p>
        </p:txBody>
      </p:sp>
      <p:sp>
        <p:nvSpPr>
          <p:cNvPr id="17" name="TextBox 3"/>
          <p:cNvSpPr txBox="1">
            <a:spLocks noChangeArrowheads="1"/>
          </p:cNvSpPr>
          <p:nvPr/>
        </p:nvSpPr>
        <p:spPr bwMode="auto">
          <a:xfrm flipH="1">
            <a:off x="22774321" y="-485854"/>
            <a:ext cx="8929750" cy="217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4000" b="1" dirty="0"/>
          </a:p>
          <a:p>
            <a:pPr algn="ctr"/>
            <a:r>
              <a:rPr lang="ru-RU" sz="4200" b="1" dirty="0"/>
              <a:t> «Ваша банковская карта заблокирована».</a:t>
            </a:r>
          </a:p>
          <a:p>
            <a:pPr algn="just"/>
            <a:endParaRPr lang="ru-RU" sz="4200" b="1" dirty="0"/>
          </a:p>
          <a:p>
            <a:pPr indent="288000" algn="just"/>
            <a:r>
              <a:rPr lang="ru-RU" sz="4000" b="1" dirty="0"/>
              <a:t>К примеру злоумышленник рассылает CMC-сообщения на абонентские номера граждан от имени службы безопасности банка с текстом «Ваша карта заблокирована», «Перевод на сумму одобрен», «Покупка на сайте одобрена» и указывает контактный абонентский номер для обратной связи с банком.</a:t>
            </a:r>
          </a:p>
          <a:p>
            <a:pPr indent="288000" algn="just"/>
            <a:r>
              <a:rPr lang="ru-RU" sz="4000" b="1" dirty="0"/>
              <a:t>Далее мошенник ждет звонка или перезванивает, </a:t>
            </a:r>
            <a:r>
              <a:rPr lang="ru-RU" sz="4000" b="1" dirty="0" err="1"/>
              <a:t>представ-ляясь</a:t>
            </a:r>
            <a:r>
              <a:rPr lang="ru-RU" sz="4000" b="1" dirty="0"/>
              <a:t> службой банка и предлагает потерпевшему при помощи банкомата произвести ряд операций, в ходе которых по указаниям преступника потерпевший подключает услуги «Мобильный банк» или «Интернет банк». Далее мошенник узнает у потерпевших номер банковской карты, логин, пароль и коды-подтверждения на переводы денежных средств в системе </a:t>
            </a:r>
            <a:r>
              <a:rPr lang="ru-RU" sz="4000" b="1" dirty="0" err="1"/>
              <a:t>Интернет-банкинга</a:t>
            </a:r>
            <a:r>
              <a:rPr lang="ru-RU" sz="4000" b="1" dirty="0"/>
              <a:t> (например, «Сбербанк </a:t>
            </a:r>
            <a:r>
              <a:rPr lang="ru-RU" sz="4000" b="1" dirty="0" err="1"/>
              <a:t>Онлайн</a:t>
            </a:r>
            <a:r>
              <a:rPr lang="ru-RU" sz="4000" b="1" dirty="0"/>
              <a:t>») после чего разговор заканчивается, а злоумышленник получает возможность распорядиться денежными средствами карты.</a:t>
            </a:r>
          </a:p>
        </p:txBody>
      </p:sp>
      <p:pic>
        <p:nvPicPr>
          <p:cNvPr id="8" name="Picture 3" descr="C:\Users\1\Desktop\2014-04-03 18-19-00 Скриншот экрана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01761" y="15659134"/>
            <a:ext cx="4259321" cy="4641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573</Words>
  <Application>Microsoft Office PowerPoint</Application>
  <PresentationFormat>Произвольный</PresentationFormat>
  <Paragraphs>44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Calibri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Лариошин Андрей Сергеевич</cp:lastModifiedBy>
  <cp:revision>16</cp:revision>
  <dcterms:created xsi:type="dcterms:W3CDTF">2014-05-08T00:23:28Z</dcterms:created>
  <dcterms:modified xsi:type="dcterms:W3CDTF">2023-05-29T01:03:28Z</dcterms:modified>
</cp:coreProperties>
</file>