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10.xml" ContentType="application/vnd.openxmlformats-officedocument.drawingml.chart+xml"/>
  <Override PartName="/ppt/drawings/drawing2.xml" ContentType="application/vnd.openxmlformats-officedocument.drawingml.chartshapes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5"/>
  </p:notesMasterIdLst>
  <p:sldIdLst>
    <p:sldId id="266" r:id="rId3"/>
    <p:sldId id="256" r:id="rId4"/>
    <p:sldId id="257" r:id="rId5"/>
    <p:sldId id="289" r:id="rId6"/>
    <p:sldId id="262" r:id="rId7"/>
    <p:sldId id="291" r:id="rId8"/>
    <p:sldId id="292" r:id="rId9"/>
    <p:sldId id="265" r:id="rId10"/>
    <p:sldId id="301" r:id="rId11"/>
    <p:sldId id="294" r:id="rId12"/>
    <p:sldId id="299" r:id="rId13"/>
    <p:sldId id="296" r:id="rId14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6BAB"/>
    <a:srgbClr val="CC5755"/>
    <a:srgbClr val="008000"/>
    <a:srgbClr val="FF9900"/>
    <a:srgbClr val="CD5855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72" autoAdjust="0"/>
    <p:restoredTop sz="93556" autoAdjust="0"/>
  </p:normalViewPr>
  <p:slideViewPr>
    <p:cSldViewPr>
      <p:cViewPr>
        <p:scale>
          <a:sx n="100" d="100"/>
          <a:sy n="100" d="100"/>
        </p:scale>
        <p:origin x="-1182" y="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ГРАФИЧЕСКОЕ ПРЕДСТАВЛЕНИЕ ДАННЫХ О СОСТОЯНИИ ПРЕСТУПНОСТИ В ПРИМОРСКОМ КРАЕ</a:t>
            </a:r>
          </a:p>
          <a:p>
            <a:pPr>
              <a:defRPr/>
            </a:pPr>
            <a:r>
              <a:rPr lang="ru-RU" dirty="0" smtClean="0"/>
              <a:t>ДИНАМИКА </a:t>
            </a:r>
            <a:r>
              <a:rPr lang="ru-RU" dirty="0"/>
              <a:t>ПРЕСТУПНОСТИ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7965534979423898E-2"/>
          <c:y val="0.22540510036352499"/>
          <c:w val="0.96406893004115224"/>
          <c:h val="0.592182842103305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6">
                  <c:v>8 мес. 2019</c:v>
                </c:pt>
                <c:pt idx="7">
                  <c:v>8 мес. 2020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47408</c:v>
                </c:pt>
                <c:pt idx="1">
                  <c:v>39174</c:v>
                </c:pt>
                <c:pt idx="2">
                  <c:v>36619</c:v>
                </c:pt>
                <c:pt idx="3">
                  <c:v>32825</c:v>
                </c:pt>
                <c:pt idx="4">
                  <c:v>31085</c:v>
                </c:pt>
                <c:pt idx="6">
                  <c:v>20797</c:v>
                </c:pt>
                <c:pt idx="7">
                  <c:v>20838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90056960"/>
        <c:axId val="143964928"/>
      </c:barChart>
      <c:catAx>
        <c:axId val="190056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43964928"/>
        <c:crosses val="autoZero"/>
        <c:auto val="1"/>
        <c:lblAlgn val="ctr"/>
        <c:lblOffset val="100"/>
        <c:noMultiLvlLbl val="0"/>
      </c:catAx>
      <c:valAx>
        <c:axId val="1439649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9005696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effectLst>
      <a:softEdge rad="0"/>
    </a:effectLst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>
              <a:defRPr sz="1798"/>
            </a:pPr>
            <a:r>
              <a:rPr lang="ru-RU" sz="1799" dirty="0"/>
              <a:t>ДИНАМИКА ОТДЕЛЬНЫХ ВИДОВ </a:t>
            </a:r>
            <a:r>
              <a:rPr lang="ru-RU" sz="1799" dirty="0" smtClean="0"/>
              <a:t>ПРЕСТУПЛЕНИЙ (в %)</a:t>
            </a:r>
          </a:p>
          <a:p>
            <a:pPr>
              <a:defRPr sz="1798"/>
            </a:pPr>
            <a:r>
              <a:rPr lang="ru-RU" sz="1800" b="0" i="0" baseline="0" dirty="0" smtClean="0">
                <a:effectLst/>
              </a:rPr>
              <a:t>ЯНВАРЬ-АВГУСТ</a:t>
            </a:r>
            <a:endParaRPr lang="ru-RU" sz="1600" dirty="0">
              <a:effectLst/>
            </a:endParaRPr>
          </a:p>
        </c:rich>
      </c:tx>
      <c:layout>
        <c:manualLayout>
          <c:xMode val="edge"/>
          <c:yMode val="edge"/>
          <c:x val="0.2063372740005209"/>
          <c:y val="2.832975774413672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209861244925428"/>
          <c:y val="0.21187237769191627"/>
          <c:w val="0.48995102547804342"/>
          <c:h val="0.7878424456202234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 w="9520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356BAB"/>
              </a:solidFill>
              <a:ln w="25400" cap="flat" cmpd="sng" algn="ctr">
                <a:noFill/>
                <a:prstDash val="solid"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invertIfNegative val="0"/>
            <c:bubble3D val="0"/>
            <c:spPr>
              <a:solidFill>
                <a:srgbClr val="356BAB"/>
              </a:solidFill>
              <a:ln w="9520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invertIfNegative val="0"/>
            <c:bubble3D val="0"/>
            <c:spPr>
              <a:solidFill>
                <a:srgbClr val="356BAB"/>
              </a:solidFill>
              <a:ln w="9520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4"/>
            <c:invertIfNegative val="0"/>
            <c:bubble3D val="0"/>
            <c:spPr>
              <a:solidFill>
                <a:srgbClr val="356BAB"/>
              </a:solidFill>
              <a:ln w="25400" cap="flat" cmpd="sng" algn="ctr">
                <a:noFill/>
                <a:prstDash val="solid"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C00000"/>
              </a:solidFill>
              <a:ln w="25400" cap="flat" cmpd="sng" algn="ctr">
                <a:noFill/>
                <a:prstDash val="solid"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356BAB"/>
              </a:solidFill>
              <a:ln w="9520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7"/>
            <c:invertIfNegative val="0"/>
            <c:bubble3D val="0"/>
            <c:spPr>
              <a:solidFill>
                <a:srgbClr val="C00000"/>
              </a:solidFill>
              <a:ln w="25400" cap="flat" cmpd="sng" algn="ctr">
                <a:noFill/>
                <a:prstDash val="solid"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rgbClr val="356BAB"/>
              </a:solidFill>
              <a:ln w="25400" cap="flat" cmpd="sng" algn="ctr">
                <a:noFill/>
                <a:prstDash val="solid"/>
              </a:ln>
              <a:effectLst/>
            </c:spPr>
          </c:dPt>
          <c:dPt>
            <c:idx val="9"/>
            <c:invertIfNegative val="0"/>
            <c:bubble3D val="0"/>
            <c:spPr>
              <a:solidFill>
                <a:srgbClr val="356BAB"/>
              </a:solidFill>
              <a:ln w="25400" cap="flat" cmpd="sng" algn="ctr">
                <a:noFill/>
                <a:prstDash val="solid"/>
              </a:ln>
              <a:effectLst/>
            </c:spPr>
          </c:dPt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Лист1!$A$2:$A$11</c:f>
              <c:numCache>
                <c:formatCode>General</c:formatCode>
                <c:ptCount val="10"/>
              </c:numCache>
            </c:numRef>
          </c:cat>
          <c:val>
            <c:numRef>
              <c:f>Лист1!$B$2:$B$11</c:f>
              <c:numCache>
                <c:formatCode>0.0</c:formatCode>
                <c:ptCount val="10"/>
                <c:pt idx="0">
                  <c:v>0.2</c:v>
                </c:pt>
                <c:pt idx="1">
                  <c:v>-13.1</c:v>
                </c:pt>
                <c:pt idx="2">
                  <c:v>40.1</c:v>
                </c:pt>
                <c:pt idx="3">
                  <c:v>22</c:v>
                </c:pt>
                <c:pt idx="4">
                  <c:v>15.4</c:v>
                </c:pt>
                <c:pt idx="5">
                  <c:v>-12.8</c:v>
                </c:pt>
                <c:pt idx="6">
                  <c:v>0.2</c:v>
                </c:pt>
                <c:pt idx="7">
                  <c:v>-3.4</c:v>
                </c:pt>
                <c:pt idx="8">
                  <c:v>-6.3</c:v>
                </c:pt>
                <c:pt idx="9">
                  <c:v>22.9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191694336"/>
        <c:axId val="191528256"/>
      </c:barChart>
      <c:catAx>
        <c:axId val="191694336"/>
        <c:scaling>
          <c:orientation val="maxMin"/>
        </c:scaling>
        <c:delete val="0"/>
        <c:axPos val="l"/>
        <c:numFmt formatCode="General" sourceLinked="1"/>
        <c:majorTickMark val="in"/>
        <c:minorTickMark val="none"/>
        <c:tickLblPos val="nextTo"/>
        <c:txPr>
          <a:bodyPr anchor="ctr" anchorCtr="1"/>
          <a:lstStyle/>
          <a:p>
            <a:pPr>
              <a:defRPr sz="1199"/>
            </a:pPr>
            <a:endParaRPr lang="ru-RU"/>
          </a:p>
        </c:txPr>
        <c:crossAx val="191528256"/>
        <c:crosses val="autoZero"/>
        <c:auto val="1"/>
        <c:lblAlgn val="ctr"/>
        <c:lblOffset val="100"/>
        <c:noMultiLvlLbl val="0"/>
      </c:catAx>
      <c:valAx>
        <c:axId val="191528256"/>
        <c:scaling>
          <c:orientation val="minMax"/>
        </c:scaling>
        <c:delete val="0"/>
        <c:axPos val="t"/>
        <c:numFmt formatCode="0.0" sourceLinked="1"/>
        <c:majorTickMark val="cross"/>
        <c:minorTickMark val="none"/>
        <c:tickLblPos val="nextTo"/>
        <c:txPr>
          <a:bodyPr/>
          <a:lstStyle/>
          <a:p>
            <a:pPr>
              <a:defRPr sz="1199"/>
            </a:pPr>
            <a:endParaRPr lang="ru-RU"/>
          </a:p>
        </c:txPr>
        <c:crossAx val="191694336"/>
        <c:crosses val="autoZero"/>
        <c:crossBetween val="between"/>
      </c:valAx>
      <c:spPr>
        <a:noFill/>
        <a:ln w="25387">
          <a:noFill/>
        </a:ln>
      </c:spPr>
    </c:plotArea>
    <c:plotVisOnly val="1"/>
    <c:dispBlanksAs val="gap"/>
    <c:showDLblsOverMax val="0"/>
  </c:chart>
  <c:txPr>
    <a:bodyPr/>
    <a:lstStyle/>
    <a:p>
      <a:pPr algn="just">
        <a:defRPr sz="1799"/>
      </a:pPr>
      <a:endParaRPr lang="ru-RU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СВЕДЕНИЯ О ПРЕСТУПЛЕНИЯХ, СОВЕРШЕННЫХ НЕСОВЕРШЕННОЛЕТНИМИ И ПРИ ИХ СОУЧАСТИИ</a:t>
            </a:r>
            <a:endParaRPr lang="ru-RU" sz="16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3834844635784101E-2"/>
          <c:y val="0.281731611790979"/>
          <c:w val="0.92390835450319009"/>
          <c:h val="0.64606915933727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6">
                  <c:v>8 мес. 2019</c:v>
                </c:pt>
                <c:pt idx="7">
                  <c:v>8 мес. 2020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1212</c:v>
                </c:pt>
                <c:pt idx="1">
                  <c:v>1146</c:v>
                </c:pt>
                <c:pt idx="2">
                  <c:v>983</c:v>
                </c:pt>
                <c:pt idx="3">
                  <c:v>841</c:v>
                </c:pt>
                <c:pt idx="4">
                  <c:v>912</c:v>
                </c:pt>
                <c:pt idx="6">
                  <c:v>547</c:v>
                </c:pt>
                <c:pt idx="7">
                  <c:v>427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22455296"/>
        <c:axId val="191327616"/>
      </c:barChart>
      <c:catAx>
        <c:axId val="222455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191327616"/>
        <c:crosses val="autoZero"/>
        <c:auto val="1"/>
        <c:lblAlgn val="ctr"/>
        <c:lblOffset val="100"/>
        <c:noMultiLvlLbl val="0"/>
      </c:catAx>
      <c:valAx>
        <c:axId val="1913276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22455296"/>
        <c:crosses val="autoZero"/>
        <c:crossBetween val="between"/>
      </c:valAx>
      <c:spPr>
        <a:noFill/>
        <a:ln w="25379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СВЕДЕНИЯ О ПРЕСТУПЛЕНИЯХ, СОВЕРШЕННЫХ В ОТНОШЕНИИ НЕСОВЕРШЕННОЛЕТНИХ</a:t>
            </a:r>
            <a:endParaRPr lang="ru-RU" sz="1600" dirty="0"/>
          </a:p>
        </c:rich>
      </c:tx>
      <c:layout>
        <c:manualLayout>
          <c:xMode val="edge"/>
          <c:yMode val="edge"/>
          <c:x val="9.8245394347314247E-2"/>
          <c:y val="6.8708530299289826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8029386343993075E-2"/>
          <c:y val="0.34862680939321167"/>
          <c:w val="0.92394122731201522"/>
          <c:h val="0.58241477505143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3"/>
              <c:layout>
                <c:manualLayout>
                  <c:x val="-6.3381578383920487E-17"/>
                  <c:y val="1.3741706059857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3.4572169403630092E-3"/>
                  <c:y val="1.3741706059857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79">
                <a:noFill/>
              </a:ln>
            </c:spPr>
            <c:txPr>
              <a:bodyPr/>
              <a:lstStyle/>
              <a:p>
                <a:pPr>
                  <a:defRPr sz="1399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6">
                  <c:v>8 мес. 2019</c:v>
                </c:pt>
                <c:pt idx="7">
                  <c:v>8 мес. 2020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2441</c:v>
                </c:pt>
                <c:pt idx="1">
                  <c:v>1518</c:v>
                </c:pt>
                <c:pt idx="2">
                  <c:v>2027</c:v>
                </c:pt>
                <c:pt idx="3">
                  <c:v>1968</c:v>
                </c:pt>
                <c:pt idx="4">
                  <c:v>1735</c:v>
                </c:pt>
                <c:pt idx="6">
                  <c:v>1175</c:v>
                </c:pt>
                <c:pt idx="7">
                  <c:v>858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222611968"/>
        <c:axId val="191328768"/>
      </c:barChart>
      <c:catAx>
        <c:axId val="222611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191328768"/>
        <c:crosses val="autoZero"/>
        <c:auto val="1"/>
        <c:lblAlgn val="ctr"/>
        <c:lblOffset val="100"/>
        <c:noMultiLvlLbl val="0"/>
      </c:catAx>
      <c:valAx>
        <c:axId val="1913287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22611968"/>
        <c:crosses val="autoZero"/>
        <c:crossBetween val="between"/>
      </c:valAx>
      <c:spPr>
        <a:noFill/>
        <a:ln w="25379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СВЕДЕНИЯ О ЛИЦАХ, СОВЕРШИВШИХ ПРЕСТУПЛЕНИЯ</a:t>
            </a:r>
          </a:p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В СОСТОЯНИИ АЛКОГОЛЬНОГО ОПЬЯНЕНИЯ</a:t>
            </a:r>
            <a:endParaRPr lang="ru-RU" sz="16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3834844635784101E-2"/>
          <c:y val="0.281731611790979"/>
          <c:w val="0.92390835450319009"/>
          <c:h val="0.64606915933727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 w="25379">
                <a:noFill/>
              </a:ln>
            </c:spPr>
            <c:txPr>
              <a:bodyPr/>
              <a:lstStyle/>
              <a:p>
                <a:pPr>
                  <a:defRPr sz="1399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6">
                  <c:v>8 мес. 2019</c:v>
                </c:pt>
                <c:pt idx="7">
                  <c:v>8 мес. 2020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6816</c:v>
                </c:pt>
                <c:pt idx="1">
                  <c:v>7686</c:v>
                </c:pt>
                <c:pt idx="2">
                  <c:v>5642</c:v>
                </c:pt>
                <c:pt idx="3">
                  <c:v>5307</c:v>
                </c:pt>
                <c:pt idx="4">
                  <c:v>4726</c:v>
                </c:pt>
                <c:pt idx="6">
                  <c:v>3251</c:v>
                </c:pt>
                <c:pt idx="7">
                  <c:v>3100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222448128"/>
        <c:axId val="191331648"/>
      </c:barChart>
      <c:catAx>
        <c:axId val="222448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191331648"/>
        <c:crosses val="autoZero"/>
        <c:auto val="1"/>
        <c:lblAlgn val="ctr"/>
        <c:lblOffset val="100"/>
        <c:noMultiLvlLbl val="0"/>
      </c:catAx>
      <c:valAx>
        <c:axId val="19133164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22448128"/>
        <c:crosses val="autoZero"/>
        <c:crossBetween val="between"/>
      </c:valAx>
      <c:spPr>
        <a:noFill/>
        <a:ln w="25379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СВЕДЕНИЯ О ЛИЦАХ, СОВЕРШИВШИХ ПРЕСТУПЛЕНИЯ</a:t>
            </a:r>
          </a:p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В СОСТОЯНИИ НАРКОТИЧЕСКОГО ОПЬЯНЕНИЯ</a:t>
            </a:r>
            <a:endParaRPr lang="ru-RU" sz="1600" dirty="0"/>
          </a:p>
        </c:rich>
      </c:tx>
      <c:layout>
        <c:manualLayout>
          <c:xMode val="edge"/>
          <c:yMode val="edge"/>
          <c:x val="9.8245394347314247E-2"/>
          <c:y val="6.8708530299289826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8029386343993075E-2"/>
          <c:y val="0.34862680939321167"/>
          <c:w val="0.92394122731201522"/>
          <c:h val="0.58241477505143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3"/>
              <c:layout>
                <c:manualLayout>
                  <c:x val="-6.3381578383920487E-17"/>
                  <c:y val="1.3741706059857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3.4572169403630092E-3"/>
                  <c:y val="1.3741706059857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79">
                <a:noFill/>
              </a:ln>
            </c:spPr>
            <c:txPr>
              <a:bodyPr/>
              <a:lstStyle/>
              <a:p>
                <a:pPr>
                  <a:defRPr sz="1399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6">
                  <c:v>8 мес. 2019</c:v>
                </c:pt>
                <c:pt idx="7">
                  <c:v>8 мес. 2020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816</c:v>
                </c:pt>
                <c:pt idx="1">
                  <c:v>790</c:v>
                </c:pt>
                <c:pt idx="2">
                  <c:v>479</c:v>
                </c:pt>
                <c:pt idx="3">
                  <c:v>127</c:v>
                </c:pt>
                <c:pt idx="4">
                  <c:v>111</c:v>
                </c:pt>
                <c:pt idx="6">
                  <c:v>80</c:v>
                </c:pt>
                <c:pt idx="7">
                  <c:v>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222610432"/>
        <c:axId val="191358080"/>
      </c:barChart>
      <c:catAx>
        <c:axId val="222610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191358080"/>
        <c:crosses val="autoZero"/>
        <c:auto val="1"/>
        <c:lblAlgn val="ctr"/>
        <c:lblOffset val="100"/>
        <c:noMultiLvlLbl val="0"/>
      </c:catAx>
      <c:valAx>
        <c:axId val="19135808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22610432"/>
        <c:crosses val="autoZero"/>
        <c:crossBetween val="between"/>
      </c:valAx>
      <c:spPr>
        <a:noFill/>
        <a:ln w="25379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756280853237755E-2"/>
          <c:y val="3.3195024083985218E-2"/>
          <c:w val="0.39337134265592388"/>
          <c:h val="0.951484195569560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Положительная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5"/>
              <c:layout>
                <c:manualLayout>
                  <c:x val="0"/>
                  <c:y val="-5.106926782151599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15">
                <a:noFill/>
              </a:ln>
            </c:spPr>
            <c:txPr>
              <a:bodyPr/>
              <a:lstStyle/>
              <a:p>
                <a:pPr>
                  <a:defRPr sz="1201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Хасанский р-н</c:v>
                </c:pt>
                <c:pt idx="1">
                  <c:v>Анучинский р-н</c:v>
                </c:pt>
                <c:pt idx="2">
                  <c:v>г. Лесозаводск</c:v>
                </c:pt>
                <c:pt idx="3">
                  <c:v>Кировский р-н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-18.5</c:v>
                </c:pt>
                <c:pt idx="1">
                  <c:v>-23.2</c:v>
                </c:pt>
                <c:pt idx="2">
                  <c:v>-24</c:v>
                </c:pt>
                <c:pt idx="3">
                  <c:v>-29.2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6"/>
        <c:axId val="223191040"/>
        <c:axId val="191359808"/>
      </c:barChart>
      <c:catAx>
        <c:axId val="22319104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high"/>
        <c:txPr>
          <a:bodyPr/>
          <a:lstStyle/>
          <a:p>
            <a:pPr>
              <a:defRPr sz="1201"/>
            </a:pPr>
            <a:endParaRPr lang="ru-RU"/>
          </a:p>
        </c:txPr>
        <c:crossAx val="191359808"/>
        <c:crosses val="autoZero"/>
        <c:auto val="1"/>
        <c:lblAlgn val="ctr"/>
        <c:lblOffset val="100"/>
        <c:noMultiLvlLbl val="0"/>
      </c:catAx>
      <c:valAx>
        <c:axId val="191359808"/>
        <c:scaling>
          <c:orientation val="minMax"/>
        </c:scaling>
        <c:delete val="1"/>
        <c:axPos val="b"/>
        <c:majorGridlines/>
        <c:numFmt formatCode="General" sourceLinked="1"/>
        <c:majorTickMark val="out"/>
        <c:minorTickMark val="none"/>
        <c:tickLblPos val="nextTo"/>
        <c:crossAx val="223191040"/>
        <c:crosses val="autoZero"/>
        <c:crossBetween val="between"/>
      </c:valAx>
      <c:spPr>
        <a:noFill/>
        <a:ln w="25415">
          <a:noFill/>
        </a:ln>
      </c:spPr>
    </c:plotArea>
    <c:plotVisOnly val="1"/>
    <c:dispBlanksAs val="gap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214749338935357"/>
          <c:y val="3.2874942047314802E-2"/>
          <c:w val="0.53818768325163946"/>
          <c:h val="0.93974458240950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Положительная</c:v>
                </c:pt>
              </c:strCache>
            </c:strRef>
          </c:tx>
          <c:spPr>
            <a:solidFill>
              <a:srgbClr val="C00000"/>
            </a:solidFill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 w="25392">
                <a:noFill/>
              </a:ln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г. Дальнегорск</c:v>
                </c:pt>
                <c:pt idx="1">
                  <c:v>Большекаменская межрайонная пр-ра</c:v>
                </c:pt>
                <c:pt idx="2">
                  <c:v>Тернейский р-н</c:v>
                </c:pt>
                <c:pt idx="3">
                  <c:v>Советский р-н 
г. Владивостока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18</c:v>
                </c:pt>
                <c:pt idx="1">
                  <c:v>23.1</c:v>
                </c:pt>
                <c:pt idx="2">
                  <c:v>24</c:v>
                </c:pt>
                <c:pt idx="3">
                  <c:v>24.2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3"/>
        <c:overlap val="-49"/>
        <c:axId val="222448640"/>
        <c:axId val="191361536"/>
      </c:barChart>
      <c:catAx>
        <c:axId val="22244864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91361536"/>
        <c:crosses val="autoZero"/>
        <c:auto val="1"/>
        <c:lblAlgn val="ctr"/>
        <c:lblOffset val="100"/>
        <c:noMultiLvlLbl val="0"/>
      </c:catAx>
      <c:valAx>
        <c:axId val="191361536"/>
        <c:scaling>
          <c:orientation val="minMax"/>
        </c:scaling>
        <c:delete val="1"/>
        <c:axPos val="b"/>
        <c:majorGridlines/>
        <c:numFmt formatCode="0.0" sourceLinked="1"/>
        <c:majorTickMark val="out"/>
        <c:minorTickMark val="none"/>
        <c:tickLblPos val="nextTo"/>
        <c:crossAx val="222448640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799" b="1" dirty="0" smtClean="0">
                <a:effectLst/>
              </a:rPr>
              <a:t>СТРУКТУРА ЗАРЕГИСТРИРОВАННЫХ ПРЕСТУПЛЕНИЙ</a:t>
            </a:r>
            <a:endParaRPr lang="ru-RU" dirty="0" smtClean="0">
              <a:effectLst/>
            </a:endParaRPr>
          </a:p>
          <a:p>
            <a:pPr>
              <a:defRPr/>
            </a:pPr>
            <a:r>
              <a:rPr lang="ru-RU" sz="1799" b="1" dirty="0" smtClean="0">
                <a:effectLst/>
              </a:rPr>
              <a:t>ПО КАТЕГОРИЯМ</a:t>
            </a:r>
          </a:p>
          <a:p>
            <a:pPr>
              <a:defRPr/>
            </a:pPr>
            <a:endParaRPr lang="ru-RU" dirty="0">
              <a:effectLst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9018803974535224E-2"/>
          <c:y val="0.16277545922615189"/>
          <c:w val="0.96196239205092959"/>
          <c:h val="0.6821483075344566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особо тяжкие</c:v>
                </c:pt>
              </c:strCache>
            </c:strRef>
          </c:tx>
          <c:spPr>
            <a:solidFill>
              <a:srgbClr val="FF33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 w="2539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7">
                  <c:v>8 мес. 2019</c:v>
                </c:pt>
                <c:pt idx="8">
                  <c:v>8 мес. 2020</c:v>
                </c:pt>
              </c:strCache>
            </c:strRef>
          </c:cat>
          <c:val>
            <c:numRef>
              <c:f>Лист1!$B$2:$B$10</c:f>
              <c:numCache>
                <c:formatCode>0.0</c:formatCode>
                <c:ptCount val="9"/>
                <c:pt idx="0">
                  <c:v>4.0999999999999996</c:v>
                </c:pt>
                <c:pt idx="1">
                  <c:v>4</c:v>
                </c:pt>
                <c:pt idx="2">
                  <c:v>5.2</c:v>
                </c:pt>
                <c:pt idx="3">
                  <c:v>4.8</c:v>
                </c:pt>
                <c:pt idx="4">
                  <c:v>4.4000000000000004</c:v>
                </c:pt>
                <c:pt idx="7">
                  <c:v>4.3</c:v>
                </c:pt>
                <c:pt idx="8">
                  <c:v>4.9000000000000004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тяжкие</c:v>
                </c:pt>
              </c:strCache>
            </c:strRef>
          </c:tx>
          <c:spPr>
            <a:solidFill>
              <a:srgbClr val="FFFF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b="1" dirty="0" smtClean="0"/>
                      <a:t>21,1</a:t>
                    </a:r>
                    <a:endParaRPr lang="en-US" b="1" dirty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90">
                <a:noFill/>
              </a:ln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7">
                  <c:v>8 мес. 2019</c:v>
                </c:pt>
                <c:pt idx="8">
                  <c:v>8 мес. 2020</c:v>
                </c:pt>
              </c:strCache>
            </c:strRef>
          </c:cat>
          <c:val>
            <c:numRef>
              <c:f>Лист1!$C$2:$C$10</c:f>
              <c:numCache>
                <c:formatCode>0.0</c:formatCode>
                <c:ptCount val="9"/>
                <c:pt idx="0">
                  <c:v>18</c:v>
                </c:pt>
                <c:pt idx="1">
                  <c:v>18.399999999999999</c:v>
                </c:pt>
                <c:pt idx="2">
                  <c:v>17.100000000000001</c:v>
                </c:pt>
                <c:pt idx="3">
                  <c:v>17.600000000000001</c:v>
                </c:pt>
                <c:pt idx="4">
                  <c:v>19.2</c:v>
                </c:pt>
                <c:pt idx="7">
                  <c:v>18.7</c:v>
                </c:pt>
                <c:pt idx="8">
                  <c:v>22.8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средней тяжести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b="1" dirty="0" smtClean="0"/>
                      <a:t>41,5</a:t>
                    </a:r>
                    <a:endParaRPr lang="en-US" b="1" dirty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90">
                <a:noFill/>
              </a:ln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7">
                  <c:v>8 мес. 2019</c:v>
                </c:pt>
                <c:pt idx="8">
                  <c:v>8 мес. 2020</c:v>
                </c:pt>
              </c:strCache>
            </c:strRef>
          </c:cat>
          <c:val>
            <c:numRef>
              <c:f>Лист1!$D$2:$D$10</c:f>
              <c:numCache>
                <c:formatCode>0.0</c:formatCode>
                <c:ptCount val="9"/>
                <c:pt idx="0">
                  <c:v>42</c:v>
                </c:pt>
                <c:pt idx="1">
                  <c:v>41.8</c:v>
                </c:pt>
                <c:pt idx="2">
                  <c:v>39.6</c:v>
                </c:pt>
                <c:pt idx="3">
                  <c:v>37.9</c:v>
                </c:pt>
                <c:pt idx="4">
                  <c:v>36.799999999999997</c:v>
                </c:pt>
                <c:pt idx="7">
                  <c:v>36.200000000000003</c:v>
                </c:pt>
                <c:pt idx="8">
                  <c:v>36.1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небольшой тяжести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 w="25390">
                <a:noFill/>
              </a:ln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7">
                  <c:v>8 мес. 2019</c:v>
                </c:pt>
                <c:pt idx="8">
                  <c:v>8 мес. 2020</c:v>
                </c:pt>
              </c:strCache>
            </c:strRef>
          </c:cat>
          <c:val>
            <c:numRef>
              <c:f>Лист1!$E$2:$E$10</c:f>
              <c:numCache>
                <c:formatCode>0.0</c:formatCode>
                <c:ptCount val="9"/>
                <c:pt idx="0">
                  <c:v>35.9</c:v>
                </c:pt>
                <c:pt idx="1">
                  <c:v>35.799999999999997</c:v>
                </c:pt>
                <c:pt idx="2">
                  <c:v>38.1</c:v>
                </c:pt>
                <c:pt idx="3">
                  <c:v>39.700000000000003</c:v>
                </c:pt>
                <c:pt idx="4">
                  <c:v>39.6</c:v>
                </c:pt>
                <c:pt idx="7">
                  <c:v>40.799999999999997</c:v>
                </c:pt>
                <c:pt idx="8">
                  <c:v>36.200000000000003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22455808"/>
        <c:axId val="191364416"/>
      </c:barChart>
      <c:catAx>
        <c:axId val="222455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98" b="1"/>
            </a:pPr>
            <a:endParaRPr lang="ru-RU"/>
          </a:p>
        </c:txPr>
        <c:crossAx val="191364416"/>
        <c:crosses val="autoZero"/>
        <c:auto val="1"/>
        <c:lblAlgn val="ctr"/>
        <c:lblOffset val="100"/>
        <c:noMultiLvlLbl val="0"/>
      </c:catAx>
      <c:valAx>
        <c:axId val="191364416"/>
        <c:scaling>
          <c:orientation val="minMax"/>
        </c:scaling>
        <c:delete val="1"/>
        <c:axPos val="l"/>
        <c:majorGridlines/>
        <c:numFmt formatCode="0.0" sourceLinked="1"/>
        <c:majorTickMark val="out"/>
        <c:minorTickMark val="none"/>
        <c:tickLblPos val="nextTo"/>
        <c:crossAx val="222455808"/>
        <c:crosses val="autoZero"/>
        <c:crossBetween val="between"/>
      </c:valAx>
      <c:spPr>
        <a:noFill/>
        <a:ln w="25390">
          <a:noFill/>
        </a:ln>
        <a:scene3d>
          <a:camera prst="orthographicFront"/>
          <a:lightRig rig="threePt" dir="t"/>
        </a:scene3d>
        <a:sp3d>
          <a:bevelT/>
        </a:sp3d>
      </c:spPr>
    </c:plotArea>
    <c:legend>
      <c:legendPos val="b"/>
      <c:layout/>
      <c:overlay val="0"/>
      <c:txPr>
        <a:bodyPr/>
        <a:lstStyle/>
        <a:p>
          <a:pPr>
            <a:defRPr sz="1398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798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200" dirty="0" smtClean="0"/>
              <a:t>РАСКРЫТО ПРЕСТУПЛЕНИЙ, СОВЕРШЕННЫХ ЛИЦАМИ, РАНЕЕ СОВЕРШАВШИМИ ПРЕСТУПЛЕНИЯ</a:t>
            </a:r>
            <a:endParaRPr lang="ru-RU" sz="12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numFmt formatCode="General" sourceLinked="0"/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6">
                  <c:v>8 мес. 2019</c:v>
                </c:pt>
                <c:pt idx="7">
                  <c:v>8 мес. 2020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13706</c:v>
                </c:pt>
                <c:pt idx="1">
                  <c:v>12726</c:v>
                </c:pt>
                <c:pt idx="2">
                  <c:v>12120</c:v>
                </c:pt>
                <c:pt idx="3">
                  <c:v>11355</c:v>
                </c:pt>
                <c:pt idx="4">
                  <c:v>10523</c:v>
                </c:pt>
                <c:pt idx="6">
                  <c:v>6955</c:v>
                </c:pt>
                <c:pt idx="7">
                  <c:v>6622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90055424"/>
        <c:axId val="169469056"/>
      </c:barChart>
      <c:catAx>
        <c:axId val="190055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69469056"/>
        <c:crosses val="autoZero"/>
        <c:auto val="1"/>
        <c:lblAlgn val="ctr"/>
        <c:lblOffset val="100"/>
        <c:noMultiLvlLbl val="0"/>
      </c:catAx>
      <c:valAx>
        <c:axId val="1694690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90055424"/>
        <c:crosses val="autoZero"/>
        <c:crossBetween val="between"/>
      </c:valAx>
      <c:spPr>
        <a:noFill/>
        <a:ln w="25393">
          <a:noFill/>
        </a:ln>
      </c:spPr>
    </c:plotArea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200" dirty="0" smtClean="0"/>
              <a:t>РАСКРЫТО ПРЕСТУПЛЕНИЙ, СОВЕРШЕННЫХ ОРГАНИЗОВАННОЙ ГРУППОЙ</a:t>
            </a:r>
            <a:endParaRPr lang="ru-RU" sz="12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6">
                  <c:v>8 мес. 2019</c:v>
                </c:pt>
                <c:pt idx="7">
                  <c:v>8 мес. 2020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307</c:v>
                </c:pt>
                <c:pt idx="1">
                  <c:v>187</c:v>
                </c:pt>
                <c:pt idx="2">
                  <c:v>150</c:v>
                </c:pt>
                <c:pt idx="3">
                  <c:v>80</c:v>
                </c:pt>
                <c:pt idx="4">
                  <c:v>147</c:v>
                </c:pt>
                <c:pt idx="6">
                  <c:v>118</c:v>
                </c:pt>
                <c:pt idx="7">
                  <c:v>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90555648"/>
        <c:axId val="169470208"/>
      </c:barChart>
      <c:catAx>
        <c:axId val="190555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69470208"/>
        <c:crosses val="autoZero"/>
        <c:auto val="1"/>
        <c:lblAlgn val="ctr"/>
        <c:lblOffset val="100"/>
        <c:noMultiLvlLbl val="0"/>
      </c:catAx>
      <c:valAx>
        <c:axId val="1694702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90555648"/>
        <c:crosses val="autoZero"/>
        <c:crossBetween val="between"/>
      </c:valAx>
      <c:spPr>
        <a:noFill/>
        <a:ln w="25393">
          <a:noFill/>
        </a:ln>
      </c:spPr>
    </c:plotArea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dirty="0" smtClean="0"/>
              <a:t>РАСКРЫТО ПРЕСТУПЛЕНИЙ, СОВЕРШЕННЫХ ИНОСТРАННЫМИ ГРАЖДАНАМИ</a:t>
            </a:r>
            <a:endParaRPr lang="ru-RU" sz="12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3.5455278001611606E-2"/>
          <c:y val="0.21214819573568947"/>
          <c:w val="0.92908944399677684"/>
          <c:h val="0.68925071985568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6">
                  <c:v>8 мес. 2019</c:v>
                </c:pt>
                <c:pt idx="7">
                  <c:v>8 мес. 2020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491</c:v>
                </c:pt>
                <c:pt idx="1">
                  <c:v>334</c:v>
                </c:pt>
                <c:pt idx="2">
                  <c:v>354</c:v>
                </c:pt>
                <c:pt idx="3">
                  <c:v>404</c:v>
                </c:pt>
                <c:pt idx="4">
                  <c:v>320</c:v>
                </c:pt>
                <c:pt idx="6">
                  <c:v>225</c:v>
                </c:pt>
                <c:pt idx="7">
                  <c:v>232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91427072"/>
        <c:axId val="169471936"/>
      </c:barChart>
      <c:catAx>
        <c:axId val="191427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69471936"/>
        <c:crosses val="autoZero"/>
        <c:auto val="1"/>
        <c:lblAlgn val="ctr"/>
        <c:lblOffset val="100"/>
        <c:noMultiLvlLbl val="0"/>
      </c:catAx>
      <c:valAx>
        <c:axId val="1694719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91427072"/>
        <c:crosses val="autoZero"/>
        <c:crossBetween val="between"/>
      </c:valAx>
      <c:spPr>
        <a:noFill/>
        <a:ln w="25399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b="1" i="0" kern="1200" baseline="0" dirty="0" smtClean="0">
                <a:solidFill>
                  <a:srgbClr val="000000"/>
                </a:solidFill>
                <a:effectLst/>
              </a:rPr>
              <a:t>ЗАРЕГИСТРИРОВАНО ПРЕСТУПЛЕНИЙ, СОВЕРШЕННЫХ В ОТНОШЕНИИ ИНОСТРАННЫХ ГРАЖДАН</a:t>
            </a:r>
            <a:endParaRPr lang="ru-RU" sz="1200" dirty="0">
              <a:effectLst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3.5455278001611606E-2"/>
          <c:y val="0.24506774334984815"/>
          <c:w val="0.92908944399677684"/>
          <c:h val="0.533296609018750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6">
                  <c:v>8 мес. 2019</c:v>
                </c:pt>
                <c:pt idx="7">
                  <c:v>8 мес. 2020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239</c:v>
                </c:pt>
                <c:pt idx="1">
                  <c:v>257</c:v>
                </c:pt>
                <c:pt idx="2">
                  <c:v>188</c:v>
                </c:pt>
                <c:pt idx="3">
                  <c:v>192</c:v>
                </c:pt>
                <c:pt idx="4">
                  <c:v>200</c:v>
                </c:pt>
                <c:pt idx="6">
                  <c:v>130</c:v>
                </c:pt>
                <c:pt idx="7">
                  <c:v>138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90565888"/>
        <c:axId val="169473664"/>
      </c:barChart>
      <c:catAx>
        <c:axId val="190565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69473664"/>
        <c:crosses val="autoZero"/>
        <c:auto val="1"/>
        <c:lblAlgn val="ctr"/>
        <c:lblOffset val="100"/>
        <c:noMultiLvlLbl val="0"/>
      </c:catAx>
      <c:valAx>
        <c:axId val="1694736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9056588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797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799" dirty="0"/>
              <a:t>УДЕЛЬНЫЙ ВЕС ПРЕСТУПЛЕНИЙ, СОВЕРШЕННЫХ В ОБЩЕСТВЕННЫХ МЕСТАХ, ОТ КОЛИЧЕСТВА ПРЕСТУПЛЕНИЙ ДАННОГО ВИДА, </a:t>
            </a:r>
            <a:r>
              <a:rPr lang="ru-RU" sz="1799" dirty="0" smtClean="0"/>
              <a:t>%</a:t>
            </a:r>
            <a:endParaRPr lang="en-US" sz="1800" dirty="0" smtClean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797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en-US" sz="1800" dirty="0" smtClean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797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800" b="0" dirty="0" smtClean="0">
                <a:effectLst/>
              </a:rPr>
              <a:t>ЯНВАРЬ-АВГУСТ</a:t>
            </a:r>
            <a:endParaRPr lang="ru-RU" b="0" dirty="0" smtClean="0">
              <a:effectLst/>
            </a:endParaRPr>
          </a:p>
        </c:rich>
      </c:tx>
      <c:layout/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96284840628903E-2"/>
          <c:y val="0.30526758229295414"/>
          <c:w val="0.97223923428118963"/>
          <c:h val="0.5497198035430755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txPr>
              <a:bodyPr/>
              <a:lstStyle/>
              <a:p>
                <a:pPr>
                  <a:defRPr sz="1200" b="1">
                    <a:latin typeface="+mn-lt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тяжкие и особо тяжкие</c:v>
                </c:pt>
                <c:pt idx="1">
                  <c:v>убийство и покушение на убийство</c:v>
                </c:pt>
                <c:pt idx="2">
                  <c:v>умышленное причинение тяжкого вреда</c:v>
                </c:pt>
                <c:pt idx="3">
                  <c:v>разбой</c:v>
                </c:pt>
                <c:pt idx="4">
                  <c:v>грабеж</c:v>
                </c:pt>
                <c:pt idx="5">
                  <c:v>кража</c:v>
                </c:pt>
                <c:pt idx="6">
                  <c:v>связанные с незаконным оборотом наркотиков</c:v>
                </c:pt>
              </c:strCache>
            </c:strRef>
          </c:cat>
          <c:val>
            <c:numRef>
              <c:f>Лист1!$B$2:$B$8</c:f>
              <c:numCache>
                <c:formatCode>0.0</c:formatCode>
                <c:ptCount val="7"/>
                <c:pt idx="0">
                  <c:v>12.7</c:v>
                </c:pt>
                <c:pt idx="1">
                  <c:v>13.3</c:v>
                </c:pt>
                <c:pt idx="2">
                  <c:v>28.1</c:v>
                </c:pt>
                <c:pt idx="3">
                  <c:v>48</c:v>
                </c:pt>
                <c:pt idx="4">
                  <c:v>68.900000000000006</c:v>
                </c:pt>
                <c:pt idx="5">
                  <c:v>11.4</c:v>
                </c:pt>
                <c:pt idx="6">
                  <c:v>8.9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90555136"/>
        <c:axId val="191521344"/>
        <c:axId val="0"/>
      </c:bar3DChart>
      <c:catAx>
        <c:axId val="190555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 b="1" baseline="0"/>
            </a:pPr>
            <a:endParaRPr lang="ru-RU"/>
          </a:p>
        </c:txPr>
        <c:crossAx val="191521344"/>
        <c:crosses val="autoZero"/>
        <c:auto val="1"/>
        <c:lblAlgn val="ctr"/>
        <c:lblOffset val="100"/>
        <c:noMultiLvlLbl val="0"/>
      </c:catAx>
      <c:valAx>
        <c:axId val="191521344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90555136"/>
        <c:crosses val="autoZero"/>
        <c:crossBetween val="between"/>
      </c:valAx>
      <c:spPr>
        <a:noFill/>
        <a:ln w="25387">
          <a:noFill/>
        </a:ln>
      </c:spPr>
    </c:plotArea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799" dirty="0" smtClean="0"/>
              <a:t>СВЕДЕНИЯ</a:t>
            </a:r>
            <a:r>
              <a:rPr lang="ru-RU" sz="1799" baseline="0" dirty="0" smtClean="0"/>
              <a:t> О ПРЕДВАРИТЕЛЬНО РАССЛЕДОВАННЫХ И НЕРАСКРЫТЫХ ПРЕСТУПЛЕНИЯХ</a:t>
            </a:r>
            <a:endParaRPr lang="ru-RU" sz="18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9595834625042576E-2"/>
          <c:y val="0.13382716049382717"/>
          <c:w val="0.96407430318742193"/>
          <c:h val="0.66903525948145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предварительно расследованных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3"/>
              <c:layout>
                <c:manualLayout>
                  <c:x val="-8.1649310937677994E-3"/>
                  <c:y val="4.70311581422692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265972437507095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87">
                <a:noFill/>
              </a:ln>
            </c:spPr>
            <c:txPr>
              <a:bodyPr/>
              <a:lstStyle/>
              <a:p>
                <a:pPr>
                  <a:defRPr sz="1199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6">
                  <c:v>8 мес. 2019</c:v>
                </c:pt>
                <c:pt idx="7">
                  <c:v>8 мес.  2020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22530</c:v>
                </c:pt>
                <c:pt idx="1">
                  <c:v>20524</c:v>
                </c:pt>
                <c:pt idx="2">
                  <c:v>19120</c:v>
                </c:pt>
                <c:pt idx="3">
                  <c:v>17833</c:v>
                </c:pt>
                <c:pt idx="4">
                  <c:v>16397</c:v>
                </c:pt>
                <c:pt idx="6">
                  <c:v>10956</c:v>
                </c:pt>
                <c:pt idx="7">
                  <c:v>10019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преступлений, уголовные дела о которых впервые приостановлены по п.п. 1, 2, 3 ч. 1 ст. 208 УПК РФ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7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4">
                    <a:lumMod val="50000"/>
                  </a:schemeClr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3"/>
              <c:layout>
                <c:manualLayout>
                  <c:x val="0"/>
                  <c:y val="-8.622279387442111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898958656260644E-3"/>
                  <c:y val="2.35155790711346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87">
                <a:noFill/>
              </a:ln>
            </c:spPr>
            <c:txPr>
              <a:bodyPr/>
              <a:lstStyle/>
              <a:p>
                <a:pPr>
                  <a:defRPr sz="1199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6">
                  <c:v>8 мес. 2019</c:v>
                </c:pt>
                <c:pt idx="7">
                  <c:v>8 мес.  2020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23379</c:v>
                </c:pt>
                <c:pt idx="1">
                  <c:v>19472</c:v>
                </c:pt>
                <c:pt idx="2">
                  <c:v>16719</c:v>
                </c:pt>
                <c:pt idx="3">
                  <c:v>14777</c:v>
                </c:pt>
                <c:pt idx="4">
                  <c:v>14141</c:v>
                </c:pt>
                <c:pt idx="6">
                  <c:v>8891</c:v>
                </c:pt>
                <c:pt idx="7">
                  <c:v>9898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-20"/>
        <c:axId val="190554112"/>
        <c:axId val="191523072"/>
      </c:barChart>
      <c:catAx>
        <c:axId val="190554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91523072"/>
        <c:crosses val="autoZero"/>
        <c:auto val="1"/>
        <c:lblAlgn val="ctr"/>
        <c:lblOffset val="100"/>
        <c:noMultiLvlLbl val="0"/>
      </c:catAx>
      <c:valAx>
        <c:axId val="19152307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90554112"/>
        <c:crosses val="autoZero"/>
        <c:crossBetween val="between"/>
      </c:valAx>
      <c:spPr>
        <a:noFill/>
        <a:ln w="25387">
          <a:noFill/>
        </a:ln>
      </c:spPr>
    </c:plotArea>
    <c:legend>
      <c:legendPos val="b"/>
      <c:layout>
        <c:manualLayout>
          <c:xMode val="edge"/>
          <c:yMode val="edge"/>
          <c:x val="5.9369592742237756E-2"/>
          <c:y val="0.89866822202780205"/>
          <c:w val="0.92208534140277132"/>
          <c:h val="8.7222430529517142E-2"/>
        </c:manualLayout>
      </c:layout>
      <c:overlay val="0"/>
      <c:txPr>
        <a:bodyPr/>
        <a:lstStyle/>
        <a:p>
          <a:pPr>
            <a:defRPr sz="11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799" dirty="0" smtClean="0"/>
              <a:t>УДЕЛЬНЫЙ</a:t>
            </a:r>
            <a:r>
              <a:rPr lang="ru-RU" sz="1799" baseline="0" dirty="0" smtClean="0"/>
              <a:t> ВЕС ОТДЕЛЬНЫХ ВИДОВ ПРЕСТУПЛЕНИЙ ОТ ОБЩЕГО ЧИСЛА ЗАРЕГИСТРИРОВАННЫХ ПРЕСТУПЛЕНИЙ, %</a:t>
            </a:r>
            <a:endParaRPr lang="ru-RU" sz="18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8049086757990867E-2"/>
          <c:y val="0.21027657750342935"/>
          <c:w val="0.96882428940568621"/>
          <c:h val="0.579968449931412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8 месяц 2019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Убийство</c:v>
                </c:pt>
                <c:pt idx="1">
                  <c:v>Умышленное причинение тяжкого вреда здоровью ст. 111 УК РФ</c:v>
                </c:pt>
                <c:pt idx="2">
                  <c:v>Экономической направленности</c:v>
                </c:pt>
                <c:pt idx="3">
                  <c:v>Связанные с незаконным оборотом наркотиков</c:v>
                </c:pt>
                <c:pt idx="4">
                  <c:v>Связанные с незаконным оборотом оружия</c:v>
                </c:pt>
                <c:pt idx="5">
                  <c:v>Должностные преступления</c:v>
                </c:pt>
              </c:strCache>
            </c:strRef>
          </c:cat>
          <c:val>
            <c:numRef>
              <c:f>Лист1!$B$2:$B$7</c:f>
              <c:numCache>
                <c:formatCode>0.0</c:formatCode>
                <c:ptCount val="6"/>
                <c:pt idx="0">
                  <c:v>0.5</c:v>
                </c:pt>
                <c:pt idx="1">
                  <c:v>1.8</c:v>
                </c:pt>
                <c:pt idx="2">
                  <c:v>4.3</c:v>
                </c:pt>
                <c:pt idx="3">
                  <c:v>12.9</c:v>
                </c:pt>
                <c:pt idx="4">
                  <c:v>2</c:v>
                </c:pt>
                <c:pt idx="5">
                  <c:v>0.7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8 месяц 2020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Убийство</c:v>
                </c:pt>
                <c:pt idx="1">
                  <c:v>Умышленное причинение тяжкого вреда здоровью ст. 111 УК РФ</c:v>
                </c:pt>
                <c:pt idx="2">
                  <c:v>Экономической направленности</c:v>
                </c:pt>
                <c:pt idx="3">
                  <c:v>Связанные с незаконным оборотом наркотиков</c:v>
                </c:pt>
                <c:pt idx="4">
                  <c:v>Связанные с незаконным оборотом оружия</c:v>
                </c:pt>
                <c:pt idx="5">
                  <c:v>Должностные преступления</c:v>
                </c:pt>
              </c:strCache>
            </c:strRef>
          </c:cat>
          <c:val>
            <c:numRef>
              <c:f>Лист1!$C$2:$C$7</c:f>
              <c:numCache>
                <c:formatCode>0.0</c:formatCode>
                <c:ptCount val="6"/>
                <c:pt idx="0">
                  <c:v>0.6</c:v>
                </c:pt>
                <c:pt idx="1">
                  <c:v>1.6</c:v>
                </c:pt>
                <c:pt idx="2">
                  <c:v>3.7</c:v>
                </c:pt>
                <c:pt idx="3">
                  <c:v>12.9</c:v>
                </c:pt>
                <c:pt idx="4">
                  <c:v>1.9</c:v>
                </c:pt>
                <c:pt idx="5">
                  <c:v>0.8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15"/>
        <c:axId val="190557696"/>
        <c:axId val="191525376"/>
      </c:barChart>
      <c:catAx>
        <c:axId val="190557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 b="1" baseline="0"/>
            </a:pPr>
            <a:endParaRPr lang="ru-RU"/>
          </a:p>
        </c:txPr>
        <c:crossAx val="191525376"/>
        <c:crosses val="autoZero"/>
        <c:auto val="1"/>
        <c:lblAlgn val="ctr"/>
        <c:lblOffset val="100"/>
        <c:noMultiLvlLbl val="0"/>
      </c:catAx>
      <c:valAx>
        <c:axId val="191525376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90557696"/>
        <c:crosses val="autoZero"/>
        <c:crossBetween val="between"/>
      </c:valAx>
      <c:spPr>
        <a:noFill/>
        <a:ln w="25387">
          <a:noFill/>
        </a:ln>
      </c:spPr>
    </c:plotArea>
    <c:legend>
      <c:legendPos val="b"/>
      <c:layout/>
      <c:overlay val="0"/>
      <c:txPr>
        <a:bodyPr/>
        <a:lstStyle/>
        <a:p>
          <a:pPr>
            <a:defRPr sz="1199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800" dirty="0"/>
              <a:t>СТРУКТУРА ПРЕСТУПНОСТИ (в </a:t>
            </a:r>
            <a:r>
              <a:rPr lang="ru-RU" sz="1800" dirty="0" smtClean="0"/>
              <a:t>%)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b="0" dirty="0" smtClean="0">
                <a:effectLst/>
              </a:rPr>
              <a:t>ЯНВАРЬ-АВГУСТ</a:t>
            </a:r>
            <a:endParaRPr lang="ru-RU" sz="1800" dirty="0" smtClean="0"/>
          </a:p>
        </c:rich>
      </c:tx>
      <c:layout>
        <c:manualLayout>
          <c:xMode val="edge"/>
          <c:yMode val="edge"/>
          <c:x val="0.28731169787719146"/>
          <c:y val="0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rgbClr val="0070C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bubble3D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rgbClr val="008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bubble3D val="0"/>
            <c:spPr>
              <a:solidFill>
                <a:srgbClr val="7030A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"/>
            <c:bubble3D val="0"/>
            <c:spPr>
              <a:solidFill>
                <a:srgbClr val="00B0F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"/>
            <c:bubble3D val="0"/>
            <c:spPr>
              <a:solidFill>
                <a:srgbClr val="FF99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Лист1!$A$2:$A$8</c:f>
              <c:strCache>
                <c:ptCount val="7"/>
                <c:pt idx="0">
                  <c:v>убийство, умышленное причинение тяжкого вреда здоровью, изнасилование</c:v>
                </c:pt>
                <c:pt idx="1">
                  <c:v>кража</c:v>
                </c:pt>
                <c:pt idx="2">
                  <c:v>мошенничество</c:v>
                </c:pt>
                <c:pt idx="3">
                  <c:v>грабеж, разбой</c:v>
                </c:pt>
                <c:pt idx="4">
                  <c:v>угон и хищение транспортных средств</c:v>
                </c:pt>
                <c:pt idx="5">
                  <c:v>прочие</c:v>
                </c:pt>
                <c:pt idx="6">
                  <c:v>коррупция</c:v>
                </c:pt>
              </c:strCache>
            </c:strRef>
          </c:cat>
          <c:val>
            <c:numRef>
              <c:f>Лист1!$B$2:$B$8</c:f>
              <c:numCache>
                <c:formatCode>0.0</c:formatCode>
                <c:ptCount val="7"/>
                <c:pt idx="0">
                  <c:v>2.2999999999999998</c:v>
                </c:pt>
                <c:pt idx="1">
                  <c:v>34.700000000000003</c:v>
                </c:pt>
                <c:pt idx="2">
                  <c:v>13.4</c:v>
                </c:pt>
                <c:pt idx="3">
                  <c:v>2.1</c:v>
                </c:pt>
                <c:pt idx="4">
                  <c:v>2.7</c:v>
                </c:pt>
                <c:pt idx="5">
                  <c:v>43.2</c:v>
                </c:pt>
                <c:pt idx="6">
                  <c:v>1.6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lnSpc>
          <a:spcPct val="100000"/>
        </a:lnSpc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0.63866</cdr:x>
      <cdr:y>0.13406</cdr:y>
    </cdr:from>
    <cdr:to>
      <cdr:x>0.98125</cdr:x>
      <cdr:y>0.23477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472647" y="810898"/>
          <a:ext cx="2935637" cy="6091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/>
            <a:t>Убийство, умышленное причинение </a:t>
          </a:r>
          <a:endParaRPr lang="en-US" sz="1100" b="1" dirty="0" smtClean="0"/>
        </a:p>
        <a:p xmlns:a="http://schemas.openxmlformats.org/drawingml/2006/main">
          <a:r>
            <a:rPr lang="ru-RU" sz="1100" b="1" dirty="0" smtClean="0"/>
            <a:t>тяжкого вреда здоровью, изнасилование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0.51261</cdr:x>
      <cdr:y>0.22669</cdr:y>
    </cdr:from>
    <cdr:to>
      <cdr:x>0.82871</cdr:x>
      <cdr:y>0.28571</cdr:y>
    </cdr:to>
    <cdr:cxnSp macro="">
      <cdr:nvCxnSpPr>
        <cdr:cNvPr id="5" name="Прямая соединительная линия 4"/>
        <cdr:cNvCxnSpPr/>
      </cdr:nvCxnSpPr>
      <cdr:spPr>
        <a:xfrm xmlns:a="http://schemas.openxmlformats.org/drawingml/2006/main" flipV="1">
          <a:off x="4392488" y="1371173"/>
          <a:ext cx="2708688" cy="357019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0.84259</cdr:x>
      <cdr:y>0.40004</cdr:y>
    </cdr:from>
    <cdr:to>
      <cdr:x>0.91667</cdr:x>
      <cdr:y>0.45338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6552728" y="2160240"/>
          <a:ext cx="576110" cy="2880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/>
            <a:t>Кражи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0.66667</cdr:x>
      <cdr:y>0.42671</cdr:y>
    </cdr:from>
    <cdr:to>
      <cdr:x>0.84259</cdr:x>
      <cdr:y>0.46672</cdr:y>
    </cdr:to>
    <cdr:cxnSp macro="">
      <cdr:nvCxnSpPr>
        <cdr:cNvPr id="10" name="Прямая соединительная линия 9"/>
        <cdr:cNvCxnSpPr>
          <a:endCxn xmlns:a="http://schemas.openxmlformats.org/drawingml/2006/main" id="9" idx="1"/>
        </cdr:cNvCxnSpPr>
      </cdr:nvCxnSpPr>
      <cdr:spPr>
        <a:xfrm xmlns:a="http://schemas.openxmlformats.org/drawingml/2006/main" flipV="1">
          <a:off x="5184602" y="2304234"/>
          <a:ext cx="1368106" cy="21605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0.77098</cdr:x>
      <cdr:y>0.80726</cdr:y>
    </cdr:from>
    <cdr:to>
      <cdr:x>0.91913</cdr:x>
      <cdr:y>0.8606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6606496" y="4882864"/>
          <a:ext cx="1269491" cy="3226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/>
            <a:t>Мошенничество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0.67094</cdr:x>
      <cdr:y>0.79545</cdr:y>
    </cdr:from>
    <cdr:to>
      <cdr:x>0.7612</cdr:x>
      <cdr:y>0.83031</cdr:y>
    </cdr:to>
    <cdr:cxnSp macro="">
      <cdr:nvCxnSpPr>
        <cdr:cNvPr id="13" name="Прямая соединительная линия 12"/>
        <cdr:cNvCxnSpPr/>
      </cdr:nvCxnSpPr>
      <cdr:spPr>
        <a:xfrm xmlns:a="http://schemas.openxmlformats.org/drawingml/2006/main">
          <a:off x="5749240" y="4811426"/>
          <a:ext cx="773434" cy="210857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0.48739</cdr:x>
      <cdr:y>0.86905</cdr:y>
    </cdr:from>
    <cdr:to>
      <cdr:x>0.61678</cdr:x>
      <cdr:y>0.94758</cdr:y>
    </cdr:to>
    <cdr:cxnSp macro="">
      <cdr:nvCxnSpPr>
        <cdr:cNvPr id="15" name="Прямая соединительная линия 14"/>
        <cdr:cNvCxnSpPr/>
      </cdr:nvCxnSpPr>
      <cdr:spPr>
        <a:xfrm xmlns:a="http://schemas.openxmlformats.org/drawingml/2006/main" rot="10800000">
          <a:off x="4176464" y="5256584"/>
          <a:ext cx="1108736" cy="475003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0.61258</cdr:x>
      <cdr:y>0.94666</cdr:y>
    </cdr:from>
    <cdr:to>
      <cdr:x>0.76073</cdr:x>
      <cdr:y>1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5249174" y="5740120"/>
          <a:ext cx="1269490" cy="3226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/>
            <a:t>Грабеж, разбой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0.02066</cdr:x>
      <cdr:y>0.76002</cdr:y>
    </cdr:from>
    <cdr:to>
      <cdr:x>0.22436</cdr:x>
      <cdr:y>0.84003</cdr:y>
    </cdr:to>
    <cdr:sp macro="" textlink="">
      <cdr:nvSpPr>
        <cdr:cNvPr id="19" name="TextBox 1"/>
        <cdr:cNvSpPr txBox="1"/>
      </cdr:nvSpPr>
      <cdr:spPr>
        <a:xfrm xmlns:a="http://schemas.openxmlformats.org/drawingml/2006/main">
          <a:off x="177076" y="4597112"/>
          <a:ext cx="1745496" cy="4839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 smtClean="0"/>
            <a:t>Угон </a:t>
          </a:r>
          <a:r>
            <a:rPr lang="ru-RU" b="1" dirty="0"/>
            <a:t>и хищение </a:t>
          </a:r>
          <a:endParaRPr lang="ru-RU" b="1" dirty="0" smtClean="0"/>
        </a:p>
        <a:p xmlns:a="http://schemas.openxmlformats.org/drawingml/2006/main">
          <a:r>
            <a:rPr lang="ru-RU" b="1" dirty="0" smtClean="0"/>
            <a:t>транспортных </a:t>
          </a:r>
          <a:r>
            <a:rPr lang="ru-RU" b="1" dirty="0"/>
            <a:t>средств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0.17647</cdr:x>
      <cdr:y>0.78571</cdr:y>
    </cdr:from>
    <cdr:to>
      <cdr:x>0.45158</cdr:x>
      <cdr:y>0.85657</cdr:y>
    </cdr:to>
    <cdr:cxnSp macro="">
      <cdr:nvCxnSpPr>
        <cdr:cNvPr id="20" name="Прямая соединительная линия 19"/>
        <cdr:cNvCxnSpPr/>
      </cdr:nvCxnSpPr>
      <cdr:spPr>
        <a:xfrm xmlns:a="http://schemas.openxmlformats.org/drawingml/2006/main">
          <a:off x="1512168" y="4752528"/>
          <a:ext cx="2357405" cy="428609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0.06723</cdr:x>
      <cdr:y>0.25</cdr:y>
    </cdr:from>
    <cdr:to>
      <cdr:x>0.15057</cdr:x>
      <cdr:y>0.30334</cdr:y>
    </cdr:to>
    <cdr:sp macro="" textlink="">
      <cdr:nvSpPr>
        <cdr:cNvPr id="22" name="TextBox 1"/>
        <cdr:cNvSpPr txBox="1"/>
      </cdr:nvSpPr>
      <cdr:spPr>
        <a:xfrm xmlns:a="http://schemas.openxmlformats.org/drawingml/2006/main">
          <a:off x="576064" y="1512168"/>
          <a:ext cx="714137" cy="3226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/>
            <a:t>П</a:t>
          </a:r>
          <a:r>
            <a:rPr lang="ru-RU" b="1" dirty="0" smtClean="0"/>
            <a:t>рочие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0.13889</cdr:x>
      <cdr:y>0.28003</cdr:y>
    </cdr:from>
    <cdr:to>
      <cdr:x>0.37963</cdr:x>
      <cdr:y>0.52006</cdr:y>
    </cdr:to>
    <cdr:cxnSp macro="">
      <cdr:nvCxnSpPr>
        <cdr:cNvPr id="23" name="Прямая соединительная линия 22"/>
        <cdr:cNvCxnSpPr/>
      </cdr:nvCxnSpPr>
      <cdr:spPr>
        <a:xfrm xmlns:a="http://schemas.openxmlformats.org/drawingml/2006/main">
          <a:off x="1080120" y="1512168"/>
          <a:ext cx="1872208" cy="129614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0.30556</cdr:x>
      <cdr:y>0.10668</cdr:y>
    </cdr:from>
    <cdr:to>
      <cdr:x>0.41667</cdr:x>
      <cdr:y>0.16002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2376264" y="576064"/>
          <a:ext cx="86409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 smtClean="0"/>
            <a:t>Коррупция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0.36111</cdr:x>
      <cdr:y>0.14668</cdr:y>
    </cdr:from>
    <cdr:to>
      <cdr:x>0.4958</cdr:x>
      <cdr:y>0.2381</cdr:y>
    </cdr:to>
    <cdr:cxnSp macro="">
      <cdr:nvCxnSpPr>
        <cdr:cNvPr id="21" name="Прямая соединительная линия 20"/>
        <cdr:cNvCxnSpPr/>
      </cdr:nvCxnSpPr>
      <cdr:spPr>
        <a:xfrm xmlns:a="http://schemas.openxmlformats.org/drawingml/2006/main">
          <a:off x="3094334" y="887219"/>
          <a:ext cx="1154138" cy="552941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0.05738</cdr:x>
      <cdr:y>0.30864</cdr:y>
    </cdr:from>
    <cdr:to>
      <cdr:x>0.36233</cdr:x>
      <cdr:y>0.35613</cdr:y>
    </cdr:to>
    <cdr:sp macro="" textlink="">
      <cdr:nvSpPr>
        <cdr:cNvPr id="10" name="TextBox 2"/>
        <cdr:cNvSpPr txBox="1"/>
      </cdr:nvSpPr>
      <cdr:spPr>
        <a:xfrm xmlns:a="http://schemas.openxmlformats.org/drawingml/2006/main">
          <a:off x="504082" y="1800188"/>
          <a:ext cx="2679003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Экономической направленности</a:t>
          </a:r>
        </a:p>
      </cdr:txBody>
    </cdr:sp>
  </cdr:relSizeAnchor>
  <cdr:relSizeAnchor xmlns:cdr="http://schemas.openxmlformats.org/drawingml/2006/chartDrawing">
    <cdr:from>
      <cdr:x>0.05738</cdr:x>
      <cdr:y>0.38272</cdr:y>
    </cdr:from>
    <cdr:to>
      <cdr:x>0.36449</cdr:x>
      <cdr:y>0.43021</cdr:y>
    </cdr:to>
    <cdr:sp macro="" textlink="">
      <cdr:nvSpPr>
        <cdr:cNvPr id="11" name="TextBox 2"/>
        <cdr:cNvSpPr txBox="1"/>
      </cdr:nvSpPr>
      <cdr:spPr>
        <a:xfrm xmlns:a="http://schemas.openxmlformats.org/drawingml/2006/main">
          <a:off x="504082" y="2232271"/>
          <a:ext cx="2697983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Коррупционной направленности</a:t>
          </a:r>
        </a:p>
      </cdr:txBody>
    </cdr:sp>
  </cdr:relSizeAnchor>
  <cdr:relSizeAnchor xmlns:cdr="http://schemas.openxmlformats.org/drawingml/2006/chartDrawing">
    <cdr:from>
      <cdr:x>0.05738</cdr:x>
      <cdr:y>0.53086</cdr:y>
    </cdr:from>
    <cdr:to>
      <cdr:x>0.16033</cdr:x>
      <cdr:y>0.57835</cdr:y>
    </cdr:to>
    <cdr:sp macro="" textlink="">
      <cdr:nvSpPr>
        <cdr:cNvPr id="12" name="TextBox 2"/>
        <cdr:cNvSpPr txBox="1"/>
      </cdr:nvSpPr>
      <cdr:spPr>
        <a:xfrm xmlns:a="http://schemas.openxmlformats.org/drawingml/2006/main">
          <a:off x="504082" y="3096320"/>
          <a:ext cx="904415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>
              <a:latin typeface="Arial" pitchFamily="34" charset="0"/>
              <a:cs typeface="Arial" pitchFamily="34" charset="0"/>
            </a:rPr>
            <a:t>Убийства</a:t>
          </a:r>
          <a:endParaRPr lang="ru-RU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0.05738</cdr:x>
      <cdr:y>0.59259</cdr:y>
    </cdr:from>
    <cdr:to>
      <cdr:x>0.33724</cdr:x>
      <cdr:y>0.67174</cdr:y>
    </cdr:to>
    <cdr:sp macro="" textlink="">
      <cdr:nvSpPr>
        <cdr:cNvPr id="13" name="TextBox 2"/>
        <cdr:cNvSpPr txBox="1"/>
      </cdr:nvSpPr>
      <cdr:spPr>
        <a:xfrm xmlns:a="http://schemas.openxmlformats.org/drawingml/2006/main">
          <a:off x="504082" y="3456369"/>
          <a:ext cx="2458563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Умышленное причинение тяжкого вреда здоровью</a:t>
          </a:r>
        </a:p>
      </cdr:txBody>
    </cdr:sp>
  </cdr:relSizeAnchor>
  <cdr:relSizeAnchor xmlns:cdr="http://schemas.openxmlformats.org/drawingml/2006/chartDrawing">
    <cdr:from>
      <cdr:x>0.05738</cdr:x>
      <cdr:y>0.76543</cdr:y>
    </cdr:from>
    <cdr:to>
      <cdr:x>0.399</cdr:x>
      <cdr:y>0.84458</cdr:y>
    </cdr:to>
    <cdr:sp macro="" textlink="">
      <cdr:nvSpPr>
        <cdr:cNvPr id="14" name="TextBox 2"/>
        <cdr:cNvSpPr txBox="1"/>
      </cdr:nvSpPr>
      <cdr:spPr>
        <a:xfrm xmlns:a="http://schemas.openxmlformats.org/drawingml/2006/main">
          <a:off x="504082" y="4464484"/>
          <a:ext cx="3001143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Связанные с незаконным оборотом </a:t>
          </a:r>
          <a:endParaRPr lang="ru-RU" sz="1200" b="1" dirty="0" smtClean="0">
            <a:latin typeface="Arial" pitchFamily="34" charset="0"/>
            <a:cs typeface="Arial" pitchFamily="34" charset="0"/>
          </a:endParaRPr>
        </a:p>
        <a:p xmlns:a="http://schemas.openxmlformats.org/drawingml/2006/main">
          <a:r>
            <a:rPr lang="ru-RU" sz="1200" b="1" dirty="0" smtClean="0">
              <a:latin typeface="Arial" pitchFamily="34" charset="0"/>
              <a:cs typeface="Arial" pitchFamily="34" charset="0"/>
            </a:rPr>
            <a:t>оружия</a:t>
          </a:r>
          <a:endParaRPr lang="ru-RU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0.05738</cdr:x>
      <cdr:y>0.85185</cdr:y>
    </cdr:from>
    <cdr:to>
      <cdr:x>0.33824</cdr:x>
      <cdr:y>0.89934</cdr:y>
    </cdr:to>
    <cdr:sp macro="" textlink="">
      <cdr:nvSpPr>
        <cdr:cNvPr id="15" name="TextBox 2"/>
        <cdr:cNvSpPr txBox="1"/>
      </cdr:nvSpPr>
      <cdr:spPr>
        <a:xfrm xmlns:a="http://schemas.openxmlformats.org/drawingml/2006/main">
          <a:off x="504082" y="4968541"/>
          <a:ext cx="2467342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Угоны транспортных средств</a:t>
          </a:r>
        </a:p>
      </cdr:txBody>
    </cdr:sp>
  </cdr:relSizeAnchor>
  <cdr:relSizeAnchor xmlns:cdr="http://schemas.openxmlformats.org/drawingml/2006/chartDrawing">
    <cdr:from>
      <cdr:x>0.05738</cdr:x>
      <cdr:y>0.91358</cdr:y>
    </cdr:from>
    <cdr:to>
      <cdr:x>0.15686</cdr:x>
      <cdr:y>0.96107</cdr:y>
    </cdr:to>
    <cdr:sp macro="" textlink="">
      <cdr:nvSpPr>
        <cdr:cNvPr id="16" name="TextBox 2"/>
        <cdr:cNvSpPr txBox="1"/>
      </cdr:nvSpPr>
      <cdr:spPr>
        <a:xfrm xmlns:a="http://schemas.openxmlformats.org/drawingml/2006/main">
          <a:off x="504082" y="5328591"/>
          <a:ext cx="873957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Хищения</a:t>
          </a:r>
        </a:p>
      </cdr:txBody>
    </cdr:sp>
  </cdr:relSizeAnchor>
  <cdr:relSizeAnchor xmlns:cdr="http://schemas.openxmlformats.org/drawingml/2006/chartDrawing">
    <cdr:from>
      <cdr:x>0.05738</cdr:x>
      <cdr:y>0.45679</cdr:y>
    </cdr:from>
    <cdr:to>
      <cdr:x>0.48361</cdr:x>
      <cdr:y>0.51264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504056" y="2664296"/>
          <a:ext cx="3744420" cy="325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>
              <a:latin typeface="Arial" pitchFamily="34" charset="0"/>
              <a:cs typeface="Arial" pitchFamily="34" charset="0"/>
            </a:rPr>
            <a:t>Должностные преступления</a:t>
          </a:r>
          <a:endParaRPr lang="ru-RU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0.05738</cdr:x>
      <cdr:y>0.67901</cdr:y>
    </cdr:from>
    <cdr:to>
      <cdr:x>0.44262</cdr:x>
      <cdr:y>0.77675</cdr:y>
    </cdr:to>
    <cdr:sp macro="" textlink="">
      <cdr:nvSpPr>
        <cdr:cNvPr id="18" name="TextBox 17"/>
        <cdr:cNvSpPr txBox="1"/>
      </cdr:nvSpPr>
      <cdr:spPr>
        <a:xfrm xmlns:a="http://schemas.openxmlformats.org/drawingml/2006/main">
          <a:off x="504056" y="3960440"/>
          <a:ext cx="3384324" cy="5700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Связанные с незаконным </a:t>
          </a:r>
          <a:endParaRPr lang="ru-RU" sz="1200" b="1" dirty="0" smtClean="0">
            <a:latin typeface="Arial" pitchFamily="34" charset="0"/>
            <a:cs typeface="Arial" pitchFamily="34" charset="0"/>
          </a:endParaRPr>
        </a:p>
        <a:p xmlns:a="http://schemas.openxmlformats.org/drawingml/2006/main">
          <a:r>
            <a:rPr lang="ru-RU" sz="1200" b="1" dirty="0" smtClean="0">
              <a:latin typeface="Arial" pitchFamily="34" charset="0"/>
              <a:cs typeface="Arial" pitchFamily="34" charset="0"/>
            </a:rPr>
            <a:t>оборотом </a:t>
          </a:r>
          <a:r>
            <a:rPr lang="ru-RU" sz="1200" b="1" dirty="0">
              <a:latin typeface="Arial" pitchFamily="34" charset="0"/>
              <a:cs typeface="Arial" pitchFamily="34" charset="0"/>
            </a:rPr>
            <a:t>наркотиков 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6399" cy="496888"/>
          </a:xfrm>
          <a:prstGeom prst="rect">
            <a:avLst/>
          </a:prstGeom>
        </p:spPr>
        <p:txBody>
          <a:bodyPr vert="horz" lIns="91703" tIns="45852" rIns="91703" bIns="4585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90" y="1"/>
            <a:ext cx="2946399" cy="496888"/>
          </a:xfrm>
          <a:prstGeom prst="rect">
            <a:avLst/>
          </a:prstGeom>
        </p:spPr>
        <p:txBody>
          <a:bodyPr vert="horz" lIns="91703" tIns="45852" rIns="91703" bIns="4585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E3C85E4-C09E-4DEC-A793-43E4B2B374BB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03" tIns="45852" rIns="91703" bIns="45852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2" y="4714879"/>
            <a:ext cx="5438776" cy="4467225"/>
          </a:xfrm>
          <a:prstGeom prst="rect">
            <a:avLst/>
          </a:prstGeom>
        </p:spPr>
        <p:txBody>
          <a:bodyPr vert="horz" lIns="91703" tIns="45852" rIns="91703" bIns="45852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166"/>
            <a:ext cx="2946399" cy="496887"/>
          </a:xfrm>
          <a:prstGeom prst="rect">
            <a:avLst/>
          </a:prstGeom>
        </p:spPr>
        <p:txBody>
          <a:bodyPr vert="horz" lIns="91703" tIns="45852" rIns="91703" bIns="4585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90" y="9428166"/>
            <a:ext cx="2946399" cy="496887"/>
          </a:xfrm>
          <a:prstGeom prst="rect">
            <a:avLst/>
          </a:prstGeom>
        </p:spPr>
        <p:txBody>
          <a:bodyPr vert="horz" lIns="91703" tIns="45852" rIns="91703" bIns="4585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284017C-8EB0-4EC1-B470-ED2DD8AAC5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179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ECE8C4C-ABE7-4659-AD87-A2E3DE65C4E5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507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072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B3104B-83D0-4006-BDDB-549EE75DEBA6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277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4017C-8EB0-4EC1-B470-ED2DD8AAC578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992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B83CD-35DF-4C3F-94D5-C1718224C780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98895-8497-493A-82B7-823DBA85DE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9CB55-96B5-47A1-9059-FA4DE1BC4F9E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12CF3-6133-48C5-876E-9700F63CAD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0DB26-8B28-4459-8EE0-86B0279B2F5F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8615B-0F49-4907-91D3-FBBC16F4C2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C2809-2E68-4CC0-BF56-2EC90A543851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F53D0-EDF7-450E-8951-008315CFFC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CD52F-DAFF-46E8-8905-2E8DD90D1F94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E53D6-FDFC-4B19-BF22-BA5EBF51D1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06A02-B59A-426F-8D0E-A86CD0EB1D05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23667-A468-48D8-89A6-CFD4E03014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B2EBA-6184-40DE-945B-30CF2A30371E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8CE94-E6A4-4BF2-8CA6-63C19BB8DA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F5C5A-4555-4976-AA38-F45D1C6E73B0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77DEB-D032-49DF-9DED-E999EC866C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8F788-29D6-4175-B99D-AD40423F5207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119BE-C1B3-4CFF-92B1-710741A42B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DD62E-4658-49EF-9E36-A61E63F70D68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D93E0-337B-429D-9B61-9284A7E9E6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C0C59-224F-4EA8-98D0-6A654BA10B69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97D6D-D0EC-42D7-9CE6-3E0D4597C1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460F8-6794-490D-A771-1004407894E1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97865-3529-425B-A779-6FC4EAF99D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60BD0-49D9-432A-8198-2AD6D86B3B2C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D3F43-D55B-4E80-9414-8BCA86A0B0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45B22-B335-44B2-8081-0D046C0A0F77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B044E-9CF9-48E5-B66F-17B01AB7B9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6648E-4E81-43E9-8927-95CC82FB0EB3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AF5B4-CBD2-4CD7-A177-CBA7D96836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83336-056F-48E0-A470-6AAED918956E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025E6-5C40-4790-A9A6-5988A7C2A4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4E2D1-83E5-41C9-919D-1B2471242F29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C4AFE-EFF7-4FD6-8FED-D08E1BC06B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8536A-7873-4D8D-85F8-B622A9818FEF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0320C-90E9-4FCE-AC51-1494AAB906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9FC13-D568-4192-B0E6-24AA85278551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633FD-DAE2-450E-A545-A24F5D3937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7DB5B-D281-4A04-A150-445DE93F7BDC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AD075-FD8E-46CF-A7C5-5D190923C4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82114-383F-4545-93E1-0E1872686886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F1129-4611-428C-AC2D-9739C7AA06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1FFF5-FE9F-4A8F-9A40-444B25308CC2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E206D-24D6-403B-9846-EFFD460EB5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4B7F71D-D617-484A-9922-95C5CF528B09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0C0C6E5-693C-4443-8CBB-DFDF4B4628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31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AA1CA23-D187-4175-9A98-2BB066B97E79}" type="datetimeFigureOut">
              <a:rPr lang="ru-RU"/>
              <a:pPr>
                <a:defRPr/>
              </a:pPr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CF4183-6B98-4B48-8F21-106D510596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3"/>
          <p:cNvSpPr>
            <a:spLocks noGrp="1"/>
          </p:cNvSpPr>
          <p:nvPr>
            <p:ph type="ctrTitle"/>
          </p:nvPr>
        </p:nvSpPr>
        <p:spPr>
          <a:xfrm>
            <a:off x="611188" y="476250"/>
            <a:ext cx="7772400" cy="1470025"/>
          </a:xfrm>
        </p:spPr>
        <p:txBody>
          <a:bodyPr/>
          <a:lstStyle/>
          <a:p>
            <a:r>
              <a:rPr lang="ru-RU" sz="2400" dirty="0" smtClean="0"/>
              <a:t>Прокуратура Приморского края</a:t>
            </a:r>
            <a:br>
              <a:rPr lang="ru-RU" sz="2400" dirty="0" smtClean="0"/>
            </a:br>
            <a:r>
              <a:rPr lang="ru-RU" sz="2400" dirty="0" smtClean="0"/>
              <a:t>Управление правовой статистики</a:t>
            </a:r>
            <a:r>
              <a:rPr lang="en-US" sz="2400" dirty="0" smtClean="0"/>
              <a:t>, </a:t>
            </a:r>
            <a:r>
              <a:rPr lang="ru-RU" sz="2400" dirty="0" smtClean="0"/>
              <a:t>информационных технологий и защиты информации</a:t>
            </a:r>
          </a:p>
        </p:txBody>
      </p:sp>
      <p:sp>
        <p:nvSpPr>
          <p:cNvPr id="26626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0675" y="4221163"/>
            <a:ext cx="8497888" cy="1439862"/>
          </a:xfrm>
        </p:spPr>
        <p:txBody>
          <a:bodyPr/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Аналитические данные состояния преступности в Приморском крае</a:t>
            </a:r>
          </a:p>
        </p:txBody>
      </p:sp>
      <p:pic>
        <p:nvPicPr>
          <p:cNvPr id="26627" name="Picture 2" descr="C:\Users\mikshin.ve.PK\Documents\emblem_bi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79800" y="1844675"/>
            <a:ext cx="2179638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одзаголовок 4"/>
          <p:cNvSpPr txBox="1">
            <a:spLocks/>
          </p:cNvSpPr>
          <p:nvPr/>
        </p:nvSpPr>
        <p:spPr>
          <a:xfrm>
            <a:off x="2878138" y="5732463"/>
            <a:ext cx="3384550" cy="86518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endParaRPr lang="ru-RU" sz="1500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 Владивосток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2020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(ЯНВАРЬ-АВГУСТ)</a:t>
            </a:r>
            <a:endParaRPr lang="en-US" sz="1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8946454"/>
              </p:ext>
            </p:extLst>
          </p:nvPr>
        </p:nvGraphicFramePr>
        <p:xfrm>
          <a:off x="744846" y="260648"/>
          <a:ext cx="3671888" cy="59559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5346200"/>
              </p:ext>
            </p:extLst>
          </p:nvPr>
        </p:nvGraphicFramePr>
        <p:xfrm>
          <a:off x="4932040" y="188640"/>
          <a:ext cx="3673475" cy="5977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Box 5"/>
          <p:cNvSpPr txBox="1">
            <a:spLocks noChangeArrowheads="1"/>
          </p:cNvSpPr>
          <p:nvPr/>
        </p:nvSpPr>
        <p:spPr bwMode="auto">
          <a:xfrm>
            <a:off x="1651967" y="476250"/>
            <a:ext cx="57686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Calibri" pitchFamily="34" charset="0"/>
              </a:rPr>
              <a:t>ДИНАМИКА ЗАРЕГИСТРИРОВАННЫХ ПРЕСТУПЛЕНИЙ, </a:t>
            </a:r>
            <a:r>
              <a:rPr lang="ru-RU" b="1" dirty="0" smtClean="0">
                <a:solidFill>
                  <a:srgbClr val="000000"/>
                </a:solidFill>
                <a:latin typeface="Calibri" pitchFamily="34" charset="0"/>
              </a:rPr>
              <a:t>%</a:t>
            </a:r>
            <a:endParaRPr lang="ru-RU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3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7247259"/>
              </p:ext>
            </p:extLst>
          </p:nvPr>
        </p:nvGraphicFramePr>
        <p:xfrm>
          <a:off x="4427984" y="1092200"/>
          <a:ext cx="4573264" cy="4973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05877" y="836712"/>
            <a:ext cx="17352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Calibri" pitchFamily="34" charset="0"/>
              </a:rPr>
              <a:t>ЯНВАРЬ-АВГУСТ</a:t>
            </a:r>
            <a:endParaRPr lang="ru-RU" dirty="0">
              <a:latin typeface="Calibri" pitchFamily="34" charset="0"/>
            </a:endParaRPr>
          </a:p>
        </p:txBody>
      </p:sp>
      <p:graphicFrame>
        <p:nvGraphicFramePr>
          <p:cNvPr id="6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0869054"/>
              </p:ext>
            </p:extLst>
          </p:nvPr>
        </p:nvGraphicFramePr>
        <p:xfrm>
          <a:off x="0" y="1092200"/>
          <a:ext cx="5004048" cy="5073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7083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6653191"/>
              </p:ext>
            </p:extLst>
          </p:nvPr>
        </p:nvGraphicFramePr>
        <p:xfrm>
          <a:off x="611188" y="620713"/>
          <a:ext cx="7345362" cy="6048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1761845"/>
              </p:ext>
            </p:extLst>
          </p:nvPr>
        </p:nvGraphicFramePr>
        <p:xfrm>
          <a:off x="755576" y="692696"/>
          <a:ext cx="7776000" cy="5808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2461649"/>
              </p:ext>
            </p:extLst>
          </p:nvPr>
        </p:nvGraphicFramePr>
        <p:xfrm>
          <a:off x="684213" y="692150"/>
          <a:ext cx="3887787" cy="2665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9975488"/>
              </p:ext>
            </p:extLst>
          </p:nvPr>
        </p:nvGraphicFramePr>
        <p:xfrm>
          <a:off x="4716016" y="692696"/>
          <a:ext cx="3836987" cy="2665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3296799"/>
              </p:ext>
            </p:extLst>
          </p:nvPr>
        </p:nvGraphicFramePr>
        <p:xfrm>
          <a:off x="611861" y="3573016"/>
          <a:ext cx="3940175" cy="2951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1122804"/>
              </p:ext>
            </p:extLst>
          </p:nvPr>
        </p:nvGraphicFramePr>
        <p:xfrm>
          <a:off x="4716016" y="3573016"/>
          <a:ext cx="3940175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0696436"/>
              </p:ext>
            </p:extLst>
          </p:nvPr>
        </p:nvGraphicFramePr>
        <p:xfrm>
          <a:off x="755650" y="692150"/>
          <a:ext cx="7777163" cy="5400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5628645"/>
              </p:ext>
            </p:extLst>
          </p:nvPr>
        </p:nvGraphicFramePr>
        <p:xfrm>
          <a:off x="756000" y="692150"/>
          <a:ext cx="7777163" cy="5400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3970070"/>
              </p:ext>
            </p:extLst>
          </p:nvPr>
        </p:nvGraphicFramePr>
        <p:xfrm>
          <a:off x="755576" y="620688"/>
          <a:ext cx="7884000" cy="583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065917" y="1340768"/>
            <a:ext cx="17352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Calibri" pitchFamily="34" charset="0"/>
              </a:rPr>
              <a:t>ЯНВАРЬ-АВГУСТ</a:t>
            </a:r>
            <a:endParaRPr lang="ru-RU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822111995"/>
              </p:ext>
            </p:extLst>
          </p:nvPr>
        </p:nvGraphicFramePr>
        <p:xfrm>
          <a:off x="251520" y="188640"/>
          <a:ext cx="8568952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0320326"/>
              </p:ext>
            </p:extLst>
          </p:nvPr>
        </p:nvGraphicFramePr>
        <p:xfrm>
          <a:off x="179512" y="548680"/>
          <a:ext cx="8784976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3568" y="1844824"/>
            <a:ext cx="31854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/>
              <a:t>Всего зарегистрировано преступлений</a:t>
            </a:r>
            <a:endParaRPr lang="ru-RU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8285050"/>
              </p:ext>
            </p:extLst>
          </p:nvPr>
        </p:nvGraphicFramePr>
        <p:xfrm>
          <a:off x="744846" y="260648"/>
          <a:ext cx="3671888" cy="59559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9872516"/>
              </p:ext>
            </p:extLst>
          </p:nvPr>
        </p:nvGraphicFramePr>
        <p:xfrm>
          <a:off x="4932040" y="188640"/>
          <a:ext cx="3673475" cy="5977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2130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18868</TotalTime>
  <Words>218</Words>
  <Application>Microsoft Office PowerPoint</Application>
  <PresentationFormat>Экран (4:3)</PresentationFormat>
  <Paragraphs>63</Paragraphs>
  <Slides>12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2_Тема Office</vt:lpstr>
      <vt:lpstr>Прокуратура Приморского края Управление правовой статистики, информационных технологий и защиты информации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прокуратура Приморского края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Гончаров Д.И.</dc:creator>
  <cp:lastModifiedBy>Сергей Геннадьевич Андреев</cp:lastModifiedBy>
  <cp:revision>424</cp:revision>
  <cp:lastPrinted>2020-08-12T00:35:21Z</cp:lastPrinted>
  <dcterms:created xsi:type="dcterms:W3CDTF">2014-02-24T23:37:13Z</dcterms:created>
  <dcterms:modified xsi:type="dcterms:W3CDTF">2020-09-16T05:44:36Z</dcterms:modified>
</cp:coreProperties>
</file>