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797675" cy="9928225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33E434-716D-43C1-A68A-A9BAA629E7DA}" type="datetimeFigureOut">
              <a:rPr lang="ru-RU" smtClean="0"/>
              <a:t>19.02.2018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77552"/>
            <a:ext cx="5438775" cy="39090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1258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31258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6A8C86-11F8-4FA9-A243-F493D2199A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3330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A8C86-11F8-4FA9-A243-F493D2199A8E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15768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7AEBA-A55C-4A42-9DC3-51916A888433}" type="datetimeFigureOut">
              <a:rPr lang="uk-UA" smtClean="0"/>
              <a:t>19.02.2018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546E2-32DD-4911-84A7-6D7F36964280}" type="slidenum">
              <a:rPr lang="uk-UA" smtClean="0"/>
              <a:t>‹#›</a:t>
            </a:fld>
            <a:endParaRPr lang="uk-UA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7AEBA-A55C-4A42-9DC3-51916A888433}" type="datetimeFigureOut">
              <a:rPr lang="uk-UA" smtClean="0"/>
              <a:t>19.02.2018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546E2-32DD-4911-84A7-6D7F3696428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7AEBA-A55C-4A42-9DC3-51916A888433}" type="datetimeFigureOut">
              <a:rPr lang="uk-UA" smtClean="0"/>
              <a:t>19.02.2018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546E2-32DD-4911-84A7-6D7F3696428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7AEBA-A55C-4A42-9DC3-51916A888433}" type="datetimeFigureOut">
              <a:rPr lang="uk-UA" smtClean="0"/>
              <a:t>19.02.2018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546E2-32DD-4911-84A7-6D7F3696428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7AEBA-A55C-4A42-9DC3-51916A888433}" type="datetimeFigureOut">
              <a:rPr lang="uk-UA" smtClean="0"/>
              <a:t>19.02.2018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546E2-32DD-4911-84A7-6D7F36964280}" type="slidenum">
              <a:rPr lang="uk-UA" smtClean="0"/>
              <a:t>‹#›</a:t>
            </a:fld>
            <a:endParaRPr lang="uk-UA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7AEBA-A55C-4A42-9DC3-51916A888433}" type="datetimeFigureOut">
              <a:rPr lang="uk-UA" smtClean="0"/>
              <a:t>19.02.2018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546E2-32DD-4911-84A7-6D7F3696428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7AEBA-A55C-4A42-9DC3-51916A888433}" type="datetimeFigureOut">
              <a:rPr lang="uk-UA" smtClean="0"/>
              <a:t>19.02.2018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546E2-32DD-4911-84A7-6D7F36964280}" type="slidenum">
              <a:rPr lang="uk-UA" smtClean="0"/>
              <a:t>‹#›</a:t>
            </a:fld>
            <a:endParaRPr lang="uk-UA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7AEBA-A55C-4A42-9DC3-51916A888433}" type="datetimeFigureOut">
              <a:rPr lang="uk-UA" smtClean="0"/>
              <a:t>19.02.2018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546E2-32DD-4911-84A7-6D7F3696428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7AEBA-A55C-4A42-9DC3-51916A888433}" type="datetimeFigureOut">
              <a:rPr lang="uk-UA" smtClean="0"/>
              <a:t>19.02.2018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546E2-32DD-4911-84A7-6D7F3696428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7AEBA-A55C-4A42-9DC3-51916A888433}" type="datetimeFigureOut">
              <a:rPr lang="uk-UA" smtClean="0"/>
              <a:t>19.02.2018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546E2-32DD-4911-84A7-6D7F36964280}" type="slidenum">
              <a:rPr lang="uk-UA" smtClean="0"/>
              <a:t>‹#›</a:t>
            </a:fld>
            <a:endParaRPr lang="uk-UA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7AEBA-A55C-4A42-9DC3-51916A888433}" type="datetimeFigureOut">
              <a:rPr lang="uk-UA" smtClean="0"/>
              <a:t>19.02.2018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546E2-32DD-4911-84A7-6D7F3696428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7E87AEBA-A55C-4A42-9DC3-51916A888433}" type="datetimeFigureOut">
              <a:rPr lang="uk-UA" smtClean="0"/>
              <a:t>19.02.2018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3AB546E2-32DD-4911-84A7-6D7F36964280}" type="slidenum">
              <a:rPr lang="uk-UA" smtClean="0"/>
              <a:t>‹#›</a:t>
            </a:fld>
            <a:endParaRPr lang="uk-UA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8DAABB"/>
              </a:clrFrom>
              <a:clrTo>
                <a:srgbClr val="8DAABB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6000"/>
                    </a14:imgEffect>
                    <a14:imgEffect>
                      <a14:saturation sat="51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770" b="3770"/>
          <a:stretch/>
        </p:blipFill>
        <p:spPr>
          <a:xfrm>
            <a:off x="214558" y="1274442"/>
            <a:ext cx="8685268" cy="4865102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</a:effec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87624" y="476672"/>
            <a:ext cx="6781800" cy="648072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ПАМЯТКА ИЗБИРАТЕЛЮ </a:t>
            </a:r>
            <a:endParaRPr lang="uk-UA" sz="2800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899592" y="3001284"/>
            <a:ext cx="3657600" cy="160322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  <a:latin typeface="Impact" pitchFamily="34" charset="0"/>
              </a:rPr>
              <a:t>Нарушение </a:t>
            </a:r>
            <a:r>
              <a:rPr lang="ru-RU" sz="1200" dirty="0">
                <a:solidFill>
                  <a:schemeClr val="accent1">
                    <a:lumMod val="75000"/>
                  </a:schemeClr>
                </a:solidFill>
                <a:latin typeface="Impact" pitchFamily="34" charset="0"/>
              </a:rPr>
              <a:t>права гражданина на ознакомление со списком избирателей</a:t>
            </a:r>
            <a:r>
              <a:rPr lang="ru-RU" sz="1200" dirty="0">
                <a:latin typeface="Impact" pitchFamily="34" charset="0"/>
              </a:rPr>
              <a:t>, участников референдума, либо </a:t>
            </a:r>
            <a:r>
              <a:rPr lang="ru-RU" sz="1200" dirty="0" err="1">
                <a:latin typeface="Impact" pitchFamily="34" charset="0"/>
              </a:rPr>
              <a:t>нерассмотрение</a:t>
            </a:r>
            <a:r>
              <a:rPr lang="ru-RU" sz="1200" dirty="0">
                <a:latin typeface="Impact" pitchFamily="34" charset="0"/>
              </a:rPr>
              <a:t> в установленный законом срок заявления о неправильности в списке избирателей, участников референдума, либо отказ выдать гражданину письменный ответ о причине отклонения заявления о внесении исправления в список избирателей, участников </a:t>
            </a:r>
            <a:r>
              <a:rPr lang="ru-RU" sz="1200" dirty="0" smtClean="0">
                <a:latin typeface="Impact" pitchFamily="34" charset="0"/>
              </a:rPr>
              <a:t>референдума </a:t>
            </a:r>
          </a:p>
          <a:p>
            <a:endParaRPr lang="ru-RU" sz="1200" dirty="0" smtClean="0"/>
          </a:p>
          <a:p>
            <a:endParaRPr lang="ru-RU" sz="1200" dirty="0"/>
          </a:p>
          <a:p>
            <a:endParaRPr lang="ru-RU" sz="1200" dirty="0" smtClean="0"/>
          </a:p>
          <a:p>
            <a:endParaRPr lang="ru-RU" sz="1200" dirty="0"/>
          </a:p>
          <a:p>
            <a:endParaRPr lang="ru-RU" sz="1200" dirty="0" smtClean="0"/>
          </a:p>
          <a:p>
            <a:endParaRPr lang="ru-RU" sz="1200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4"/>
          </p:nvPr>
        </p:nvSpPr>
        <p:spPr>
          <a:xfrm>
            <a:off x="5049094" y="1340769"/>
            <a:ext cx="3657600" cy="303720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2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Выдача членом избирательной комиссии, комиссии референдума гражданину избирательного бюллетеня, бюллетеня </a:t>
            </a:r>
            <a:r>
              <a:rPr lang="ru-RU" sz="1200" dirty="0">
                <a:latin typeface="+mj-lt"/>
              </a:rPr>
              <a:t>для голосования на референдуме для предоставления ему возможности проголосовать вместо избирателя, участника референдума, в том числе вместо другого избирателя, участника референдума, или проголосовать </a:t>
            </a:r>
            <a:r>
              <a:rPr lang="ru-RU" sz="1200" dirty="0" smtClean="0">
                <a:latin typeface="+mj-lt"/>
              </a:rPr>
              <a:t>:</a:t>
            </a:r>
          </a:p>
          <a:p>
            <a:pPr marL="0" indent="0">
              <a:buNone/>
            </a:pPr>
            <a:endParaRPr lang="ru-RU" sz="1200" dirty="0" smtClean="0">
              <a:latin typeface="+mj-lt"/>
            </a:endParaRPr>
          </a:p>
          <a:p>
            <a:pPr marL="0" indent="0">
              <a:buNone/>
            </a:pPr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более двух раз </a:t>
            </a:r>
            <a:r>
              <a:rPr lang="ru-RU" sz="1200" dirty="0" smtClean="0">
                <a:latin typeface="+mj-lt"/>
              </a:rPr>
              <a:t>в ходе одного и того же голосования либо выдача гражданам заполненных избирательных бюллетеней, бюллетеней для голосования на референдуме</a:t>
            </a:r>
          </a:p>
          <a:p>
            <a:pPr marL="0" indent="0">
              <a:spcBef>
                <a:spcPts val="0"/>
              </a:spcBef>
              <a:buNone/>
            </a:pPr>
            <a:endParaRPr lang="ru-RU" sz="1200" dirty="0" smtClean="0">
              <a:latin typeface="+mj-lt"/>
            </a:endParaRPr>
          </a:p>
          <a:p>
            <a:pPr marL="0" indent="0">
              <a:buNone/>
            </a:pPr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более </a:t>
            </a:r>
            <a:r>
              <a:rPr lang="ru-RU" sz="12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одного раза </a:t>
            </a:r>
            <a:r>
              <a:rPr lang="ru-RU" sz="1200" dirty="0">
                <a:latin typeface="+mj-lt"/>
              </a:rPr>
              <a:t>в ходе одного и того же голосования либо выдача гражданину заполненных избирательного бюллетеня, бюллетеня для голосования на референдуме, если эти действия не содержат уголовно наказуемого </a:t>
            </a:r>
            <a:r>
              <a:rPr lang="ru-RU" sz="1200" dirty="0" smtClean="0">
                <a:latin typeface="+mj-lt"/>
              </a:rPr>
              <a:t>деяния</a:t>
            </a:r>
          </a:p>
        </p:txBody>
      </p:sp>
      <p:sp>
        <p:nvSpPr>
          <p:cNvPr id="9" name="Текст 6"/>
          <p:cNvSpPr txBox="1">
            <a:spLocks/>
          </p:cNvSpPr>
          <p:nvPr/>
        </p:nvSpPr>
        <p:spPr>
          <a:xfrm>
            <a:off x="1385016" y="4594456"/>
            <a:ext cx="2304256" cy="5040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28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 smtClean="0"/>
              <a:t>Ст. 5.47 КоАП РФ</a:t>
            </a:r>
            <a:endParaRPr lang="uk-UA" sz="1800" dirty="0"/>
          </a:p>
        </p:txBody>
      </p:sp>
      <p:sp>
        <p:nvSpPr>
          <p:cNvPr id="10" name="Объект 7"/>
          <p:cNvSpPr txBox="1">
            <a:spLocks/>
          </p:cNvSpPr>
          <p:nvPr/>
        </p:nvSpPr>
        <p:spPr>
          <a:xfrm>
            <a:off x="1115616" y="5073032"/>
            <a:ext cx="3312368" cy="131145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Сбор подписей </a:t>
            </a:r>
            <a:r>
              <a:rPr lang="ru-RU" sz="1200" dirty="0" smtClean="0">
                <a:latin typeface="+mj-lt"/>
              </a:rPr>
              <a:t>избирателей, участников референдума </a:t>
            </a:r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на рабочих местах, в процессе и в местах выдачи заработной платы, пенсий, пособий, иных социальных выплат, а также при оказании благотворительной помощи </a:t>
            </a:r>
          </a:p>
          <a:p>
            <a:endParaRPr lang="uk-UA" sz="1200" dirty="0">
              <a:latin typeface="+mj-lt"/>
            </a:endParaRPr>
          </a:p>
        </p:txBody>
      </p:sp>
      <p:sp>
        <p:nvSpPr>
          <p:cNvPr id="11" name="Текст 4"/>
          <p:cNvSpPr txBox="1">
            <a:spLocks/>
          </p:cNvSpPr>
          <p:nvPr/>
        </p:nvSpPr>
        <p:spPr>
          <a:xfrm>
            <a:off x="1182986" y="1412776"/>
            <a:ext cx="2025499" cy="4320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28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 smtClean="0"/>
              <a:t>Ст. 5.16 КоАП РФ </a:t>
            </a:r>
            <a:endParaRPr lang="uk-UA" sz="1800" dirty="0"/>
          </a:p>
        </p:txBody>
      </p:sp>
      <p:sp>
        <p:nvSpPr>
          <p:cNvPr id="12" name="Объект 7"/>
          <p:cNvSpPr txBox="1">
            <a:spLocks/>
          </p:cNvSpPr>
          <p:nvPr/>
        </p:nvSpPr>
        <p:spPr>
          <a:xfrm>
            <a:off x="1043608" y="1842379"/>
            <a:ext cx="3657600" cy="110018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2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Подкуп избирателей</a:t>
            </a:r>
            <a:r>
              <a:rPr lang="ru-RU" sz="1200" dirty="0">
                <a:latin typeface="+mj-lt"/>
              </a:rPr>
              <a:t>, участников референдума либо осуществление в период избирательной кампании, кампании референдума </a:t>
            </a:r>
            <a:r>
              <a:rPr lang="ru-RU" sz="1200" dirty="0" smtClean="0">
                <a:latin typeface="+mj-lt"/>
              </a:rPr>
              <a:t>благотворительной </a:t>
            </a:r>
            <a:r>
              <a:rPr lang="ru-RU" sz="1200" dirty="0">
                <a:latin typeface="+mj-lt"/>
              </a:rPr>
              <a:t>деятельности с нарушением законодательства о выборах и </a:t>
            </a:r>
            <a:r>
              <a:rPr lang="ru-RU" sz="1200" dirty="0" smtClean="0">
                <a:latin typeface="+mj-lt"/>
              </a:rPr>
              <a:t>референдума</a:t>
            </a:r>
            <a:endParaRPr lang="uk-UA" sz="1200" dirty="0">
              <a:latin typeface="+mj-lt"/>
            </a:endParaRPr>
          </a:p>
        </p:txBody>
      </p:sp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 rot="16200000">
            <a:off x="-241724" y="3541468"/>
            <a:ext cx="1793624" cy="463897"/>
          </a:xfrm>
        </p:spPr>
        <p:txBody>
          <a:bodyPr/>
          <a:lstStyle/>
          <a:p>
            <a:r>
              <a:rPr lang="ru-RU" sz="1800" dirty="0" smtClean="0"/>
              <a:t>Ст. 5.1 КоАП РФ</a:t>
            </a:r>
            <a:endParaRPr lang="uk-UA" sz="1800" dirty="0"/>
          </a:p>
        </p:txBody>
      </p:sp>
      <p:sp>
        <p:nvSpPr>
          <p:cNvPr id="13" name="Текст 6"/>
          <p:cNvSpPr txBox="1">
            <a:spLocks/>
          </p:cNvSpPr>
          <p:nvPr/>
        </p:nvSpPr>
        <p:spPr>
          <a:xfrm>
            <a:off x="5032139" y="3436425"/>
            <a:ext cx="1834944" cy="5040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28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uk-UA" sz="1800" dirty="0"/>
          </a:p>
        </p:txBody>
      </p:sp>
      <p:sp>
        <p:nvSpPr>
          <p:cNvPr id="15" name="Текст 6"/>
          <p:cNvSpPr txBox="1">
            <a:spLocks/>
          </p:cNvSpPr>
          <p:nvPr/>
        </p:nvSpPr>
        <p:spPr>
          <a:xfrm>
            <a:off x="6755528" y="2528899"/>
            <a:ext cx="1834944" cy="5040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28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uk-UA" sz="1800" dirty="0"/>
          </a:p>
        </p:txBody>
      </p:sp>
      <p:sp>
        <p:nvSpPr>
          <p:cNvPr id="16" name="Текст 6"/>
          <p:cNvSpPr txBox="1">
            <a:spLocks/>
          </p:cNvSpPr>
          <p:nvPr/>
        </p:nvSpPr>
        <p:spPr>
          <a:xfrm flipV="1">
            <a:off x="6603128" y="2560569"/>
            <a:ext cx="1834944" cy="44071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28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uk-UA" sz="1800" dirty="0"/>
          </a:p>
        </p:txBody>
      </p:sp>
      <p:sp>
        <p:nvSpPr>
          <p:cNvPr id="17" name="Текст 6"/>
          <p:cNvSpPr txBox="1">
            <a:spLocks/>
          </p:cNvSpPr>
          <p:nvPr/>
        </p:nvSpPr>
        <p:spPr>
          <a:xfrm>
            <a:off x="2771800" y="5805263"/>
            <a:ext cx="1834944" cy="100811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28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uk-UA" sz="1800" dirty="0"/>
          </a:p>
        </p:txBody>
      </p:sp>
      <p:sp>
        <p:nvSpPr>
          <p:cNvPr id="18" name="Текст 6"/>
          <p:cNvSpPr txBox="1">
            <a:spLocks/>
          </p:cNvSpPr>
          <p:nvPr/>
        </p:nvSpPr>
        <p:spPr>
          <a:xfrm>
            <a:off x="5685656" y="2022376"/>
            <a:ext cx="1834944" cy="5040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28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uk-UA" sz="1800" dirty="0"/>
          </a:p>
        </p:txBody>
      </p:sp>
      <p:sp>
        <p:nvSpPr>
          <p:cNvPr id="19" name="Текст 6"/>
          <p:cNvSpPr txBox="1">
            <a:spLocks/>
          </p:cNvSpPr>
          <p:nvPr/>
        </p:nvSpPr>
        <p:spPr>
          <a:xfrm>
            <a:off x="5838056" y="2174776"/>
            <a:ext cx="1834944" cy="5040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28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uk-UA" sz="1800" dirty="0"/>
          </a:p>
        </p:txBody>
      </p:sp>
      <p:sp>
        <p:nvSpPr>
          <p:cNvPr id="20" name="Объект 7"/>
          <p:cNvSpPr txBox="1">
            <a:spLocks/>
          </p:cNvSpPr>
          <p:nvPr/>
        </p:nvSpPr>
        <p:spPr>
          <a:xfrm>
            <a:off x="5720582" y="5556199"/>
            <a:ext cx="2746272" cy="83642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Воспрепятствование </a:t>
            </a:r>
            <a:r>
              <a:rPr lang="ru-RU" sz="12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осуществлению избирательных прав или работе </a:t>
            </a:r>
            <a:endParaRPr lang="ru-RU" sz="1200" dirty="0" smtClean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избирательных комиссий</a:t>
            </a:r>
            <a:endParaRPr lang="ru-RU" sz="12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24" name="Текст 6"/>
          <p:cNvSpPr txBox="1">
            <a:spLocks/>
          </p:cNvSpPr>
          <p:nvPr/>
        </p:nvSpPr>
        <p:spPr>
          <a:xfrm>
            <a:off x="5373651" y="5694206"/>
            <a:ext cx="1834944" cy="5040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28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uk-UA" sz="1800" dirty="0"/>
          </a:p>
        </p:txBody>
      </p:sp>
      <p:sp>
        <p:nvSpPr>
          <p:cNvPr id="25" name="Текст 6"/>
          <p:cNvSpPr txBox="1">
            <a:spLocks/>
          </p:cNvSpPr>
          <p:nvPr/>
        </p:nvSpPr>
        <p:spPr>
          <a:xfrm>
            <a:off x="5049094" y="4495348"/>
            <a:ext cx="1834944" cy="45959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28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uk-UA" sz="1800" dirty="0"/>
          </a:p>
        </p:txBody>
      </p:sp>
      <p:sp>
        <p:nvSpPr>
          <p:cNvPr id="26" name="Объект 7"/>
          <p:cNvSpPr txBox="1">
            <a:spLocks/>
          </p:cNvSpPr>
          <p:nvPr/>
        </p:nvSpPr>
        <p:spPr>
          <a:xfrm>
            <a:off x="5720582" y="6198262"/>
            <a:ext cx="2986111" cy="54310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uk-UA" sz="18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27" name="Текст 4"/>
          <p:cNvSpPr txBox="1">
            <a:spLocks/>
          </p:cNvSpPr>
          <p:nvPr/>
        </p:nvSpPr>
        <p:spPr>
          <a:xfrm>
            <a:off x="4905886" y="5710752"/>
            <a:ext cx="3922393" cy="79208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28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uk-UA" sz="1800" dirty="0"/>
          </a:p>
        </p:txBody>
      </p:sp>
      <p:sp>
        <p:nvSpPr>
          <p:cNvPr id="28" name="Текст 4"/>
          <p:cNvSpPr txBox="1">
            <a:spLocks/>
          </p:cNvSpPr>
          <p:nvPr/>
        </p:nvSpPr>
        <p:spPr>
          <a:xfrm rot="16200000">
            <a:off x="4382999" y="3267003"/>
            <a:ext cx="900144" cy="4320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28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</a:rPr>
              <a:t>Ст. 142.2 УК </a:t>
            </a:r>
            <a:endParaRPr lang="uk-UA" sz="1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9" name="Текст 4"/>
          <p:cNvSpPr txBox="1">
            <a:spLocks/>
          </p:cNvSpPr>
          <p:nvPr/>
        </p:nvSpPr>
        <p:spPr>
          <a:xfrm rot="16200000">
            <a:off x="4189575" y="4440166"/>
            <a:ext cx="1270036" cy="41509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28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</a:rPr>
              <a:t>Ст. 5.22  КоАП РФ </a:t>
            </a:r>
            <a:endParaRPr lang="uk-UA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0" name="Текст 4"/>
          <p:cNvSpPr txBox="1">
            <a:spLocks/>
          </p:cNvSpPr>
          <p:nvPr/>
        </p:nvSpPr>
        <p:spPr>
          <a:xfrm>
            <a:off x="5742778" y="5153840"/>
            <a:ext cx="2025499" cy="4320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28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 smtClean="0"/>
              <a:t>Ст. 141 УК РФ</a:t>
            </a:r>
            <a:endParaRPr lang="uk-UA" sz="18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195" y="5254762"/>
            <a:ext cx="730695" cy="690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719" y="1877145"/>
            <a:ext cx="738187" cy="801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672" b="29416"/>
          <a:stretch/>
        </p:blipFill>
        <p:spPr bwMode="auto">
          <a:xfrm>
            <a:off x="4891816" y="5484856"/>
            <a:ext cx="688296" cy="608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3892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214</TotalTime>
  <Words>236</Words>
  <Application>Microsoft Office PowerPoint</Application>
  <PresentationFormat>Экран (4:3)</PresentationFormat>
  <Paragraphs>22</Paragraphs>
  <Slides>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NewsPrint</vt:lpstr>
      <vt:lpstr>ПАМЯТКА ИЗБИРАТЕЛЮ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Ответственность за нарушение прав граждан-избирателей</dc:title>
  <dc:creator>Наталья В. Бояркина</dc:creator>
  <cp:lastModifiedBy>Наталья В. Бояркина</cp:lastModifiedBy>
  <cp:revision>31</cp:revision>
  <cp:lastPrinted>2018-02-16T14:25:57Z</cp:lastPrinted>
  <dcterms:created xsi:type="dcterms:W3CDTF">2018-02-05T08:04:52Z</dcterms:created>
  <dcterms:modified xsi:type="dcterms:W3CDTF">2018-02-19T07:19:18Z</dcterms:modified>
</cp:coreProperties>
</file>