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A54773E-62F8-4299-8723-E006E8FED098}" type="datetimeFigureOut">
              <a:rPr lang="ru-RU" smtClean="0"/>
              <a:t>30.06.2021</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E65E8C2-7FCE-4C86-82D2-F406B4206A76}" type="slidenum">
              <a:rPr lang="ru-RU" smtClean="0"/>
              <a:t>‹#›</a:t>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A54773E-62F8-4299-8723-E006E8FED098}" type="datetimeFigureOut">
              <a:rPr lang="ru-RU" smtClean="0"/>
              <a:t>30.06.2021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A54773E-62F8-4299-8723-E006E8FED098}" type="datetimeFigureOut">
              <a:rPr lang="ru-RU" smtClean="0"/>
              <a:t>30.06.2021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A54773E-62F8-4299-8723-E006E8FED098}" type="datetimeFigureOut">
              <a:rPr lang="ru-RU" smtClean="0"/>
              <a:t>30.06.2021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A54773E-62F8-4299-8723-E006E8FED098}" type="datetimeFigureOut">
              <a:rPr lang="ru-RU" smtClean="0"/>
              <a:t>30.06.2021</a:t>
            </a:fld>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E65E8C2-7FCE-4C86-82D2-F406B4206A76}" type="slidenum">
              <a:rPr lang="ru-RU" smtClean="0"/>
              <a:t>‹#›</a:t>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A54773E-62F8-4299-8723-E006E8FED098}" type="datetimeFigureOut">
              <a:rPr lang="ru-RU" smtClean="0"/>
              <a:t>30.06.2021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A54773E-62F8-4299-8723-E006E8FED098}" type="datetimeFigureOut">
              <a:rPr lang="ru-RU" smtClean="0"/>
              <a:t>30.06.2021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A54773E-62F8-4299-8723-E006E8FED098}" type="datetimeFigureOut">
              <a:rPr lang="ru-RU" smtClean="0"/>
              <a:t>30.06.2021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A54773E-62F8-4299-8723-E006E8FED098}" type="datetimeFigureOut">
              <a:rPr lang="ru-RU" smtClean="0"/>
              <a:t>30.06.2021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E65E8C2-7FCE-4C86-82D2-F406B4206A7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A54773E-62F8-4299-8723-E006E8FED098}" type="datetimeFigureOut">
              <a:rPr lang="ru-RU" smtClean="0"/>
              <a:t>30.06.2021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E65E8C2-7FCE-4C86-82D2-F406B4206A76}" type="slidenum">
              <a:rPr lang="ru-RU" smtClean="0"/>
              <a:t>‹#›</a:t>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5A54773E-62F8-4299-8723-E006E8FED098}" type="datetimeFigureOut">
              <a:rPr lang="ru-RU" smtClean="0"/>
              <a:t>30.06.2021</a:t>
            </a:fld>
            <a:endParaRPr lang="ru-RU"/>
          </a:p>
        </p:txBody>
      </p:sp>
      <p:sp>
        <p:nvSpPr>
          <p:cNvPr id="7" name="Slide Number Placeholder 6"/>
          <p:cNvSpPr>
            <a:spLocks noGrp="1"/>
          </p:cNvSpPr>
          <p:nvPr>
            <p:ph type="sldNum" sz="quarter" idx="12"/>
          </p:nvPr>
        </p:nvSpPr>
        <p:spPr/>
        <p:txBody>
          <a:bodyPr/>
          <a:lstStyle/>
          <a:p>
            <a:fld id="{0E65E8C2-7FCE-4C86-82D2-F406B4206A76}" type="slidenum">
              <a:rPr lang="ru-RU" smtClean="0"/>
              <a:t>‹#›</a:t>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A54773E-62F8-4299-8723-E006E8FED098}" type="datetimeFigureOut">
              <a:rPr lang="ru-RU" smtClean="0"/>
              <a:t>30.06.2021</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E65E8C2-7FCE-4C86-82D2-F406B4206A76}" type="slidenum">
              <a:rPr lang="ru-RU" smtClean="0"/>
              <a:t>‹#›</a:t>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normAutofit fontScale="85000" lnSpcReduction="20000"/>
          </a:bodyPr>
          <a:lstStyle/>
          <a:p>
            <a:r>
              <a:rPr lang="ru-RU" dirty="0" smtClean="0"/>
              <a:t>Если Ваш ребенок стал жертвой преступления</a:t>
            </a:r>
            <a:endParaRPr lang="ru-RU" dirty="0"/>
          </a:p>
        </p:txBody>
      </p:sp>
      <p:sp>
        <p:nvSpPr>
          <p:cNvPr id="2" name="Заголовок 1"/>
          <p:cNvSpPr>
            <a:spLocks noGrp="1"/>
          </p:cNvSpPr>
          <p:nvPr>
            <p:ph type="ctrTitle"/>
          </p:nvPr>
        </p:nvSpPr>
        <p:spPr/>
        <p:txBody>
          <a:bodyPr>
            <a:normAutofit fontScale="90000"/>
          </a:bodyPr>
          <a:lstStyle/>
          <a:p>
            <a:r>
              <a:rPr lang="ru-RU" dirty="0" smtClean="0"/>
              <a:t/>
            </a:r>
            <a:br>
              <a:rPr lang="ru-RU" dirty="0" smtClean="0"/>
            </a:br>
            <a:r>
              <a:rPr lang="ru-RU" dirty="0" smtClean="0"/>
              <a:t>Памятка для родителей</a:t>
            </a:r>
            <a:br>
              <a:rPr lang="ru-RU" dirty="0" smtClean="0"/>
            </a:br>
            <a:r>
              <a:rPr lang="ru-RU" dirty="0" smtClean="0"/>
              <a:t/>
            </a:r>
            <a:br>
              <a:rPr lang="ru-RU" dirty="0" smtClean="0"/>
            </a:br>
            <a:endParaRPr lang="ru-RU" dirty="0"/>
          </a:p>
        </p:txBody>
      </p:sp>
    </p:spTree>
    <p:extLst>
      <p:ext uri="{BB962C8B-B14F-4D97-AF65-F5344CB8AC3E}">
        <p14:creationId xmlns:p14="http://schemas.microsoft.com/office/powerpoint/2010/main" val="21627595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smtClean="0"/>
              <a:t>Вопрос: Как необходимо вести себя родителям, если они заметили у ребенка травмы или странности в его поведении, позволяющие заподозрить факт применения к нему насилия?</a:t>
            </a:r>
            <a:endParaRPr lang="ru-RU" sz="2000" dirty="0"/>
          </a:p>
        </p:txBody>
      </p:sp>
      <p:sp>
        <p:nvSpPr>
          <p:cNvPr id="3" name="Объект 2"/>
          <p:cNvSpPr>
            <a:spLocks noGrp="1"/>
          </p:cNvSpPr>
          <p:nvPr>
            <p:ph idx="1"/>
          </p:nvPr>
        </p:nvSpPr>
        <p:spPr>
          <a:xfrm>
            <a:off x="467544" y="1772816"/>
            <a:ext cx="8229600" cy="4536504"/>
          </a:xfrm>
        </p:spPr>
        <p:txBody>
          <a:bodyPr>
            <a:normAutofit fontScale="40000" lnSpcReduction="20000"/>
          </a:bodyPr>
          <a:lstStyle/>
          <a:p>
            <a:endParaRPr lang="ru-RU" dirty="0" smtClean="0"/>
          </a:p>
          <a:p>
            <a:endParaRPr lang="ru-RU" dirty="0"/>
          </a:p>
          <a:p>
            <a:r>
              <a:rPr lang="ru-RU" sz="3500" dirty="0" smtClean="0"/>
              <a:t>В такой ситуации необходимо поговорить с ребенком, выяснить, что его беспокоит. В разговоре с мальчиком лучше участвовать отцу, без присутствия матери. </a:t>
            </a:r>
          </a:p>
          <a:p>
            <a:pPr marL="114300" indent="0">
              <a:buNone/>
            </a:pPr>
            <a:endParaRPr lang="ru-RU" sz="3500" dirty="0" smtClean="0"/>
          </a:p>
          <a:p>
            <a:r>
              <a:rPr lang="ru-RU" sz="3500" dirty="0" smtClean="0"/>
              <a:t>Если ребенок рассказал о применении к нему насилия, необходимо отнестись к этому серьезно. </a:t>
            </a:r>
            <a:r>
              <a:rPr lang="ru-RU" sz="3500" dirty="0" err="1" smtClean="0"/>
              <a:t>Cпокойно</a:t>
            </a:r>
            <a:r>
              <a:rPr lang="ru-RU" sz="3500" dirty="0" smtClean="0"/>
              <a:t> реагировать на его признание и не показывать, что рассказанное ребенком шокирует или это неприятно слушать. Ребенок может перестать говорить о случившемся, чтобы оградить родителей от переживаний. </a:t>
            </a:r>
          </a:p>
          <a:p>
            <a:pPr marL="114300" indent="0">
              <a:buNone/>
            </a:pPr>
            <a:endParaRPr lang="ru-RU" sz="3500" dirty="0" smtClean="0"/>
          </a:p>
          <a:p>
            <a:r>
              <a:rPr lang="ru-RU" sz="3500" dirty="0" smtClean="0"/>
              <a:t>Чего не стоит делать: наказывать, кричать на ребенка, обвинять его в случившемся. Необходимо убедить ребенка, что он не виноват в случившемся и не должен корить себя за то, что оказался в такой ситуации.</a:t>
            </a:r>
          </a:p>
          <a:p>
            <a:pPr marL="114300" indent="0">
              <a:buNone/>
            </a:pPr>
            <a:endParaRPr lang="ru-RU" sz="3500" dirty="0" smtClean="0"/>
          </a:p>
          <a:p>
            <a:r>
              <a:rPr lang="ru-RU" sz="3500" dirty="0" smtClean="0"/>
              <a:t>Необходимо дать ребенку понять, что его любят и случившееся ни в коем случае не может повлиять на взаимоотношения с ним. Родители, как и раньше, будут защищать его интересы и поддерживать, даже если преступник – один из их близких. </a:t>
            </a:r>
          </a:p>
          <a:p>
            <a:endParaRPr lang="ru-RU" sz="3500" dirty="0" smtClean="0"/>
          </a:p>
          <a:p>
            <a:r>
              <a:rPr lang="ru-RU" sz="3500" dirty="0" smtClean="0"/>
              <a:t>По возможности рекомендуется использовать в разговоре те слова, которые использует ребенок, не делать ему замечаний за использование непристойных выражений, так как для него это может быть единственным способом описать случившееся. После разговора лучше сделать подробную запись, чтобы не забыть детали, которые помогут следствию найти и уличить преступника.</a:t>
            </a:r>
          </a:p>
          <a:p>
            <a:endParaRPr lang="ru-RU" dirty="0"/>
          </a:p>
        </p:txBody>
      </p:sp>
    </p:spTree>
    <p:extLst>
      <p:ext uri="{BB962C8B-B14F-4D97-AF65-F5344CB8AC3E}">
        <p14:creationId xmlns:p14="http://schemas.microsoft.com/office/powerpoint/2010/main" val="16362072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smtClean="0"/>
              <a:t>Когда необходимо обращаться в правоохранительные органы, медицинские учреждения?</a:t>
            </a:r>
            <a:endParaRPr lang="ru-RU" sz="2000" dirty="0"/>
          </a:p>
        </p:txBody>
      </p:sp>
      <p:sp>
        <p:nvSpPr>
          <p:cNvPr id="3" name="Объект 2"/>
          <p:cNvSpPr>
            <a:spLocks noGrp="1"/>
          </p:cNvSpPr>
          <p:nvPr>
            <p:ph idx="1"/>
          </p:nvPr>
        </p:nvSpPr>
        <p:spPr/>
        <p:txBody>
          <a:bodyPr>
            <a:normAutofit fontScale="77500" lnSpcReduction="20000"/>
          </a:bodyPr>
          <a:lstStyle/>
          <a:p>
            <a:r>
              <a:rPr lang="ru-RU" dirty="0" smtClean="0"/>
              <a:t>Информацию о совершенном преступлении необходимо немедленно сообщить сотрудникам правоохранительных органов по телефонам экстренной связи либо телефону доверия. Чем быстрее поступит информация, тем больше шансов задержать преступника по «горячим следам».</a:t>
            </a:r>
          </a:p>
          <a:p>
            <a:r>
              <a:rPr lang="ru-RU" dirty="0" smtClean="0"/>
              <a:t>Если ребенок имеет телесные повреждения или срочно нуждается в обследовании, наблюдении и лечении, необходимо вызвать бригаду службы скорой медицинской помощи для получения медицинской помощи и оформления соответствующей документации для последующей экспертизы.</a:t>
            </a:r>
          </a:p>
          <a:p>
            <a:r>
              <a:rPr lang="ru-RU" dirty="0" smtClean="0"/>
              <a:t>В случае, если преступления в отношении ребенка продолжаются </a:t>
            </a:r>
          </a:p>
          <a:p>
            <a:r>
              <a:rPr lang="ru-RU" dirty="0" smtClean="0"/>
              <a:t>либо совершаются родственником или иными лицами, с которыми он находится в постоянном контакте, необходимо принять меры к исключению общения с ними до прибытия сотрудников правоохранительных органов.</a:t>
            </a:r>
          </a:p>
          <a:p>
            <a:endParaRPr lang="ru-RU" dirty="0"/>
          </a:p>
        </p:txBody>
      </p:sp>
    </p:spTree>
    <p:extLst>
      <p:ext uri="{BB962C8B-B14F-4D97-AF65-F5344CB8AC3E}">
        <p14:creationId xmlns:p14="http://schemas.microsoft.com/office/powerpoint/2010/main" val="24552813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smtClean="0"/>
              <a:t>Как вести себя с ребенком, как помочь ему в общении со следователем, специалистами, экспертами?</a:t>
            </a:r>
            <a:endParaRPr lang="ru-RU" sz="2000" dirty="0"/>
          </a:p>
        </p:txBody>
      </p:sp>
      <p:sp>
        <p:nvSpPr>
          <p:cNvPr id="3" name="Объект 2"/>
          <p:cNvSpPr>
            <a:spLocks noGrp="1"/>
          </p:cNvSpPr>
          <p:nvPr>
            <p:ph idx="1"/>
          </p:nvPr>
        </p:nvSpPr>
        <p:spPr/>
        <p:txBody>
          <a:bodyPr>
            <a:normAutofit fontScale="92500" lnSpcReduction="10000"/>
          </a:bodyPr>
          <a:lstStyle/>
          <a:p>
            <a:r>
              <a:rPr lang="ru-RU" sz="2300" dirty="0"/>
              <a:t>В первую очередь, родителям необходимо набраться терпения и настроить ребенка пройти длительную процедуру следствия и судебных процедур. Ребенку возможно придется опознать преступника среди других лиц, а также описать его внешность, телосложение, походку, одежду, наличие каких-либо физических недостатков, таких как: искривление позвоночника, сросшиеся пальцы или брови, косоглазие, шрамы, бородавки, родимые пятна, татуировки и так далее.</a:t>
            </a:r>
          </a:p>
          <a:p>
            <a:r>
              <a:rPr lang="ru-RU" sz="2300" dirty="0"/>
              <a:t>Для того, чтобы присутствовать при проведении следственных действий и поддерживать ребенка, родители вправе ходатайствовать перед следователем о допуске к уголовному делу в качестве законных представителей потерпевшего.  </a:t>
            </a:r>
          </a:p>
          <a:p>
            <a:endParaRPr lang="ru-RU" dirty="0"/>
          </a:p>
        </p:txBody>
      </p:sp>
    </p:spTree>
    <p:extLst>
      <p:ext uri="{BB962C8B-B14F-4D97-AF65-F5344CB8AC3E}">
        <p14:creationId xmlns:p14="http://schemas.microsoft.com/office/powerpoint/2010/main" val="31062597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smtClean="0"/>
              <a:t>Какие права в уголовном деле имеют родители или лица, их заменяющие, как законные представители своих детей?</a:t>
            </a:r>
            <a:endParaRPr lang="ru-RU" sz="2000" dirty="0"/>
          </a:p>
        </p:txBody>
      </p:sp>
      <p:sp>
        <p:nvSpPr>
          <p:cNvPr id="3" name="Объект 2"/>
          <p:cNvSpPr>
            <a:spLocks noGrp="1"/>
          </p:cNvSpPr>
          <p:nvPr>
            <p:ph idx="1"/>
          </p:nvPr>
        </p:nvSpPr>
        <p:spPr/>
        <p:txBody>
          <a:bodyPr>
            <a:normAutofit fontScale="70000" lnSpcReduction="20000"/>
          </a:bodyPr>
          <a:lstStyle/>
          <a:p>
            <a:r>
              <a:rPr lang="ru-RU" dirty="0"/>
              <a:t>Законные представители имеют те же права, что и представляемое ими лицо, а именно: давать показания, представлять доказательства, заявлять ходатайства (просьбы) и отводы (в случае обоснованного недоверия следователю), участвовать в следственных и процессуальных действиях, проводимых с ребенком, знакомиться с постановлениями о назначении судебных экспертиз и заключениями экспертов, а по окончании расследования - с материалами уголовного дела.</a:t>
            </a:r>
          </a:p>
          <a:p>
            <a:r>
              <a:rPr lang="ru-RU" dirty="0"/>
              <a:t>После возбуждения уголовного дела и до окончания судебного следствия законный представитель вправе предъявить гражданский иск о взыскании с обвиняемого материального и морального вреда, причиненного преступлением. При наличии трудностей в подготовке иске законный представитель может обратиться в прокуратуру с заявлением о подготовке иска в интересах несовершеннолетнего прокурором. </a:t>
            </a:r>
          </a:p>
          <a:p>
            <a:r>
              <a:rPr lang="ru-RU" dirty="0"/>
              <a:t>При желании участия в уголовном деле адвоката законный представитель вправе заявить такое ходатайство следователю или в суде. </a:t>
            </a:r>
            <a:br>
              <a:rPr lang="ru-RU" dirty="0"/>
            </a:br>
            <a:r>
              <a:rPr lang="ru-RU" dirty="0"/>
              <a:t>В этом случае расходы на оплату труда адвоката компенсируются за счет средств федерального бюджета.</a:t>
            </a:r>
          </a:p>
          <a:p>
            <a:endParaRPr lang="ru-RU" dirty="0"/>
          </a:p>
        </p:txBody>
      </p:sp>
    </p:spTree>
    <p:extLst>
      <p:ext uri="{BB962C8B-B14F-4D97-AF65-F5344CB8AC3E}">
        <p14:creationId xmlns:p14="http://schemas.microsoft.com/office/powerpoint/2010/main" val="41730824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smtClean="0"/>
              <a:t>Каковы особенности проведения следственных действий с участием несовершеннолетнего?</a:t>
            </a:r>
            <a:endParaRPr lang="ru-RU" sz="2000" dirty="0"/>
          </a:p>
        </p:txBody>
      </p:sp>
      <p:sp>
        <p:nvSpPr>
          <p:cNvPr id="3" name="Объект 2"/>
          <p:cNvSpPr>
            <a:spLocks noGrp="1"/>
          </p:cNvSpPr>
          <p:nvPr>
            <p:ph idx="1"/>
          </p:nvPr>
        </p:nvSpPr>
        <p:spPr/>
        <p:txBody>
          <a:bodyPr>
            <a:normAutofit fontScale="40000" lnSpcReduction="20000"/>
          </a:bodyPr>
          <a:lstStyle/>
          <a:p>
            <a:r>
              <a:rPr lang="ru-RU" sz="3600" dirty="0" smtClean="0"/>
              <a:t>При проведении допроса, очной ставки, опознания и проверки показаний на месте с участием несовершеннолетнего потерпевшего, не достигшего шестнадцати лет, в обязательном порядке будет принимать участие психолог. Такая возможность позволит ребенку почувствовать себя спокойнее.</a:t>
            </a:r>
          </a:p>
          <a:p>
            <a:r>
              <a:rPr lang="ru-RU" sz="3600" dirty="0" smtClean="0"/>
              <a:t>Допрос несовершеннолетних потерпевших и свидетелей, имеющих психические или физические недостатки, проводится во всех случаях в присутствии педагога.</a:t>
            </a:r>
          </a:p>
          <a:p>
            <a:r>
              <a:rPr lang="ru-RU" sz="3600" dirty="0" smtClean="0"/>
              <a:t>Время проведения следственных действий с участием несовершеннолетнего ограничено и зависит от его возраста. Если ребенку не более 7 лет, следователь не может работать с ним без перерыва более </a:t>
            </a:r>
          </a:p>
          <a:p>
            <a:r>
              <a:rPr lang="ru-RU" sz="3600" dirty="0" smtClean="0"/>
              <a:t>30 минут, а в общей сложности более одного часа; в возрасте от 7 до 14 лет – более одного часа, а в общей сложности - более двух часов; в возрасте старше 14 лет – более двух часов, а в общей сложности - более четырех часов.</a:t>
            </a:r>
          </a:p>
          <a:p>
            <a:r>
              <a:rPr lang="ru-RU" sz="3600" dirty="0" smtClean="0"/>
              <a:t>Родители вправе возражать против применения видеозаписи и киносъемки в ходе следственных действий с участием ребенка. </a:t>
            </a:r>
          </a:p>
          <a:p>
            <a:r>
              <a:rPr lang="ru-RU" sz="3600" dirty="0" smtClean="0"/>
              <a:t>Однако, принимая такое решение, необходимо учесть, что </a:t>
            </a:r>
            <a:r>
              <a:rPr lang="ru-RU" sz="3600" dirty="0" err="1" smtClean="0"/>
              <a:t>видеофиксация</a:t>
            </a:r>
            <a:r>
              <a:rPr lang="ru-RU" sz="3600" dirty="0" smtClean="0"/>
              <a:t> показаний ребенка может исключить его последующее участие в следственных действиях, а также в судебном заседании, что уменьшит травмирующее воздействие ситуации на его психологическое состояние.</a:t>
            </a:r>
          </a:p>
          <a:p>
            <a:endParaRPr lang="ru-RU" sz="3600" dirty="0" smtClean="0"/>
          </a:p>
          <a:p>
            <a:endParaRPr lang="ru-RU" dirty="0"/>
          </a:p>
        </p:txBody>
      </p:sp>
    </p:spTree>
    <p:extLst>
      <p:ext uri="{BB962C8B-B14F-4D97-AF65-F5344CB8AC3E}">
        <p14:creationId xmlns:p14="http://schemas.microsoft.com/office/powerpoint/2010/main" val="28332845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smtClean="0"/>
              <a:t>На что еще необходимо обратить внимание в случае, если ребенок стал жертвой преступления?</a:t>
            </a:r>
            <a:endParaRPr lang="ru-RU" sz="2000" dirty="0"/>
          </a:p>
        </p:txBody>
      </p:sp>
      <p:sp>
        <p:nvSpPr>
          <p:cNvPr id="3" name="Объект 2"/>
          <p:cNvSpPr>
            <a:spLocks noGrp="1"/>
          </p:cNvSpPr>
          <p:nvPr>
            <p:ph idx="1"/>
          </p:nvPr>
        </p:nvSpPr>
        <p:spPr/>
        <p:txBody>
          <a:bodyPr>
            <a:normAutofit fontScale="85000" lnSpcReduction="10000"/>
          </a:bodyPr>
          <a:lstStyle/>
          <a:p>
            <a:r>
              <a:rPr lang="ru-RU" dirty="0"/>
              <a:t>Если ребенок стал замкнутым, плаксивым, заговорил о желании уйти из жизни, стал интересоваться смертью, загробной жизнью, способами самоубийства, стал раздавать свои вещи, ведет себя необычно, необходимо </a:t>
            </a:r>
            <a:r>
              <a:rPr lang="ru-RU" b="1" dirty="0"/>
              <a:t>срочно </a:t>
            </a:r>
            <a:r>
              <a:rPr lang="ru-RU" dirty="0"/>
              <a:t>обратиться к школьному психологу или врачу-психиатру. Не надо быть самонадеянным. Эту ситуацию решить самостоятельно вряд ли удастся!!! </a:t>
            </a:r>
          </a:p>
          <a:p>
            <a:r>
              <a:rPr lang="ru-RU" dirty="0"/>
              <a:t>Необходимо помнить, что ребенок, не найдя поддержки в семье, будет искать поддержку в сомнительных компаниях. Может начать употреблять наркотики, алкоголь, уходить из дома.</a:t>
            </a:r>
          </a:p>
          <a:p>
            <a:r>
              <a:rPr lang="ru-RU" dirty="0"/>
              <a:t>Именно любовь и понимание родителей (близких) –  </a:t>
            </a:r>
            <a:br>
              <a:rPr lang="ru-RU" dirty="0"/>
            </a:br>
            <a:r>
              <a:rPr lang="ru-RU" dirty="0"/>
              <a:t>важнейшие факторы, способствующие восстановлению душевного равновесия и благополучия пострадавшего ребенка.</a:t>
            </a:r>
          </a:p>
          <a:p>
            <a:endParaRPr lang="ru-RU" dirty="0"/>
          </a:p>
        </p:txBody>
      </p:sp>
    </p:spTree>
    <p:extLst>
      <p:ext uri="{BB962C8B-B14F-4D97-AF65-F5344CB8AC3E}">
        <p14:creationId xmlns:p14="http://schemas.microsoft.com/office/powerpoint/2010/main" val="23939172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10</TotalTime>
  <Words>942</Words>
  <Application>Microsoft Office PowerPoint</Application>
  <PresentationFormat>Экран (4:3)</PresentationFormat>
  <Paragraphs>37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Аптека</vt:lpstr>
      <vt:lpstr> Памятка для родителей  </vt:lpstr>
      <vt:lpstr>Вопрос: Как необходимо вести себя родителям, если они заметили у ребенка травмы или странности в его поведении, позволяющие заподозрить факт применения к нему насилия?</vt:lpstr>
      <vt:lpstr>Когда необходимо обращаться в правоохранительные органы, медицинские учреждения?</vt:lpstr>
      <vt:lpstr>Как вести себя с ребенком, как помочь ему в общении со следователем, специалистами, экспертами?</vt:lpstr>
      <vt:lpstr>Какие права в уголовном деле имеют родители или лица, их заменяющие, как законные представители своих детей?</vt:lpstr>
      <vt:lpstr>Каковы особенности проведения следственных действий с участием несовершеннолетнего?</vt:lpstr>
      <vt:lpstr>На что еще необходимо обратить внимание в случае, если ребенок стал жертвой преступления?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Памятка для родителей  </dc:title>
  <dc:creator>User</dc:creator>
  <cp:lastModifiedBy>User</cp:lastModifiedBy>
  <cp:revision>2</cp:revision>
  <dcterms:created xsi:type="dcterms:W3CDTF">2021-06-30T12:50:54Z</dcterms:created>
  <dcterms:modified xsi:type="dcterms:W3CDTF">2021-06-30T13:00:59Z</dcterms:modified>
</cp:coreProperties>
</file>