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3CCB2-4B52-4CF9-B9FE-1A363EA17772}" type="datetimeFigureOut">
              <a:rPr lang="ru-RU" smtClean="0"/>
              <a:t>19.08.2020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FC66F-BDCE-4D03-822F-878DA663CCA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viber_image_2020-06-08_11-49-43.jpg"/>
          <p:cNvPicPr>
            <a:picLocks noChangeAspect="1"/>
          </p:cNvPicPr>
          <p:nvPr/>
        </p:nvPicPr>
        <p:blipFill>
          <a:blip r:embed="rId2"/>
          <a:srcRect t="4830" b="4830"/>
          <a:stretch>
            <a:fillRect/>
          </a:stretch>
        </p:blipFill>
        <p:spPr>
          <a:xfrm>
            <a:off x="15280" y="116632"/>
            <a:ext cx="2857500" cy="2643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07504" y="2781658"/>
            <a:ext cx="8856984" cy="38148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01.06.2020 прокуратурой реализуется утвержденный прокурором области и руководителями региональных органов власти и правоохраны межведомственный план мероприятий по защите прав семьи и детей «Территория детства».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рамках блока мероприятий «Безопасный двор» проекта «Территория детства» открыт постоянно действующий мобильный канал связи для приёма сообщений обо всех обстоятельствах, которые угрожают безопасности детей на улицах и иных общественных пространствах (о заброшенных и плохо охраняемых зданиях, открытых люках и котлованах, аварийных детских площадках и иных </a:t>
            </a:r>
            <a:r>
              <a:rPr lang="ru-RU" sz="1400" dirty="0" err="1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травмоопасных</a:t>
            </a: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объектах, о местах реализации несовершеннолетним алкогольной и табачной продукции, скопления асоциальных личностей, в том числе вблизи образовательных и иных детских учреждений).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2020 года жители области по номеру </a:t>
            </a:r>
            <a:r>
              <a:rPr lang="ru-RU" b="1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+7 960 171 71 14 </a:t>
            </a: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круглосуточном режиме могут направлять соответствующую информацию посредством сообщений в мессенджерах </a:t>
            </a:r>
            <a:r>
              <a:rPr lang="en-US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Viber </a:t>
            </a: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en-US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СМС-сообщений с описанием обстоятельств и сути проблемы, при необходимости с приложением фотографий.</a:t>
            </a:r>
          </a:p>
          <a:p>
            <a:r>
              <a:rPr lang="ru-RU" sz="1400" dirty="0" smtClean="0">
                <a:latin typeface="Cambria" panose="02040503050406030204" pitchFamily="18" charset="0"/>
                <a:ea typeface="Times New Roman" panose="02020603050405020304" pitchFamily="18" charset="0"/>
              </a:rPr>
              <a:t>            Поступившие </a:t>
            </a:r>
            <a:r>
              <a:rPr lang="ru-RU" sz="1400" dirty="0">
                <a:latin typeface="Cambria" panose="02040503050406030204" pitchFamily="18" charset="0"/>
                <a:ea typeface="Times New Roman" panose="02020603050405020304" pitchFamily="18" charset="0"/>
              </a:rPr>
              <a:t>сообщения являются основанием для организации проверок обеспечения условий для безопасного нахождения детей на улицах.</a:t>
            </a:r>
            <a:endParaRPr lang="ru-RU" sz="1400" dirty="0">
              <a:latin typeface="Cambria" panose="0204050305040603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0"/>
            <a:ext cx="2963909" cy="2963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86116" y="214290"/>
            <a:ext cx="5486400" cy="566738"/>
          </a:xfrm>
        </p:spPr>
        <p:txBody>
          <a:bodyPr>
            <a:normAutofit/>
          </a:bodyPr>
          <a:lstStyle/>
          <a:p>
            <a:pPr algn="r"/>
            <a:r>
              <a:rPr lang="ru-RU" sz="2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БЕЗОПАСНОЕ МОБИЛЬНОЕ ПРОСТРАНСТВО</a:t>
            </a:r>
            <a:endParaRPr lang="ru-RU" sz="2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 descr="viber_image_2020-06-08_11-49-4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830" b="4830"/>
          <a:stretch>
            <a:fillRect/>
          </a:stretch>
        </p:blipFill>
        <p:spPr>
          <a:xfrm>
            <a:off x="285750" y="214313"/>
            <a:ext cx="2857500" cy="2643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357158" y="1142984"/>
            <a:ext cx="8415358" cy="5357850"/>
          </a:xfrm>
        </p:spPr>
        <p:txBody>
          <a:bodyPr>
            <a:normAutofit/>
          </a:bodyPr>
          <a:lstStyle/>
          <a:p>
            <a:pPr algn="r"/>
            <a:r>
              <a:rPr lang="ru-RU" sz="1400" b="1" dirty="0" smtClean="0">
                <a:latin typeface="Cambria" pitchFamily="18" charset="0"/>
              </a:rPr>
              <a:t>Блок «БЕЗОПАСНОЕ МОБИЛЬНОЕ ПРОСТРАНСТВО»</a:t>
            </a:r>
          </a:p>
          <a:p>
            <a:pPr algn="r"/>
            <a:r>
              <a:rPr lang="ru-RU" sz="1400" b="1" dirty="0" smtClean="0">
                <a:latin typeface="Cambria" pitchFamily="18" charset="0"/>
              </a:rPr>
              <a:t>направлен на:</a:t>
            </a:r>
          </a:p>
          <a:p>
            <a:r>
              <a:rPr lang="ru-RU" b="1" dirty="0" smtClean="0">
                <a:latin typeface="Cambria" pitchFamily="18" charset="0"/>
              </a:rPr>
              <a:t> </a:t>
            </a:r>
          </a:p>
          <a:p>
            <a:pPr lvl="0"/>
            <a:endParaRPr lang="ru-RU" dirty="0" smtClean="0">
              <a:latin typeface="Cambria" pitchFamily="18" charset="0"/>
            </a:endParaRPr>
          </a:p>
          <a:p>
            <a:pPr lvl="0" algn="r"/>
            <a:r>
              <a:rPr lang="ru-RU" sz="1400" u="sng" dirty="0" smtClean="0">
                <a:latin typeface="Cambria" pitchFamily="18" charset="0"/>
              </a:rPr>
              <a:t>1. Создание безопасной виртуальной среды: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определение порядка пользования 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мобильными телефонами в школах;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контроль за работой систем контент-фильтрации на школьных компьютерах;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проверки соблюдения требований к работе точек доступа к Интернету по технологии</a:t>
            </a:r>
            <a:r>
              <a:rPr lang="en-US" sz="1400" dirty="0" smtClean="0">
                <a:latin typeface="Cambria" pitchFamily="18" charset="0"/>
              </a:rPr>
              <a:t>Wi</a:t>
            </a:r>
            <a:r>
              <a:rPr lang="ru-RU" sz="1400" dirty="0" smtClean="0">
                <a:latin typeface="Cambria" pitchFamily="18" charset="0"/>
              </a:rPr>
              <a:t>-</a:t>
            </a:r>
            <a:r>
              <a:rPr lang="en-US" sz="1400" dirty="0" smtClean="0">
                <a:latin typeface="Cambria" pitchFamily="18" charset="0"/>
              </a:rPr>
              <a:t>Fi</a:t>
            </a:r>
            <a:r>
              <a:rPr lang="ru-RU" sz="1400" dirty="0" smtClean="0">
                <a:latin typeface="Cambria" pitchFamily="18" charset="0"/>
              </a:rPr>
              <a:t> в детских организациях и общественных местах города;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мониторинг сети Интернет, выявление лиц, пропагандирующих среди детей антиобщественную идеологию</a:t>
            </a:r>
          </a:p>
          <a:p>
            <a:pPr lvl="0" algn="r"/>
            <a:r>
              <a:rPr lang="ru-RU" sz="1400" u="sng" dirty="0" smtClean="0">
                <a:latin typeface="Cambria" pitchFamily="18" charset="0"/>
              </a:rPr>
              <a:t>2. Проведение правовой пропаганды и оказание консультативной помощи: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мероприятия для родителей с демонстрацией роликов, доведением информации об опасностях, с которыми ребенок может столкнуться в сети Интернет, возможностях использования программ «родительского контроля», психолого-педагогическая и консультативная помощь по вопросам воспитания детей;</a:t>
            </a:r>
          </a:p>
          <a:p>
            <a:pPr algn="r"/>
            <a:r>
              <a:rPr lang="ru-RU" sz="1400" dirty="0" smtClean="0">
                <a:latin typeface="Cambria" pitchFamily="18" charset="0"/>
              </a:rPr>
              <a:t>- мероприятия для детей (внедрение в школах новых программ воспитания, практические занятия на базе Центра безопасного Интернета)</a:t>
            </a:r>
          </a:p>
          <a:p>
            <a:r>
              <a:rPr lang="ru-RU" sz="1400" dirty="0" smtClean="0">
                <a:latin typeface="Cambria" pitchFamily="18" charset="0"/>
              </a:rPr>
              <a:t> </a:t>
            </a:r>
          </a:p>
          <a:p>
            <a:pPr algn="ctr"/>
            <a:endParaRPr lang="ru-RU" sz="1200" dirty="0" smtClean="0">
              <a:latin typeface="Cambria" pitchFamily="18" charset="0"/>
            </a:endParaRPr>
          </a:p>
          <a:p>
            <a:pPr algn="ctr"/>
            <a:r>
              <a:rPr lang="ru-RU" sz="1200" b="1" dirty="0" smtClean="0">
                <a:latin typeface="Cambria" pitchFamily="18" charset="0"/>
              </a:rPr>
              <a:t>Основные участники: прокуратура, министерство образования, министерство социальной политики, ГУ МВД</a:t>
            </a:r>
          </a:p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85720" y="285728"/>
            <a:ext cx="5486400" cy="566738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БЕЗОПАСНЫЙ ДВОР</a:t>
            </a:r>
            <a:endParaRPr lang="ru-RU" sz="4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 descr="viber_image_2020-06-08_11-49-4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830" b="4830"/>
          <a:stretch>
            <a:fillRect/>
          </a:stretch>
        </p:blipFill>
        <p:spPr>
          <a:xfrm>
            <a:off x="5857884" y="285728"/>
            <a:ext cx="2857500" cy="2643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357158" y="1142984"/>
            <a:ext cx="8415358" cy="5357850"/>
          </a:xfrm>
        </p:spPr>
        <p:txBody>
          <a:bodyPr>
            <a:normAutofit lnSpcReduction="10000"/>
          </a:bodyPr>
          <a:lstStyle/>
          <a:p>
            <a:r>
              <a:rPr lang="ru-RU" sz="1400" b="1" dirty="0" smtClean="0">
                <a:latin typeface="Cambria" pitchFamily="18" charset="0"/>
              </a:rPr>
              <a:t>Блок «БЕЗОПАСНЫЙ ДВОР»</a:t>
            </a:r>
          </a:p>
          <a:p>
            <a:r>
              <a:rPr lang="ru-RU" sz="1400" b="1" dirty="0" smtClean="0">
                <a:latin typeface="Cambria" pitchFamily="18" charset="0"/>
              </a:rPr>
              <a:t>направлен на:</a:t>
            </a:r>
          </a:p>
          <a:p>
            <a:r>
              <a:rPr lang="ru-RU" b="1" dirty="0" smtClean="0">
                <a:latin typeface="Cambria" pitchFamily="18" charset="0"/>
              </a:rPr>
              <a:t> </a:t>
            </a:r>
          </a:p>
          <a:p>
            <a:pPr lvl="0"/>
            <a:endParaRPr lang="ru-RU" dirty="0" smtClean="0">
              <a:latin typeface="Cambria" pitchFamily="18" charset="0"/>
            </a:endParaRPr>
          </a:p>
          <a:p>
            <a:pPr lvl="0"/>
            <a:r>
              <a:rPr lang="ru-RU" sz="1400" u="sng" dirty="0" smtClean="0">
                <a:latin typeface="Cambria" pitchFamily="18" charset="0"/>
              </a:rPr>
              <a:t>1. Создание действенной системы устранения создающих угрозу </a:t>
            </a:r>
          </a:p>
          <a:p>
            <a:pPr lvl="0"/>
            <a:r>
              <a:rPr lang="ru-RU" sz="1400" u="sng" dirty="0" smtClean="0">
                <a:latin typeface="Cambria" pitchFamily="18" charset="0"/>
              </a:rPr>
              <a:t>жизни и здоровью детей факторов на территории общественных </a:t>
            </a:r>
          </a:p>
          <a:p>
            <a:pPr lvl="0"/>
            <a:r>
              <a:rPr lang="ru-RU" sz="1400" u="sng" dirty="0" smtClean="0">
                <a:latin typeface="Cambria" pitchFamily="18" charset="0"/>
              </a:rPr>
              <a:t>пространств:</a:t>
            </a:r>
          </a:p>
          <a:p>
            <a:r>
              <a:rPr lang="ru-RU" sz="1400" dirty="0" smtClean="0">
                <a:latin typeface="Cambria" pitchFamily="18" charset="0"/>
              </a:rPr>
              <a:t>- создание линии по приему сообщений граждан о нарушении прав </a:t>
            </a:r>
          </a:p>
          <a:p>
            <a:r>
              <a:rPr lang="ru-RU" sz="1400" dirty="0" smtClean="0">
                <a:latin typeface="Cambria" pitchFamily="18" charset="0"/>
              </a:rPr>
              <a:t>детей;</a:t>
            </a:r>
          </a:p>
          <a:p>
            <a:r>
              <a:rPr lang="ru-RU" sz="1400" dirty="0" smtClean="0">
                <a:latin typeface="Cambria" pitchFamily="18" charset="0"/>
              </a:rPr>
              <a:t>- использование для сбора информации популярных </a:t>
            </a:r>
          </a:p>
          <a:p>
            <a:r>
              <a:rPr lang="ru-RU" sz="1400" dirty="0" smtClean="0">
                <a:latin typeface="Cambria" pitchFamily="18" charset="0"/>
              </a:rPr>
              <a:t>региональных порталов;</a:t>
            </a:r>
          </a:p>
          <a:p>
            <a:r>
              <a:rPr lang="ru-RU" sz="1400" dirty="0" smtClean="0">
                <a:latin typeface="Cambria" pitchFamily="18" charset="0"/>
              </a:rPr>
              <a:t>- проведение рейдов для выявления опасных участков (заброшенные здания и гаражи, неогороженные строительные площадки, открытые канализационные колодцы, незапертые чердаки и подвалы, неосвещенные дворы, изломанные качели, отсутствие знаков, разметки «лежачих полицейских» вблизи детских учреждений и т.д.)</a:t>
            </a:r>
          </a:p>
          <a:p>
            <a:pPr lvl="0"/>
            <a:r>
              <a:rPr lang="ru-RU" sz="1400" u="sng" dirty="0" smtClean="0">
                <a:latin typeface="Cambria" pitchFamily="18" charset="0"/>
              </a:rPr>
              <a:t>2. Проведение правовой пропаганды:</a:t>
            </a:r>
          </a:p>
          <a:p>
            <a:r>
              <a:rPr lang="ru-RU" sz="1400" dirty="0" smtClean="0">
                <a:latin typeface="Cambria" pitchFamily="18" charset="0"/>
              </a:rPr>
              <a:t>- мероприятия, в том числе интерактивные, с детьми и родителями с освещением вопросов соблюдения правил пожарной безопасности и правил безопасности на воде, правил дорожного движения, в том числе пешеходами и велосипедистами в жилой зоне;</a:t>
            </a:r>
          </a:p>
          <a:p>
            <a:r>
              <a:rPr lang="ru-RU" sz="1400" dirty="0" smtClean="0">
                <a:latin typeface="Cambria" pitchFamily="18" charset="0"/>
              </a:rPr>
              <a:t>- распространение информационных материалов по вопросам безопасности</a:t>
            </a:r>
          </a:p>
          <a:p>
            <a:r>
              <a:rPr lang="ru-RU" sz="1400" dirty="0" smtClean="0">
                <a:latin typeface="Cambria" pitchFamily="18" charset="0"/>
              </a:rPr>
              <a:t> </a:t>
            </a:r>
          </a:p>
          <a:p>
            <a:pPr algn="ctr"/>
            <a:endParaRPr lang="ru-RU" sz="1400" dirty="0" smtClean="0">
              <a:latin typeface="Cambria" pitchFamily="18" charset="0"/>
            </a:endParaRPr>
          </a:p>
          <a:p>
            <a:pPr algn="ctr"/>
            <a:r>
              <a:rPr lang="ru-RU" sz="1200" b="1" dirty="0" smtClean="0">
                <a:latin typeface="Cambria" pitchFamily="18" charset="0"/>
              </a:rPr>
              <a:t>Основные участники: прокуратура, ГУ МВД, ГУ МЧС, министерство образования, министерство культуры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86116" y="214290"/>
            <a:ext cx="5486400" cy="566738"/>
          </a:xfrm>
        </p:spPr>
        <p:txBody>
          <a:bodyPr>
            <a:normAutofit fontScale="90000"/>
          </a:bodyPr>
          <a:lstStyle/>
          <a:p>
            <a:pPr algn="r"/>
            <a:r>
              <a:rPr lang="ru-RU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УБЕРЕЧЬ ОТ ПРЕСТУПЛЕНИЯ</a:t>
            </a:r>
            <a:endParaRPr lang="ru-RU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 descr="viber_image_2020-06-08_11-49-4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830" b="4830"/>
          <a:stretch>
            <a:fillRect/>
          </a:stretch>
        </p:blipFill>
        <p:spPr>
          <a:xfrm>
            <a:off x="285750" y="214313"/>
            <a:ext cx="2857500" cy="2643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357158" y="1142984"/>
            <a:ext cx="8415358" cy="5357850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ru-RU" sz="2000" b="1" dirty="0" smtClean="0">
                <a:latin typeface="Cambria" pitchFamily="18" charset="0"/>
              </a:rPr>
              <a:t>Блок «УБЕРЕЧЬ ОТ ПРЕСТУПЛЕНИЯ»</a:t>
            </a:r>
          </a:p>
          <a:p>
            <a:pPr algn="r"/>
            <a:r>
              <a:rPr lang="ru-RU" sz="2000" b="1" dirty="0" smtClean="0">
                <a:latin typeface="Cambria" pitchFamily="18" charset="0"/>
              </a:rPr>
              <a:t>направлен на:</a:t>
            </a:r>
          </a:p>
          <a:p>
            <a:r>
              <a:rPr lang="ru-RU" b="1" dirty="0" smtClean="0">
                <a:latin typeface="Cambria" pitchFamily="18" charset="0"/>
              </a:rPr>
              <a:t> </a:t>
            </a:r>
            <a:endParaRPr lang="ru-RU" dirty="0" smtClean="0">
              <a:latin typeface="Cambria" pitchFamily="18" charset="0"/>
            </a:endParaRPr>
          </a:p>
          <a:p>
            <a:pPr lvl="0" algn="r"/>
            <a:r>
              <a:rPr lang="ru-RU" sz="1700" u="sng" dirty="0" smtClean="0">
                <a:latin typeface="Cambria" pitchFamily="18" charset="0"/>
              </a:rPr>
              <a:t>1. Пропаганду законопослушного поведения и здорового образа жизни: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проведение мероприятий антинаркотической и 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антиалкогольной направленности (профилактическая операция 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«Дети России-2020», подготовка буклетов, роликов);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внедрение новых подходов к работе с подростками, 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ранее совершавшими преступления;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работа «Школы профессионального роста» в целях подготовки работников 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детских учреждений региона по вопросам выявления и профилактики буллинга и жестокого обращения с детьми</a:t>
            </a:r>
          </a:p>
          <a:p>
            <a:pPr lvl="0" algn="r"/>
            <a:r>
              <a:rPr lang="ru-RU" sz="1700" u="sng" dirty="0" smtClean="0">
                <a:latin typeface="Cambria" pitchFamily="18" charset="0"/>
              </a:rPr>
              <a:t>2. Организацию занятости подростков: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введение новых форм летней занятости;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освещение и содействие в организации трудовой занятости подростков (ярмарка вакансий, профориентация, тренинги «Старт в профессию»);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вовлечение детей в работу центров военно-патриотического воспитания;</a:t>
            </a:r>
          </a:p>
          <a:p>
            <a:pPr lvl="0" algn="r"/>
            <a:r>
              <a:rPr lang="ru-RU" sz="1700" u="sng" dirty="0" smtClean="0">
                <a:latin typeface="Cambria" pitchFamily="18" charset="0"/>
              </a:rPr>
              <a:t>3. Профилактику совершения преступлений детьми и в их отношении </a:t>
            </a:r>
            <a:r>
              <a:rPr lang="ru-RU" sz="1700" u="sng" dirty="0" smtClean="0"/>
              <a:t>: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организация рейдов «социального патруля», в том числе в целях предотвращения и пресечения фактов жестокого обращения с детьми;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проверка мест возможной реализации детям алкогольной продукции;</a:t>
            </a:r>
          </a:p>
          <a:p>
            <a:pPr algn="r"/>
            <a:r>
              <a:rPr lang="ru-RU" sz="1700" dirty="0" smtClean="0">
                <a:latin typeface="Cambria" pitchFamily="18" charset="0"/>
              </a:rPr>
              <a:t>- широкое использование системы «наставничества» в отношении детей, совершающих правонарушения и преступления</a:t>
            </a:r>
          </a:p>
          <a:p>
            <a:r>
              <a:rPr lang="ru-RU" dirty="0" smtClean="0">
                <a:latin typeface="Cambria" pitchFamily="18" charset="0"/>
              </a:rPr>
              <a:t> </a:t>
            </a:r>
          </a:p>
          <a:p>
            <a:pPr algn="ctr"/>
            <a:endParaRPr lang="ru-RU" dirty="0" smtClean="0">
              <a:latin typeface="Cambria" pitchFamily="18" charset="0"/>
            </a:endParaRPr>
          </a:p>
          <a:p>
            <a:pPr algn="ctr"/>
            <a:r>
              <a:rPr lang="ru-RU" sz="1400" b="1" dirty="0" smtClean="0">
                <a:latin typeface="Cambria" pitchFamily="18" charset="0"/>
              </a:rPr>
              <a:t>Основные участники: прокуратура, ГУ МВД, СУ СК, ГУ ФСИН, министерство образования, министерство здравоохранения, Министерство социальной политики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85720" y="285728"/>
            <a:ext cx="5486400" cy="56673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ВНИМАНИЕ ДЛЯ КАЖДОГО</a:t>
            </a:r>
            <a:endParaRPr lang="ru-RU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Рисунок 9" descr="viber_image_2020-06-08_11-49-4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4830" b="4830"/>
          <a:stretch>
            <a:fillRect/>
          </a:stretch>
        </p:blipFill>
        <p:spPr>
          <a:xfrm>
            <a:off x="5857884" y="285728"/>
            <a:ext cx="2857500" cy="2643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>
          <a:xfrm>
            <a:off x="357158" y="1142984"/>
            <a:ext cx="8415358" cy="5357850"/>
          </a:xfrm>
        </p:spPr>
        <p:txBody>
          <a:bodyPr>
            <a:normAutofit fontScale="92500" lnSpcReduction="20000"/>
          </a:bodyPr>
          <a:lstStyle/>
          <a:p>
            <a:r>
              <a:rPr lang="ru-RU" sz="1500" b="1" dirty="0" smtClean="0">
                <a:latin typeface="Cambria" pitchFamily="18" charset="0"/>
              </a:rPr>
              <a:t>Блок «ВНИМАНИЕ ДЛЯ КАЖДОГО»</a:t>
            </a:r>
          </a:p>
          <a:p>
            <a:r>
              <a:rPr lang="ru-RU" sz="1500" b="1" dirty="0" smtClean="0">
                <a:latin typeface="Cambria" pitchFamily="18" charset="0"/>
              </a:rPr>
              <a:t>направлен на:</a:t>
            </a:r>
          </a:p>
          <a:p>
            <a:r>
              <a:rPr lang="ru-RU" sz="1500" b="1" dirty="0" smtClean="0">
                <a:latin typeface="Cambria" pitchFamily="18" charset="0"/>
              </a:rPr>
              <a:t> </a:t>
            </a:r>
          </a:p>
          <a:p>
            <a:pPr lvl="0"/>
            <a:endParaRPr lang="ru-RU" sz="1500" dirty="0" smtClean="0">
              <a:latin typeface="Cambria" pitchFamily="18" charset="0"/>
            </a:endParaRPr>
          </a:p>
          <a:p>
            <a:pPr lvl="0"/>
            <a:r>
              <a:rPr lang="ru-RU" sz="1500" u="sng" dirty="0" smtClean="0">
                <a:latin typeface="Cambria" pitchFamily="18" charset="0"/>
              </a:rPr>
              <a:t>1. Защиту прав и социализацию сирот:</a:t>
            </a:r>
          </a:p>
          <a:p>
            <a:r>
              <a:rPr lang="ru-RU" sz="1500" dirty="0" smtClean="0">
                <a:latin typeface="Cambria" pitchFamily="18" charset="0"/>
              </a:rPr>
              <a:t>- проведение тематических проверочных мероприятий </a:t>
            </a:r>
          </a:p>
          <a:p>
            <a:r>
              <a:rPr lang="ru-RU" sz="1500" dirty="0" smtClean="0">
                <a:latin typeface="Cambria" pitchFamily="18" charset="0"/>
              </a:rPr>
              <a:t>в целях защиты жилищных и других имущественных прав сирот;</a:t>
            </a:r>
          </a:p>
          <a:p>
            <a:r>
              <a:rPr lang="ru-RU" sz="1500" dirty="0" smtClean="0">
                <a:latin typeface="Cambria" pitchFamily="18" charset="0"/>
              </a:rPr>
              <a:t>- контроль за достойными условиями жизни детей </a:t>
            </a:r>
          </a:p>
          <a:p>
            <a:r>
              <a:rPr lang="ru-RU" sz="1500" dirty="0" smtClean="0">
                <a:latin typeface="Cambria" pitchFamily="18" charset="0"/>
              </a:rPr>
              <a:t>в сиротских учреждениях;</a:t>
            </a:r>
          </a:p>
          <a:p>
            <a:r>
              <a:rPr lang="ru-RU" sz="1500" dirty="0" smtClean="0">
                <a:latin typeface="Cambria" pitchFamily="18" charset="0"/>
              </a:rPr>
              <a:t>- совершенствование системы постинтернатного сопровождения сирот после их выпуска из детских домов;</a:t>
            </a:r>
          </a:p>
          <a:p>
            <a:r>
              <a:rPr lang="ru-RU" sz="1500" dirty="0" smtClean="0">
                <a:latin typeface="Cambria" pitchFamily="18" charset="0"/>
              </a:rPr>
              <a:t>- организация экскурсионных, спортивных и иных досуговых мероприятий для детей-сирот и детей (посещение стадиона «Нижний Новгород» технопарка «Кванториум», площадок «СПОРТ ПОРТ»)</a:t>
            </a:r>
          </a:p>
          <a:p>
            <a:pPr lvl="0"/>
            <a:r>
              <a:rPr lang="ru-RU" sz="1500" u="sng" dirty="0" smtClean="0">
                <a:latin typeface="Cambria" pitchFamily="18" charset="0"/>
              </a:rPr>
              <a:t>2. Поддержку детей с ограниченными возможностями здоровья:</a:t>
            </a:r>
          </a:p>
          <a:p>
            <a:r>
              <a:rPr lang="ru-RU" sz="1500" dirty="0" smtClean="0">
                <a:latin typeface="Cambria" pitchFamily="18" charset="0"/>
              </a:rPr>
              <a:t>- оказание адресной правовой помощи при возникновении сложностей с получением медицинской помощи, обеспечении лекарствами, жильем и по другим вопросам;</a:t>
            </a:r>
          </a:p>
          <a:p>
            <a:r>
              <a:rPr lang="ru-RU" sz="1500" dirty="0" smtClean="0">
                <a:latin typeface="Cambria" pitchFamily="18" charset="0"/>
              </a:rPr>
              <a:t>- мониторинг доступности среды для жизни детей с ограниченными возможностями здоровья;</a:t>
            </a:r>
          </a:p>
          <a:p>
            <a:r>
              <a:rPr lang="ru-RU" sz="1500" dirty="0" smtClean="0">
                <a:latin typeface="Cambria" pitchFamily="18" charset="0"/>
              </a:rPr>
              <a:t>- проведение мероприятий-презентаций услуг в сфере досуга, занятости, образования, которыми могут воспользоваться семьи с особенными детьми;</a:t>
            </a:r>
          </a:p>
          <a:p>
            <a:r>
              <a:rPr lang="ru-RU" sz="1500" dirty="0" smtClean="0">
                <a:latin typeface="Cambria" pitchFamily="18" charset="0"/>
              </a:rPr>
              <a:t>- организация досуговых мероприятий с участием детей с ограниченными возможностями здоровья</a:t>
            </a:r>
          </a:p>
          <a:p>
            <a:r>
              <a:rPr lang="ru-RU" sz="1400" dirty="0" smtClean="0">
                <a:latin typeface="Cambria" pitchFamily="18" charset="0"/>
              </a:rPr>
              <a:t> </a:t>
            </a:r>
          </a:p>
          <a:p>
            <a:pPr algn="ctr"/>
            <a:endParaRPr lang="ru-RU" sz="1400" dirty="0" smtClean="0">
              <a:latin typeface="Cambria" pitchFamily="18" charset="0"/>
            </a:endParaRPr>
          </a:p>
          <a:p>
            <a:pPr algn="ctr"/>
            <a:r>
              <a:rPr lang="ru-RU" b="1" dirty="0" smtClean="0">
                <a:latin typeface="Cambria" pitchFamily="18" charset="0"/>
              </a:rPr>
              <a:t>Основные участники: прокуратура, Уполномоченный по правам ребенка в Нижегородской области, УФССП,  министерство здравоохранения, министерство социальной политики, министерство образования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Words>163</Words>
  <Application>Microsoft Office PowerPoint</Application>
  <PresentationFormat>Экран (4:3)</PresentationFormat>
  <Paragraphs>83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</vt:lpstr>
      <vt:lpstr>Times New Roman</vt:lpstr>
      <vt:lpstr>Тема Office</vt:lpstr>
      <vt:lpstr>Презентация PowerPoint</vt:lpstr>
      <vt:lpstr>БЕЗОПАСНОЕ МОБИЛЬНОЕ ПРОСТРАНСТВО</vt:lpstr>
      <vt:lpstr>БЕЗОПАСНЫЙ ДВОР</vt:lpstr>
      <vt:lpstr>УБЕРЕЧЬ ОТ ПРЕСТУПЛЕНИЯ</vt:lpstr>
      <vt:lpstr>ВНИМАНИЕ ДЛЯ КАЖДОГО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БЕЗОПАСНОЕ МОБИЛЬНОЕ ПРОСТРАНСТВО</dc:title>
  <dc:creator>Admin</dc:creator>
  <cp:lastModifiedBy>User</cp:lastModifiedBy>
  <cp:revision>6</cp:revision>
  <dcterms:created xsi:type="dcterms:W3CDTF">2020-08-11T07:46:59Z</dcterms:created>
  <dcterms:modified xsi:type="dcterms:W3CDTF">2020-08-19T09:16:46Z</dcterms:modified>
</cp:coreProperties>
</file>