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notesSlides/notesSlide1.xml" ContentType="application/vnd.openxmlformats-officedocument.presentationml.notesSlide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charts/chart16.xml" ContentType="application/vnd.openxmlformats-officedocument.drawingml.chart+xml"/>
  <Override PartName="/ppt/theme/themeOverride16.xml" ContentType="application/vnd.openxmlformats-officedocument.themeOverride+xml"/>
  <Override PartName="/ppt/notesSlides/notesSlide2.xml" ContentType="application/vnd.openxmlformats-officedocument.presentationml.notesSlide+xml"/>
  <Override PartName="/ppt/charts/chart17.xml" ContentType="application/vnd.openxmlformats-officedocument.drawingml.chart+xml"/>
  <Override PartName="/ppt/notesSlides/notesSlide3.xml" ContentType="application/vnd.openxmlformats-officedocument.presentationml.notesSlide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notesSlides/notesSlide4.xml" ContentType="application/vnd.openxmlformats-officedocument.presentationml.notesSlide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notesSlides/notesSlide5.xml" ContentType="application/vnd.openxmlformats-officedocument.presentationml.notesSlide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notesSlides/notesSlide6.xml" ContentType="application/vnd.openxmlformats-officedocument.presentationml.notesSlide+xml"/>
  <Override PartName="/ppt/charts/chart24.xml" ContentType="application/vnd.openxmlformats-officedocument.drawingml.chart+xml"/>
  <Override PartName="/ppt/theme/themeOverride17.xml" ContentType="application/vnd.openxmlformats-officedocument.themeOverride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25.xml" ContentType="application/vnd.openxmlformats-officedocument.drawingml.chart+xml"/>
  <Override PartName="/ppt/theme/themeOverride18.xml" ContentType="application/vnd.openxmlformats-officedocument.themeOverride+xml"/>
  <Override PartName="/ppt/charts/chart26.xml" ContentType="application/vnd.openxmlformats-officedocument.drawingml.chart+xml"/>
  <Override PartName="/ppt/notesSlides/notesSlide8.xml" ContentType="application/vnd.openxmlformats-officedocument.presentationml.notesSlide+xml"/>
  <Override PartName="/ppt/charts/chart2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40" autoAdjust="0"/>
    <p:restoredTop sz="94660"/>
  </p:normalViewPr>
  <p:slideViewPr>
    <p:cSldViewPr>
      <p:cViewPr>
        <p:scale>
          <a:sx n="125" d="100"/>
          <a:sy n="125" d="100"/>
        </p:scale>
        <p:origin x="-1308" y="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4___4%20&#1052;&#1045;&#1057;%202018\02_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4%20&#1084;&#1077;&#1089;.%202018%20&#1075;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4___4%20&#1052;&#1045;&#1057;%202018\02_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4%20&#1084;&#1077;&#1089;.%202018%20&#1075;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4___4%20&#1052;&#1045;&#1057;%202018\02_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4%20&#1084;&#1077;&#1089;.%202018%20&#1075;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17.xm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18.xm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4___4%20&#1052;&#1045;&#1057;%202018\02_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4%20&#1084;&#1077;&#1089;.%202018%20&#1075;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619382275270863"/>
          <c:y val="9.5807076248170406E-2"/>
          <c:w val="0.49685260260584996"/>
          <c:h val="0.77599332549219058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13569043378277817"/>
                  <c:y val="1.0823433800632741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105 - 107 УК РФ - 191 (0,2%)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3994488188976378"/>
                  <c:y val="-1.7264808595163855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111 УК РФ - 638 (0,6%)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5122375328083989E-2"/>
                  <c:y val="-4.393846511461913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131 УК РФ - 89 (0,1%)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0812025671816611"/>
                  <c:y val="-1.8209501063551889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126 УК РФ - 25 (0,02%)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765496175823468"/>
                  <c:y val="1.1433618191091042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127 УК РФ - 13 (0,01%)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19501706036745406"/>
                  <c:y val="5.035825770502432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ст. 158 УК РФ - 45 653 (43,4%)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4.960192475940507E-3"/>
                  <c:y val="5.3933806864886906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 dirty="0">
                        <a:effectLst/>
                      </a:rPr>
                      <a:t>ст. 161 УК РФ - 2996 (2,8%)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7.4442585301837269E-2"/>
                  <c:y val="7.4988220749259107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162 УК РФ - 522 (0,5%)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0311351706036745"/>
                  <c:y val="-0.14916569208254249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159 - 159.6 УК РФ - 18 892 (17,9%)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3229053639317029E-2"/>
                  <c:y val="3.2290066606746708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 dirty="0">
                        <a:effectLst/>
                      </a:rPr>
                      <a:t>ст. 222 УК РФ </a:t>
                    </a:r>
                    <a:r>
                      <a:rPr lang="ru-RU" sz="900" b="1" i="0" u="none" strike="noStrike" baseline="0" dirty="0" smtClean="0">
                        <a:effectLst/>
                      </a:rPr>
                      <a:t>- 408</a:t>
                    </a:r>
                    <a:endParaRPr lang="ru-RU" sz="900" b="1" i="0" u="none" strike="noStrike" baseline="0" dirty="0">
                      <a:effectLst/>
                    </a:endParaRPr>
                  </a:p>
                  <a:p>
                    <a:r>
                      <a:rPr lang="ru-RU" sz="900" b="1" i="0" u="none" strike="noStrike" baseline="0" dirty="0">
                        <a:effectLst/>
                      </a:rPr>
                      <a:t>(0,4%)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6.8320745997991266E-3"/>
                  <c:y val="-2.6189633489967813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290 - 291.2 УК РФ - 591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(0,6%)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.15502230971128608"/>
                  <c:y val="-2.9658149004762244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ПРЕСТУПЛЕНИЯ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 СВЯЗАННЫЕ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 С НАРКОТИКАМИ 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И СДВ - 13 001 (12,3%)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0.14649748468941381"/>
                  <c:y val="0.1447884876487802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ПРОЧИЕ ПЕРСТУПЛЕНИЯ -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22 255 (21,1%)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'[Данные презентации для СМИ - 5 мес. 2018 г.xlsx]Всего зарег. прест.'!$A$8:$A$20</c:f>
              <c:strCache>
                <c:ptCount val="13"/>
                <c:pt idx="0">
                  <c:v>УБИЙСТВО И ПОКУШ.НА УБИЙСТВО</c:v>
                </c:pt>
                <c:pt idx="1">
                  <c:v>УМЫШЛ.ПРИЧ. ТЯЖК. ВРЕДА ЗДОР.</c:v>
                </c:pt>
                <c:pt idx="2">
                  <c:v>ИЗНАСИЛОВАНИЕ И ПОКУШ. НА ИЗНАС.</c:v>
                </c:pt>
                <c:pt idx="3">
                  <c:v>ПОХИЩЕНИЕ ЧЕЛОВЕКА</c:v>
                </c:pt>
                <c:pt idx="4">
                  <c:v>НЕЗАКОННОЕ ЛИШЕНИЕ СВОБОДЫ</c:v>
                </c:pt>
                <c:pt idx="5">
                  <c:v>КРАЖА</c:v>
                </c:pt>
                <c:pt idx="6">
                  <c:v>ГРАБЕЖ</c:v>
                </c:pt>
                <c:pt idx="7">
                  <c:v>РАЗБОЙ</c:v>
                </c:pt>
                <c:pt idx="8">
                  <c:v>МОШЕННИЧЕСТВО</c:v>
                </c:pt>
                <c:pt idx="9">
                  <c:v>ХРАНЕНИЕ ОРУЖИЯ</c:v>
                </c:pt>
                <c:pt idx="10">
                  <c:v>ВЗЯТОЧНИЧЕСТВО</c:v>
                </c:pt>
                <c:pt idx="11">
                  <c:v>ПРЕСТУПЛ. СВЯЗ. С НАРК. И СДВ</c:v>
                </c:pt>
                <c:pt idx="12">
                  <c:v>ПРОЧИЕ ПРЕСТУПЛЕНИЯ</c:v>
                </c:pt>
              </c:strCache>
            </c:strRef>
          </c:cat>
          <c:val>
            <c:numRef>
              <c:f>'[Данные презентации для СМИ - 5 мес. 2018 г.xlsx]Всего зарег. прест.'!$B$8:$B$20</c:f>
              <c:numCache>
                <c:formatCode>General</c:formatCode>
                <c:ptCount val="13"/>
                <c:pt idx="0">
                  <c:v>191</c:v>
                </c:pt>
                <c:pt idx="1">
                  <c:v>638</c:v>
                </c:pt>
                <c:pt idx="2">
                  <c:v>89</c:v>
                </c:pt>
                <c:pt idx="3">
                  <c:v>25</c:v>
                </c:pt>
                <c:pt idx="4">
                  <c:v>13</c:v>
                </c:pt>
                <c:pt idx="5">
                  <c:v>45653</c:v>
                </c:pt>
                <c:pt idx="6">
                  <c:v>2996</c:v>
                </c:pt>
                <c:pt idx="7">
                  <c:v>522</c:v>
                </c:pt>
                <c:pt idx="8">
                  <c:v>18892</c:v>
                </c:pt>
                <c:pt idx="9">
                  <c:v>408</c:v>
                </c:pt>
                <c:pt idx="10">
                  <c:v>591</c:v>
                </c:pt>
                <c:pt idx="11">
                  <c:v>13001</c:v>
                </c:pt>
                <c:pt idx="12">
                  <c:v>22255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8846073928258966"/>
          <c:y val="5.0290574217413307E-2"/>
          <c:w val="0.30930588363954503"/>
          <c:h val="0.90753038851116674"/>
        </c:manualLayout>
      </c:layout>
      <c:overlay val="0"/>
      <c:txPr>
        <a:bodyPr/>
        <a:lstStyle/>
        <a:p>
          <a:pPr rtl="0">
            <a:defRPr/>
          </a:pPr>
          <a:endParaRPr lang="ru-RU"/>
        </a:p>
      </c:txPr>
    </c:legend>
    <c:plotVisOnly val="1"/>
    <c:dispBlanksAs val="gap"/>
    <c:showDLblsOverMax val="0"/>
  </c:chart>
  <c:spPr>
    <a:ln>
      <a:noFill/>
    </a:ln>
    <a:effectLst>
      <a:softEdge rad="63500"/>
    </a:effectLst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20408104209073125"/>
          <c:w val="0.53217589424956091"/>
          <c:h val="0.613925033384056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3"/>
              <c:pt idx="0">
                <c:v>др</c:v>
              </c:pt>
              <c:pt idx="1">
                <c:v>н. летн + мал</c:v>
              </c:pt>
              <c:pt idx="2">
                <c:v>пожил </c:v>
              </c:pt>
            </c:strLit>
          </c:cat>
          <c:val>
            <c:numLit>
              <c:formatCode>General</c:formatCode>
              <c:ptCount val="3"/>
              <c:pt idx="0">
                <c:v>28608</c:v>
              </c:pt>
              <c:pt idx="1">
                <c:v>170</c:v>
              </c:pt>
              <c:pt idx="2">
                <c:v>2457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2"/>
              <c:pt idx="0">
                <c:v>Мужчины </c:v>
              </c:pt>
              <c:pt idx="1">
                <c:v>Женщины </c:v>
              </c:pt>
            </c:strLit>
          </c:cat>
          <c:val>
            <c:numLit>
              <c:formatCode>General</c:formatCode>
              <c:ptCount val="2"/>
              <c:pt idx="0">
                <c:v>1481</c:v>
              </c:pt>
              <c:pt idx="1">
                <c:v>828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20408104209073125"/>
          <c:w val="0.53217589424956091"/>
          <c:h val="0.613925033384056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3"/>
              <c:pt idx="0">
                <c:v>др</c:v>
              </c:pt>
              <c:pt idx="1">
                <c:v>н. летн + мал</c:v>
              </c:pt>
              <c:pt idx="2">
                <c:v>пожил </c:v>
              </c:pt>
            </c:strLit>
          </c:cat>
          <c:val>
            <c:numLit>
              <c:formatCode>General</c:formatCode>
              <c:ptCount val="3"/>
              <c:pt idx="0">
                <c:v>2067</c:v>
              </c:pt>
              <c:pt idx="1">
                <c:v>71</c:v>
              </c:pt>
              <c:pt idx="2">
                <c:v>171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2"/>
              <c:pt idx="0">
                <c:v>Мужчины </c:v>
              </c:pt>
              <c:pt idx="1">
                <c:v>Женщины </c:v>
              </c:pt>
            </c:strLit>
          </c:cat>
          <c:val>
            <c:numLit>
              <c:formatCode>General</c:formatCode>
              <c:ptCount val="2"/>
              <c:pt idx="0">
                <c:v>298</c:v>
              </c:pt>
              <c:pt idx="1">
                <c:v>172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20408104209073125"/>
          <c:w val="0.53217589424956091"/>
          <c:h val="0.613925033384056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3"/>
              <c:pt idx="0">
                <c:v>др</c:v>
              </c:pt>
              <c:pt idx="1">
                <c:v>н. летн + мал</c:v>
              </c:pt>
              <c:pt idx="2">
                <c:v>пожил </c:v>
              </c:pt>
            </c:strLit>
          </c:cat>
          <c:val>
            <c:numLit>
              <c:formatCode>General</c:formatCode>
              <c:ptCount val="3"/>
              <c:pt idx="0">
                <c:v>441</c:v>
              </c:pt>
              <c:pt idx="1">
                <c:v>10</c:v>
              </c:pt>
              <c:pt idx="2">
                <c:v>19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49177297416763549"/>
          <c:y val="1.3878048341109596E-2"/>
          <c:w val="0.74264688015609781"/>
          <c:h val="0.909104556253313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'[Данные презентации для СМИ - 5 мес. 2018 г.xlsx]Предв. рассл. прест.'!$B$24</c:f>
              <c:strCache>
                <c:ptCount val="1"/>
                <c:pt idx="0">
                  <c:v>9 месяцев 2017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8.2431749594413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484074539448668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0"/>
                  <c:y val="8.24317495944131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- 5 мес. 2018 г.xlsx]Предв. рассл. прест.'!$A$25:$A$36</c:f>
              <c:strCache>
                <c:ptCount val="12"/>
                <c:pt idx="0">
                  <c:v>ЦЕНТРАЛЬНЫЙ ОКРУГ</c:v>
                </c:pt>
                <c:pt idx="1">
                  <c:v>ЮГО-ВОСТОЧНЫЙ ОКРУГ</c:v>
                </c:pt>
                <c:pt idx="2">
                  <c:v>ЮЖНЫЙ ОКРУГ</c:v>
                </c:pt>
                <c:pt idx="3">
                  <c:v>ЮГО-ЗАПАДНЫЙ ОКРУГ</c:v>
                </c:pt>
                <c:pt idx="4">
                  <c:v>ЗАПАДНЫЙ ОКРУГ</c:v>
                </c:pt>
                <c:pt idx="5">
                  <c:v>СЕВЕРО-ЗАПАДНЫЙ ОКРУГ</c:v>
                </c:pt>
                <c:pt idx="6">
                  <c:v>СЕВЕРНЫЙ ОКРУГ</c:v>
                </c:pt>
                <c:pt idx="7">
                  <c:v>УВД НА МЕТРОПОЛИТЕНЕ</c:v>
                </c:pt>
                <c:pt idx="8">
                  <c:v>ВОСТОЧНЫЙ ОКРУГ</c:v>
                </c:pt>
                <c:pt idx="9">
                  <c:v>ЗЕЛЕНОГРАДСКИЙ ОКРУГ</c:v>
                </c:pt>
                <c:pt idx="10">
                  <c:v>ТРОИЦКИЙ И НОВОМОСКОВСКИЙ ОКРУГА</c:v>
                </c:pt>
                <c:pt idx="11">
                  <c:v>СЕВЕРО-ВОСТОЧНЫЙ ОКРУГ</c:v>
                </c:pt>
              </c:strCache>
            </c:strRef>
          </c:cat>
          <c:val>
            <c:numRef>
              <c:f>'[Данные презентации для СМИ - 5 мес. 2018 г.xlsx]Предв. рассл. прест.'!$B$25:$B$36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4</c:v>
                </c:pt>
                <c:pt idx="3">
                  <c:v>0</c:v>
                </c:pt>
                <c:pt idx="4">
                  <c:v>4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12</c:v>
                </c:pt>
                <c:pt idx="9">
                  <c:v>6</c:v>
                </c:pt>
                <c:pt idx="10">
                  <c:v>23</c:v>
                </c:pt>
                <c:pt idx="11">
                  <c:v>1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- 5 мес. 2018 г.xlsx]Предв. рассл. прест.'!$C$24</c:f>
              <c:strCache>
                <c:ptCount val="1"/>
                <c:pt idx="0">
                  <c:v>9 месяцев 2018 года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8.2431749594413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0"/>
                  <c:y val="-1.2364762439161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"/>
                  <c:y val="-4.12158747972069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"/>
                  <c:y val="-8.2431749594413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4840745394486686E-3"/>
                  <c:y val="-1.2364762439161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0"/>
                  <c:y val="-8.2431749594413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- 5 мес. 2018 г.xlsx]Предв. рассл. прест.'!$A$25:$A$36</c:f>
              <c:strCache>
                <c:ptCount val="12"/>
                <c:pt idx="0">
                  <c:v>ЦЕНТРАЛЬНЫЙ ОКРУГ</c:v>
                </c:pt>
                <c:pt idx="1">
                  <c:v>ЮГО-ВОСТОЧНЫЙ ОКРУГ</c:v>
                </c:pt>
                <c:pt idx="2">
                  <c:v>ЮЖНЫЙ ОКРУГ</c:v>
                </c:pt>
                <c:pt idx="3">
                  <c:v>ЮГО-ЗАПАДНЫЙ ОКРУГ</c:v>
                </c:pt>
                <c:pt idx="4">
                  <c:v>ЗАПАДНЫЙ ОКРУГ</c:v>
                </c:pt>
                <c:pt idx="5">
                  <c:v>СЕВЕРО-ЗАПАДНЫЙ ОКРУГ</c:v>
                </c:pt>
                <c:pt idx="6">
                  <c:v>СЕВЕРНЫЙ ОКРУГ</c:v>
                </c:pt>
                <c:pt idx="7">
                  <c:v>УВД НА МЕТРОПОЛИТЕНЕ</c:v>
                </c:pt>
                <c:pt idx="8">
                  <c:v>ВОСТОЧНЫЙ ОКРУГ</c:v>
                </c:pt>
                <c:pt idx="9">
                  <c:v>ЗЕЛЕНОГРАДСКИЙ ОКРУГ</c:v>
                </c:pt>
                <c:pt idx="10">
                  <c:v>ТРОИЦКИЙ И НОВОМОСКОВСКИЙ ОКРУГА</c:v>
                </c:pt>
                <c:pt idx="11">
                  <c:v>СЕВЕРО-ВОСТОЧНЫЙ ОКРУГ</c:v>
                </c:pt>
              </c:strCache>
            </c:strRef>
          </c:cat>
          <c:val>
            <c:numRef>
              <c:f>'[Данные презентации для СМИ - 5 мес. 2018 г.xlsx]Предв. рассл. прест.'!$C$25:$C$36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53"/>
        <c:axId val="92690688"/>
        <c:axId val="92717056"/>
      </c:barChart>
      <c:catAx>
        <c:axId val="926906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2717056"/>
        <c:crosses val="autoZero"/>
        <c:auto val="1"/>
        <c:lblAlgn val="ctr"/>
        <c:lblOffset val="100"/>
        <c:noMultiLvlLbl val="0"/>
      </c:catAx>
      <c:valAx>
        <c:axId val="92717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26906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505258469874677"/>
          <c:y val="0.81192619612115169"/>
          <c:w val="0.26251248102697433"/>
          <c:h val="0.1076022314573233"/>
        </c:manualLayout>
      </c:layout>
      <c:overlay val="0"/>
      <c:txPr>
        <a:bodyPr/>
        <a:lstStyle/>
        <a:p>
          <a:pPr>
            <a:defRPr sz="9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40171409946305731"/>
          <c:y val="3.7021669948470205E-2"/>
          <c:w val="0.56125456490290604"/>
          <c:h val="0.909942172270772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'[Данные презентации для СМИ - 5 мес. 2018 г.xlsx]Предв. рассл. прест.'!$B$8</c:f>
              <c:strCache>
                <c:ptCount val="1"/>
                <c:pt idx="0">
                  <c:v>9 месяцев 2017 года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0">
                  <a:srgbClr val="F79646">
                    <a:shade val="93000"/>
                    <a:satMod val="130000"/>
                  </a:srgbClr>
                </a:gs>
                <a:gs pos="5000">
                  <a:srgbClr val="C00000"/>
                </a:gs>
              </a:gsLst>
              <a:lin ang="16200000" scaled="0"/>
            </a:gra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- 5 мес. 2018 г.xlsx]Предв. рассл. прест.'!$A$9:$A$20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ОКРУГА</c:v>
                </c:pt>
                <c:pt idx="3">
                  <c:v>СЕВЕРО-ЗАПАДНЫЙ ОКРУГ</c:v>
                </c:pt>
                <c:pt idx="4">
                  <c:v>ЦЕНТРАЛЬНЫЙ ОКРУГ</c:v>
                </c:pt>
                <c:pt idx="5">
                  <c:v>ЮГО-ЗАПАДНЫЙ ОКРУГ</c:v>
                </c:pt>
                <c:pt idx="6">
                  <c:v>СЕВЕРНЫЙ ОКРУГ</c:v>
                </c:pt>
                <c:pt idx="7">
                  <c:v>СЕВЕРО-ВОСТОЧНЫЙ ОКРУГ</c:v>
                </c:pt>
                <c:pt idx="8">
                  <c:v>ЗАПАДНЫЙ ОКРУГ</c:v>
                </c:pt>
                <c:pt idx="9">
                  <c:v>ВОСТОЧНЫЙ ОКРУГ</c:v>
                </c:pt>
                <c:pt idx="10">
                  <c:v>ЮГО-ВОСТОЧНЫЙ ОКРУГ</c:v>
                </c:pt>
                <c:pt idx="11">
                  <c:v>ЮЖНЫЙ ОКРУГ</c:v>
                </c:pt>
              </c:strCache>
            </c:strRef>
          </c:cat>
          <c:val>
            <c:numRef>
              <c:f>'[Данные презентации для СМИ - 5 мес. 2018 г.xlsx]Предв. рассл. прест.'!$B$9:$B$20</c:f>
              <c:numCache>
                <c:formatCode>General</c:formatCode>
                <c:ptCount val="12"/>
                <c:pt idx="0">
                  <c:v>290</c:v>
                </c:pt>
                <c:pt idx="1">
                  <c:v>425</c:v>
                </c:pt>
                <c:pt idx="2">
                  <c:v>1025</c:v>
                </c:pt>
                <c:pt idx="3">
                  <c:v>1430</c:v>
                </c:pt>
                <c:pt idx="4">
                  <c:v>2369</c:v>
                </c:pt>
                <c:pt idx="5">
                  <c:v>1854</c:v>
                </c:pt>
                <c:pt idx="6">
                  <c:v>1853</c:v>
                </c:pt>
                <c:pt idx="7">
                  <c:v>1955</c:v>
                </c:pt>
                <c:pt idx="8">
                  <c:v>2080</c:v>
                </c:pt>
                <c:pt idx="9">
                  <c:v>3093</c:v>
                </c:pt>
                <c:pt idx="10">
                  <c:v>2377</c:v>
                </c:pt>
                <c:pt idx="11">
                  <c:v>2300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- 5 мес. 2018 г.xlsx]Предв. рассл. прест.'!$C$8</c:f>
              <c:strCache>
                <c:ptCount val="1"/>
                <c:pt idx="0">
                  <c:v>9 месяцев 2018 года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- 5 мес. 2018 г.xlsx]Предв. рассл. прест.'!$A$9:$A$20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ОКРУГА</c:v>
                </c:pt>
                <c:pt idx="3">
                  <c:v>СЕВЕРО-ЗАПАДНЫЙ ОКРУГ</c:v>
                </c:pt>
                <c:pt idx="4">
                  <c:v>ЦЕНТРАЛЬНЫЙ ОКРУГ</c:v>
                </c:pt>
                <c:pt idx="5">
                  <c:v>ЮГО-ЗАПАДНЫЙ ОКРУГ</c:v>
                </c:pt>
                <c:pt idx="6">
                  <c:v>СЕВЕРНЫЙ ОКРУГ</c:v>
                </c:pt>
                <c:pt idx="7">
                  <c:v>СЕВЕРО-ВОСТОЧНЫЙ ОКРУГ</c:v>
                </c:pt>
                <c:pt idx="8">
                  <c:v>ЗАПАДНЫЙ ОКРУГ</c:v>
                </c:pt>
                <c:pt idx="9">
                  <c:v>ВОСТОЧНЫЙ ОКРУГ</c:v>
                </c:pt>
                <c:pt idx="10">
                  <c:v>ЮГО-ВОСТОЧНЫЙ ОКРУГ</c:v>
                </c:pt>
                <c:pt idx="11">
                  <c:v>ЮЖНЫЙ ОКРУГ</c:v>
                </c:pt>
              </c:strCache>
            </c:strRef>
          </c:cat>
          <c:val>
            <c:numRef>
              <c:f>'[Данные презентации для СМИ - 5 мес. 2018 г.xlsx]Предв. рассл. прест.'!$C$9:$C$20</c:f>
              <c:numCache>
                <c:formatCode>General</c:formatCode>
                <c:ptCount val="12"/>
                <c:pt idx="0">
                  <c:v>302</c:v>
                </c:pt>
                <c:pt idx="1">
                  <c:v>437</c:v>
                </c:pt>
                <c:pt idx="2">
                  <c:v>1178</c:v>
                </c:pt>
                <c:pt idx="3">
                  <c:v>1588</c:v>
                </c:pt>
                <c:pt idx="4">
                  <c:v>2028</c:v>
                </c:pt>
                <c:pt idx="5">
                  <c:v>2077</c:v>
                </c:pt>
                <c:pt idx="6">
                  <c:v>2147</c:v>
                </c:pt>
                <c:pt idx="7">
                  <c:v>2218</c:v>
                </c:pt>
                <c:pt idx="8">
                  <c:v>2337</c:v>
                </c:pt>
                <c:pt idx="9">
                  <c:v>2505</c:v>
                </c:pt>
                <c:pt idx="10">
                  <c:v>2513</c:v>
                </c:pt>
                <c:pt idx="11">
                  <c:v>3186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36"/>
        <c:axId val="92825472"/>
        <c:axId val="92827008"/>
      </c:barChart>
      <c:catAx>
        <c:axId val="928254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2827008"/>
        <c:crosses val="autoZero"/>
        <c:auto val="1"/>
        <c:lblAlgn val="ctr"/>
        <c:lblOffset val="100"/>
        <c:noMultiLvlLbl val="0"/>
      </c:catAx>
      <c:valAx>
        <c:axId val="92827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282547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660429623771171"/>
          <c:y val="2.5085639310974565E-2"/>
          <c:w val="0.76482198139918511"/>
          <c:h val="0.9091045562533124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'[Данные презентации для СМИ - 5 мес. 2018 г.xlsx]Прест. сов. несовершненнолетн.'!$B$6</c:f>
              <c:strCache>
                <c:ptCount val="1"/>
                <c:pt idx="0">
                  <c:v>9 месяцев 2017 года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- 5 мес. 2018 г.xlsx]Прест. сов. несовершненнолетн.'!$A$7:$A$19</c:f>
              <c:strCache>
                <c:ptCount val="13"/>
                <c:pt idx="0">
                  <c:v>УВД НА МЕТРОПОЛИТЕНЕ</c:v>
                </c:pt>
                <c:pt idx="1">
                  <c:v>ТРОИЦКИЙ ОКРУГ</c:v>
                </c:pt>
                <c:pt idx="2">
                  <c:v>ЗЕЛЕНОГРАДСКИЙ ОКРУГ</c:v>
                </c:pt>
                <c:pt idx="3">
                  <c:v>НОВОМОСКОВСКИЙ ОКРУГ</c:v>
                </c:pt>
                <c:pt idx="4">
                  <c:v>ЮГО-ЗАПАДНЫЙ ОКРУГ</c:v>
                </c:pt>
                <c:pt idx="5">
                  <c:v>СЕВЕРО-ВОСТОЧНЫЙ ОКРУГ</c:v>
                </c:pt>
                <c:pt idx="6">
                  <c:v>СЕВЕРНЫЙ ОКРУГ</c:v>
                </c:pt>
                <c:pt idx="7">
                  <c:v>ЮГО-ВОСТОЧНЫЙ ОКРУГ</c:v>
                </c:pt>
                <c:pt idx="8">
                  <c:v>ЗАПАДНЫЙ ОКРУГ</c:v>
                </c:pt>
                <c:pt idx="9">
                  <c:v>СЕВЕРО-ЗАПАДНЫЙ ОКРУГ</c:v>
                </c:pt>
                <c:pt idx="10">
                  <c:v>ВОСТОЧНЫЙ ОКРУГ</c:v>
                </c:pt>
                <c:pt idx="11">
                  <c:v>ЦЕНТРАЛЬНЫЙ ОКРУГ</c:v>
                </c:pt>
                <c:pt idx="12">
                  <c:v>ЮЖНЫЙ ОКРУГ</c:v>
                </c:pt>
              </c:strCache>
            </c:strRef>
          </c:cat>
          <c:val>
            <c:numRef>
              <c:f>'[Данные презентации для СМИ - 5 мес. 2018 г.xlsx]Прест. сов. несовершненнолетн.'!$B$7:$B$19</c:f>
              <c:numCache>
                <c:formatCode>General</c:formatCode>
                <c:ptCount val="13"/>
                <c:pt idx="0">
                  <c:v>12</c:v>
                </c:pt>
                <c:pt idx="1">
                  <c:v>23</c:v>
                </c:pt>
                <c:pt idx="2">
                  <c:v>18</c:v>
                </c:pt>
                <c:pt idx="3">
                  <c:v>9</c:v>
                </c:pt>
                <c:pt idx="4">
                  <c:v>30</c:v>
                </c:pt>
                <c:pt idx="5">
                  <c:v>43</c:v>
                </c:pt>
                <c:pt idx="6">
                  <c:v>26</c:v>
                </c:pt>
                <c:pt idx="7">
                  <c:v>46</c:v>
                </c:pt>
                <c:pt idx="8">
                  <c:v>36</c:v>
                </c:pt>
                <c:pt idx="9">
                  <c:v>28</c:v>
                </c:pt>
                <c:pt idx="10">
                  <c:v>56</c:v>
                </c:pt>
                <c:pt idx="11">
                  <c:v>22</c:v>
                </c:pt>
                <c:pt idx="12">
                  <c:v>52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- 5 мес. 2018 г.xlsx]Прест. сов. несовершненнолетн.'!$C$6</c:f>
              <c:strCache>
                <c:ptCount val="1"/>
                <c:pt idx="0">
                  <c:v>9 месяцев 2018 года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- 5 мес. 2018 г.xlsx]Прест. сов. несовершненнолетн.'!$A$7:$A$19</c:f>
              <c:strCache>
                <c:ptCount val="13"/>
                <c:pt idx="0">
                  <c:v>УВД НА МЕТРОПОЛИТЕНЕ</c:v>
                </c:pt>
                <c:pt idx="1">
                  <c:v>ТРОИЦКИЙ ОКРУГ</c:v>
                </c:pt>
                <c:pt idx="2">
                  <c:v>ЗЕЛЕНОГРАДСКИЙ ОКРУГ</c:v>
                </c:pt>
                <c:pt idx="3">
                  <c:v>НОВОМОСКОВСКИЙ ОКРУГ</c:v>
                </c:pt>
                <c:pt idx="4">
                  <c:v>ЮГО-ЗАПАДНЫЙ ОКРУГ</c:v>
                </c:pt>
                <c:pt idx="5">
                  <c:v>СЕВЕРО-ВОСТОЧНЫЙ ОКРУГ</c:v>
                </c:pt>
                <c:pt idx="6">
                  <c:v>СЕВЕРНЫЙ ОКРУГ</c:v>
                </c:pt>
                <c:pt idx="7">
                  <c:v>ЮГО-ВОСТОЧНЫЙ ОКРУГ</c:v>
                </c:pt>
                <c:pt idx="8">
                  <c:v>ЗАПАДНЫЙ ОКРУГ</c:v>
                </c:pt>
                <c:pt idx="9">
                  <c:v>СЕВЕРО-ЗАПАДНЫЙ ОКРУГ</c:v>
                </c:pt>
                <c:pt idx="10">
                  <c:v>ВОСТОЧНЫЙ ОКРУГ</c:v>
                </c:pt>
                <c:pt idx="11">
                  <c:v>ЦЕНТРАЛЬНЫЙ ОКРУГ</c:v>
                </c:pt>
                <c:pt idx="12">
                  <c:v>ЮЖНЫЙ ОКРУГ</c:v>
                </c:pt>
              </c:strCache>
            </c:strRef>
          </c:cat>
          <c:val>
            <c:numRef>
              <c:f>'[Данные презентации для СМИ - 5 мес. 2018 г.xlsx]Прест. сов. несовершненнолетн.'!$C$7:$C$19</c:f>
              <c:numCache>
                <c:formatCode>General</c:formatCode>
                <c:ptCount val="13"/>
                <c:pt idx="0">
                  <c:v>7</c:v>
                </c:pt>
                <c:pt idx="1">
                  <c:v>15</c:v>
                </c:pt>
                <c:pt idx="2">
                  <c:v>16</c:v>
                </c:pt>
                <c:pt idx="3">
                  <c:v>19</c:v>
                </c:pt>
                <c:pt idx="4">
                  <c:v>21</c:v>
                </c:pt>
                <c:pt idx="5">
                  <c:v>29</c:v>
                </c:pt>
                <c:pt idx="6">
                  <c:v>29</c:v>
                </c:pt>
                <c:pt idx="7">
                  <c:v>36</c:v>
                </c:pt>
                <c:pt idx="8">
                  <c:v>38</c:v>
                </c:pt>
                <c:pt idx="9">
                  <c:v>39</c:v>
                </c:pt>
                <c:pt idx="10">
                  <c:v>49</c:v>
                </c:pt>
                <c:pt idx="11">
                  <c:v>57</c:v>
                </c:pt>
                <c:pt idx="12">
                  <c:v>109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31"/>
        <c:axId val="93182976"/>
        <c:axId val="101004032"/>
      </c:barChart>
      <c:catAx>
        <c:axId val="9318297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1004032"/>
        <c:crosses val="autoZero"/>
        <c:auto val="1"/>
        <c:lblAlgn val="ctr"/>
        <c:lblOffset val="100"/>
        <c:noMultiLvlLbl val="0"/>
      </c:catAx>
      <c:valAx>
        <c:axId val="101004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31829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53216166149004"/>
          <c:y val="0.87196196036697682"/>
          <c:w val="0.30886788029121492"/>
          <c:h val="5.8368880065957585E-2"/>
        </c:manualLayout>
      </c:layout>
      <c:overlay val="0"/>
      <c:txPr>
        <a:bodyPr/>
        <a:lstStyle/>
        <a:p>
          <a:pPr>
            <a:defRPr sz="9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59921644084869119"/>
          <c:y val="2.6922154119214843E-2"/>
          <c:w val="0.34232211211122821"/>
          <c:h val="0.94615569176157033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cat>
            <c:strRef>
              <c:f>'[Данные презентации для СМИ - 4 мес. 2018 г.xlsx]Хар-ка лиц по возрасту '!$A$12:$A$16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'[Данные презентации для СМИ - 4 мес. 2018 г.xlsx]Хар-ка лиц по возрасту '!$B$12:$B$16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'[Данные презентации для СМИ - 4 мес. 2018 г.xlsx]Хар-ка лиц по возрасту '!$A$12:$A$16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'[Данные презентации для СМИ - 4 мес. 2018 г.xlsx]Хар-ка лиц по возрасту '!$C$12:$C$16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1042816"/>
        <c:axId val="101052800"/>
      </c:barChart>
      <c:catAx>
        <c:axId val="101042816"/>
        <c:scaling>
          <c:orientation val="minMax"/>
        </c:scaling>
        <c:delete val="0"/>
        <c:axPos val="l"/>
        <c:numFmt formatCode="General" sourceLinked="0"/>
        <c:majorTickMark val="cross"/>
        <c:minorTickMark val="none"/>
        <c:tickLblPos val="nextTo"/>
        <c:spPr>
          <a:ln>
            <a:solidFill>
              <a:srgbClr val="57201F"/>
            </a:solidFill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1052800"/>
        <c:crosses val="autoZero"/>
        <c:auto val="1"/>
        <c:lblAlgn val="ctr"/>
        <c:lblOffset val="100"/>
        <c:noMultiLvlLbl val="0"/>
      </c:catAx>
      <c:valAx>
        <c:axId val="1010528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0104281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6494753271142"/>
          <c:y val="2.2995218575831235E-2"/>
          <c:w val="0.84638377993842973"/>
          <c:h val="0.9492286100751079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'[Данные презентации для СМИ - 5 мес. 2018 г.xlsx]Хар-ка лиц по возрасту '!$B$4</c:f>
              <c:strCache>
                <c:ptCount val="1"/>
                <c:pt idx="0">
                  <c:v>9 месяцев 2017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3105316785346214E-2"/>
                  <c:y val="-5.91331806653518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7061406812468796"/>
                  <c:y val="-5.881318777295864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397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2069928967444144E-2"/>
                  <c:y val="-5.6723822416744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6.2224402149953728E-2"/>
                  <c:y val="-5.6742645528061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8.029461780232304E-3"/>
                  <c:y val="-5.9171768043552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- 5 мес. 2018 г.xlsx]Хар-ка лиц по возрасту '!$A$5:$A$9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'[Данные презентации для СМИ - 5 мес. 2018 г.xlsx]Хар-ка лиц по возрасту '!$B$5:$B$9</c:f>
              <c:numCache>
                <c:formatCode>General</c:formatCode>
                <c:ptCount val="5"/>
                <c:pt idx="0">
                  <c:v>2287</c:v>
                </c:pt>
                <c:pt idx="1">
                  <c:v>13397</c:v>
                </c:pt>
                <c:pt idx="2">
                  <c:v>5579</c:v>
                </c:pt>
                <c:pt idx="3">
                  <c:v>5001</c:v>
                </c:pt>
                <c:pt idx="4">
                  <c:v>404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- 5 мес. 2018 г.xlsx]Хар-ка лиц по возрасту '!$C$4</c:f>
              <c:strCache>
                <c:ptCount val="1"/>
                <c:pt idx="0">
                  <c:v>9 месяцев 2018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8730182058780303E-2"/>
                  <c:y val="-5.6761845101605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6601765157553303"/>
                  <c:y val="-5.883351673318126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328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3488098470449811E-2"/>
                  <c:y val="-5.6742645528061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6.1536673877945459E-2"/>
                  <c:y val="-5.6761845101605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3763031706154514E-2"/>
                  <c:y val="-5.9171768043552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- 5 мес. 2018 г.xlsx]Хар-ка лиц по возрасту '!$A$5:$A$9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'[Данные презентации для СМИ - 5 мес. 2018 г.xlsx]Хар-ка лиц по возрасту '!$C$5:$C$9</c:f>
              <c:numCache>
                <c:formatCode>General</c:formatCode>
                <c:ptCount val="5"/>
                <c:pt idx="0">
                  <c:v>2385</c:v>
                </c:pt>
                <c:pt idx="1">
                  <c:v>13328</c:v>
                </c:pt>
                <c:pt idx="2">
                  <c:v>5041</c:v>
                </c:pt>
                <c:pt idx="3">
                  <c:v>4932</c:v>
                </c:pt>
                <c:pt idx="4">
                  <c:v>412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0767616"/>
        <c:axId val="100769152"/>
      </c:barChart>
      <c:catAx>
        <c:axId val="100767616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100769152"/>
        <c:crosses val="autoZero"/>
        <c:auto val="1"/>
        <c:lblAlgn val="ctr"/>
        <c:lblOffset val="100"/>
        <c:noMultiLvlLbl val="0"/>
      </c:catAx>
      <c:valAx>
        <c:axId val="1007691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0076761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7435388985720499"/>
          <c:y val="0.87026415225035947"/>
          <c:w val="0.18613122191761625"/>
          <c:h val="7.3935298943007002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7343482048261658"/>
          <c:y val="2.2995169368393402E-2"/>
          <c:w val="0.45820407139882424"/>
          <c:h val="0.95400966126321363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cat>
            <c:numRef>
              <c:f>'мужчины и женщины 7'!$B$43:$B$54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7'!$C$43:$C$54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invertIfNegative val="0"/>
          <c:cat>
            <c:numRef>
              <c:f>'мужчины и женщины 7'!$B$43:$B$54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7'!$D$43:$D$54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242880"/>
        <c:axId val="93244416"/>
      </c:barChart>
      <c:catAx>
        <c:axId val="9324288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93244416"/>
        <c:crosses val="autoZero"/>
        <c:auto val="1"/>
        <c:lblAlgn val="ctr"/>
        <c:lblOffset val="100"/>
        <c:noMultiLvlLbl val="0"/>
      </c:catAx>
      <c:valAx>
        <c:axId val="932444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9324288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89292040896260183"/>
          <c:y val="2.3201505490386323E-2"/>
          <c:w val="0.1070795910373982"/>
          <c:h val="0.9535969890192274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cat>
            <c:strLit>
              <c:ptCount val="3"/>
              <c:pt idx="0">
                <c:v>НАЧАЛЬНОЕ</c:v>
              </c:pt>
              <c:pt idx="1">
                <c:v>СРЕДНЕЕ (ОБЩЕЕ И ПРОФЕССИОНАЛЬНОЕ)</c:v>
              </c:pt>
              <c:pt idx="2">
                <c:v>ВЫСШЕЕ</c:v>
              </c:pt>
            </c:strLit>
          </c:cat>
          <c:val>
            <c:numLit>
              <c:formatCode>General</c:formatCode>
              <c:ptCount val="3"/>
              <c:pt idx="0">
                <c:v>0</c:v>
              </c:pt>
              <c:pt idx="1">
                <c:v>0</c:v>
              </c:pt>
              <c:pt idx="2">
                <c:v>0</c:v>
              </c:pt>
            </c:numLit>
          </c:val>
        </c:ser>
        <c:ser>
          <c:idx val="1"/>
          <c:order val="1"/>
          <c:invertIfNegative val="0"/>
          <c:cat>
            <c:strLit>
              <c:ptCount val="3"/>
              <c:pt idx="0">
                <c:v>НАЧАЛЬНОЕ</c:v>
              </c:pt>
              <c:pt idx="1">
                <c:v>СРЕДНЕЕ (ОБЩЕЕ И ПРОФЕССИОНАЛЬНОЕ)</c:v>
              </c:pt>
              <c:pt idx="2">
                <c:v>ВЫСШЕЕ</c:v>
              </c:pt>
            </c:strLit>
          </c:cat>
          <c:val>
            <c:numLit>
              <c:formatCode>General</c:formatCode>
              <c:ptCount val="3"/>
              <c:pt idx="0">
                <c:v>0</c:v>
              </c:pt>
              <c:pt idx="1">
                <c:v>0</c:v>
              </c:pt>
              <c:pt idx="2">
                <c:v>0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0820864"/>
        <c:axId val="100822400"/>
      </c:barChart>
      <c:catAx>
        <c:axId val="100820864"/>
        <c:scaling>
          <c:orientation val="minMax"/>
        </c:scaling>
        <c:delete val="0"/>
        <c:axPos val="l"/>
        <c:numFmt formatCode="General" sourceLinked="0"/>
        <c:majorTickMark val="cross"/>
        <c:minorTickMark val="none"/>
        <c:tickLblPos val="nextTo"/>
        <c:spPr>
          <a:ln>
            <a:solidFill>
              <a:srgbClr val="332741"/>
            </a:solidFill>
          </a:ln>
        </c:spPr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0822400"/>
        <c:crosses val="autoZero"/>
        <c:auto val="1"/>
        <c:lblAlgn val="ctr"/>
        <c:lblOffset val="100"/>
        <c:noMultiLvlLbl val="0"/>
      </c:catAx>
      <c:valAx>
        <c:axId val="1008224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0082086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4"/>
    </mc:Choice>
    <mc:Fallback>
      <c:style val="1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337349941650696"/>
          <c:y val="3.4341220900480571E-2"/>
          <c:w val="0.84865972926008548"/>
          <c:h val="0.9403944069458619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'[Данные презентации для СМИ - 5 мес. 2018 г.xlsx]Хар-ка по уровню образования'!$B$4</c:f>
              <c:strCache>
                <c:ptCount val="1"/>
                <c:pt idx="0">
                  <c:v>9 месяцев 2017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821522389204899E-2"/>
                  <c:y val="-8.1386288577911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8591220083955731"/>
                  <c:y val="-8.6173717317788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7696976947508485E-2"/>
                  <c:y val="-8.3780002947849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- 5 мес. 2018 г.xlsx]Хар-ка по уровню образования'!$A$5:$A$7</c:f>
              <c:strCache>
                <c:ptCount val="3"/>
                <c:pt idx="0">
                  <c:v>НАЧАЛЬНОЕ</c:v>
                </c:pt>
                <c:pt idx="1">
                  <c:v>СРЕДНЕЕ (ОБЩЕЕ И ПРОФЕССИОНАЛЬНОЕ)</c:v>
                </c:pt>
                <c:pt idx="2">
                  <c:v>ВЫСШЕЕ</c:v>
                </c:pt>
              </c:strCache>
            </c:strRef>
          </c:cat>
          <c:val>
            <c:numRef>
              <c:f>'[Данные презентации для СМИ - 5 мес. 2018 г.xlsx]Хар-ка по уровню образования'!$B$5:$B$7</c:f>
              <c:numCache>
                <c:formatCode>#,##0</c:formatCode>
                <c:ptCount val="3"/>
                <c:pt idx="0" formatCode="General">
                  <c:v>307</c:v>
                </c:pt>
                <c:pt idx="1">
                  <c:v>19426</c:v>
                </c:pt>
                <c:pt idx="2" formatCode="General">
                  <c:v>5483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- 5 мес. 2018 г.xlsx]Хар-ка по уровню образования'!$C$4</c:f>
              <c:strCache>
                <c:ptCount val="1"/>
                <c:pt idx="0">
                  <c:v>9 месяцев 2018 года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2.0834973882457936E-2"/>
                  <c:y val="-8.13864770593577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8110400374751912"/>
                  <c:y val="-8.3780002947849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8080708959518312E-2"/>
                  <c:y val="-8.3780002947849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- 5 мес. 2018 г.xlsx]Хар-ка по уровню образования'!$A$5:$A$7</c:f>
              <c:strCache>
                <c:ptCount val="3"/>
                <c:pt idx="0">
                  <c:v>НАЧАЛЬНОЕ</c:v>
                </c:pt>
                <c:pt idx="1">
                  <c:v>СРЕДНЕЕ (ОБЩЕЕ И ПРОФЕССИОНАЛЬНОЕ)</c:v>
                </c:pt>
                <c:pt idx="2">
                  <c:v>ВЫСШЕЕ</c:v>
                </c:pt>
              </c:strCache>
            </c:strRef>
          </c:cat>
          <c:val>
            <c:numRef>
              <c:f>'[Данные презентации для СМИ - 5 мес. 2018 г.xlsx]Хар-ка по уровню образования'!$C$5:$C$7</c:f>
              <c:numCache>
                <c:formatCode>#,##0</c:formatCode>
                <c:ptCount val="3"/>
                <c:pt idx="0" formatCode="General">
                  <c:v>279</c:v>
                </c:pt>
                <c:pt idx="1">
                  <c:v>18882</c:v>
                </c:pt>
                <c:pt idx="2" formatCode="General">
                  <c:v>5456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0926592"/>
        <c:axId val="100928128"/>
      </c:barChart>
      <c:catAx>
        <c:axId val="10092659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100928128"/>
        <c:crosses val="autoZero"/>
        <c:auto val="1"/>
        <c:lblAlgn val="ctr"/>
        <c:lblOffset val="100"/>
        <c:noMultiLvlLbl val="0"/>
      </c:catAx>
      <c:valAx>
        <c:axId val="1009281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009265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630655351420762"/>
          <c:y val="0.90771043670774176"/>
          <c:w val="0.20459540525096867"/>
          <c:h val="6.9246198611947238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4297775085806584"/>
          <c:y val="2.3208790566166568E-2"/>
          <c:w val="7.4287206406891446E-2"/>
          <c:h val="0.95358241886766681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cat>
            <c:strLit>
              <c:ptCount val="5"/>
              <c:pt idx="0">
                <c:v>УЧАЩИЕСЯ И СТУДЕНТЫ</c:v>
              </c:pt>
              <c:pt idx="1">
                <c:v>СЛУЖАЩИЕ</c:v>
              </c:pt>
              <c:pt idx="2">
                <c:v>РУКОВОДИТЕЛИ</c:v>
              </c:pt>
              <c:pt idx="3">
                <c:v>РАБОТНИКИ КРЕДИТНО-ФИНАНСОВОЙ И БАНКОВСКОЙ СФЕРЫ</c:v>
              </c:pt>
              <c:pt idx="4">
                <c:v>СОБСТВЕННИКИ (СОВЛАДЕЛЬЦЫ)</c:v>
              </c:pt>
            </c:strLit>
          </c:cat>
          <c:val>
            <c:numLit>
              <c:formatCode>General</c:formatCode>
              <c:ptCount val="5"/>
              <c:pt idx="0">
                <c:v>0</c:v>
              </c:pt>
              <c:pt idx="1">
                <c:v>0</c:v>
              </c:pt>
              <c:pt idx="2">
                <c:v>0</c:v>
              </c:pt>
              <c:pt idx="3">
                <c:v>0</c:v>
              </c:pt>
              <c:pt idx="4">
                <c:v>0</c:v>
              </c:pt>
            </c:numLit>
          </c:val>
        </c:ser>
        <c:ser>
          <c:idx val="1"/>
          <c:order val="1"/>
          <c:invertIfNegative val="0"/>
          <c:cat>
            <c:strLit>
              <c:ptCount val="5"/>
              <c:pt idx="0">
                <c:v>УЧАЩИЕСЯ И СТУДЕНТЫ</c:v>
              </c:pt>
              <c:pt idx="1">
                <c:v>СЛУЖАЩИЕ</c:v>
              </c:pt>
              <c:pt idx="2">
                <c:v>РУКОВОДИТЕЛИ</c:v>
              </c:pt>
              <c:pt idx="3">
                <c:v>РАБОТНИКИ КРЕДИТНО-ФИНАНСОВОЙ И БАНКОВСКОЙ СФЕРЫ</c:v>
              </c:pt>
              <c:pt idx="4">
                <c:v>СОБСТВЕННИКИ (СОВЛАДЕЛЬЦЫ)</c:v>
              </c:pt>
            </c:strLit>
          </c:cat>
          <c:val>
            <c:numLit>
              <c:formatCode>General</c:formatCode>
              <c:ptCount val="5"/>
              <c:pt idx="0">
                <c:v>0</c:v>
              </c:pt>
              <c:pt idx="1">
                <c:v>0</c:v>
              </c:pt>
              <c:pt idx="2">
                <c:v>0</c:v>
              </c:pt>
              <c:pt idx="3">
                <c:v>0</c:v>
              </c:pt>
              <c:pt idx="4">
                <c:v>0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0987648"/>
        <c:axId val="100989184"/>
      </c:barChart>
      <c:catAx>
        <c:axId val="100987648"/>
        <c:scaling>
          <c:orientation val="minMax"/>
        </c:scaling>
        <c:delete val="0"/>
        <c:axPos val="l"/>
        <c:numFmt formatCode="General" sourceLinked="0"/>
        <c:majorTickMark val="cross"/>
        <c:minorTickMark val="none"/>
        <c:tickLblPos val="nextTo"/>
        <c:spPr>
          <a:ln>
            <a:solidFill>
              <a:srgbClr val="381514"/>
            </a:solidFill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0989184"/>
        <c:crosses val="autoZero"/>
        <c:auto val="1"/>
        <c:lblAlgn val="ctr"/>
        <c:lblOffset val="100"/>
        <c:noMultiLvlLbl val="0"/>
      </c:catAx>
      <c:valAx>
        <c:axId val="1009891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0098764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9291996071233"/>
          <c:y val="1.365922304929082E-2"/>
          <c:w val="0.7215601904606469"/>
          <c:h val="0.9725326815539013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'[Данные презентации для СМИ - 5 мес. 2018 г.xlsx]Хар-ка по должн. и соц. полож.'!$B$4</c:f>
              <c:strCache>
                <c:ptCount val="1"/>
                <c:pt idx="0">
                  <c:v>9 месяцев 2017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4.46666201297201E-2"/>
                  <c:y val="-5.90723252971891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5078155032921611"/>
                  <c:y val="-6.14253971780913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6.124380968486294E-2"/>
                  <c:y val="-5.91106543717364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3262169493458445E-2"/>
                  <c:y val="-5.6983853645891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1314131271549965E-2"/>
                  <c:y val="-5.7003110765470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- 5 мес. 2018 г.xlsx]Хар-ка по должн. и соц. полож.'!$A$5:$A$9</c:f>
              <c:strCache>
                <c:ptCount val="5"/>
                <c:pt idx="0">
                  <c:v>УЧАЩИЕСЯ И СТУДЕНТЫ</c:v>
                </c:pt>
                <c:pt idx="1">
                  <c:v>СЛУЖАЩИЕ</c:v>
                </c:pt>
                <c:pt idx="2">
                  <c:v>РУКОВОДИТЕЛИ</c:v>
                </c:pt>
                <c:pt idx="3">
                  <c:v>РАБОТНИКИ КРЕДИТНО-ФИНАНСОВОЙ И БАНКОВСКОЙ СФЕРЫ</c:v>
                </c:pt>
                <c:pt idx="4">
                  <c:v>СОБСТВЕННИКИ (СОВЛАДЕЛЬЦЫ)</c:v>
                </c:pt>
              </c:strCache>
            </c:strRef>
          </c:cat>
          <c:val>
            <c:numRef>
              <c:f>'[Данные презентации для СМИ - 5 мес. 2018 г.xlsx]Хар-ка по должн. и соц. полож.'!$B$5:$B$9</c:f>
              <c:numCache>
                <c:formatCode>General</c:formatCode>
                <c:ptCount val="5"/>
                <c:pt idx="0">
                  <c:v>823</c:v>
                </c:pt>
                <c:pt idx="1">
                  <c:v>2919</c:v>
                </c:pt>
                <c:pt idx="2">
                  <c:v>1193</c:v>
                </c:pt>
                <c:pt idx="3">
                  <c:v>169</c:v>
                </c:pt>
                <c:pt idx="4">
                  <c:v>83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- 5 мес. 2018 г.xlsx]Хар-ка по должн. и соц. полож.'!$C$4</c:f>
              <c:strCache>
                <c:ptCount val="1"/>
                <c:pt idx="0">
                  <c:v>9 месяцев 2018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3108533663417929E-2"/>
                  <c:y val="-5.7003110765470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4881200515576942"/>
                  <c:y val="-5.93167425841573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5540038324158667E-2"/>
                  <c:y val="-5.7003110765470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9.5586082306039159E-3"/>
                  <c:y val="-5.6983853645891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9.5582389917909603E-3"/>
                  <c:y val="-5.7003110765470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- 5 мес. 2018 г.xlsx]Хар-ка по должн. и соц. полож.'!$A$5:$A$9</c:f>
              <c:strCache>
                <c:ptCount val="5"/>
                <c:pt idx="0">
                  <c:v>УЧАЩИЕСЯ И СТУДЕНТЫ</c:v>
                </c:pt>
                <c:pt idx="1">
                  <c:v>СЛУЖАЩИЕ</c:v>
                </c:pt>
                <c:pt idx="2">
                  <c:v>РУКОВОДИТЕЛИ</c:v>
                </c:pt>
                <c:pt idx="3">
                  <c:v>РАБОТНИКИ КРЕДИТНО-ФИНАНСОВОЙ И БАНКОВСКОЙ СФЕРЫ</c:v>
                </c:pt>
                <c:pt idx="4">
                  <c:v>СОБСТВЕННИКИ (СОВЛАДЕЛЬЦЫ)</c:v>
                </c:pt>
              </c:strCache>
            </c:strRef>
          </c:cat>
          <c:val>
            <c:numRef>
              <c:f>'[Данные презентации для СМИ - 5 мес. 2018 г.xlsx]Хар-ка по должн. и соц. полож.'!$C$5:$C$9</c:f>
              <c:numCache>
                <c:formatCode>General</c:formatCode>
                <c:ptCount val="5"/>
                <c:pt idx="0">
                  <c:v>800</c:v>
                </c:pt>
                <c:pt idx="1">
                  <c:v>2966</c:v>
                </c:pt>
                <c:pt idx="2">
                  <c:v>1290</c:v>
                </c:pt>
                <c:pt idx="3">
                  <c:v>228</c:v>
                </c:pt>
                <c:pt idx="4">
                  <c:v>108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8785664"/>
        <c:axId val="108787200"/>
      </c:barChart>
      <c:catAx>
        <c:axId val="108785664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108787200"/>
        <c:crosses val="autoZero"/>
        <c:auto val="1"/>
        <c:lblAlgn val="ctr"/>
        <c:lblOffset val="100"/>
        <c:noMultiLvlLbl val="0"/>
      </c:catAx>
      <c:valAx>
        <c:axId val="1087872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087856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023707297025998"/>
          <c:y val="0.86514257675073136"/>
          <c:w val="0.20705049488109975"/>
          <c:h val="7.2730807688034665E-2"/>
        </c:manualLayout>
      </c:layout>
      <c:overlay val="0"/>
      <c:txPr>
        <a:bodyPr/>
        <a:lstStyle/>
        <a:p>
          <a:pPr>
            <a:defRPr sz="10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0585088056199249E-2"/>
          <c:y val="2.1453368861438896E-2"/>
          <c:w val="0.92579301819354487"/>
          <c:h val="0.918897215337221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'[Данные презентации для СМИ - 5 мес. 2018 г.xlsx]Наруш. над-ра. соб. фед. зак.'!$B$2</c:f>
              <c:strCache>
                <c:ptCount val="1"/>
                <c:pt idx="0">
                  <c:v>9 месяцев 2017 года</c:v>
                </c:pt>
              </c:strCache>
            </c:strRef>
          </c:tx>
          <c:spPr>
            <a:solidFill>
              <a:srgbClr val="00006C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36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802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- 5 мес. 2018 г.xlsx]Наруш. над-ра. соб. фед. зак.'!$A$3:$A$9</c:f>
              <c:strCache>
                <c:ptCount val="7"/>
                <c:pt idx="0">
                  <c:v>СФЕРА ЭКОНОМИКИ</c:v>
                </c:pt>
                <c:pt idx="1">
                  <c:v>СФЕРА ОХРАНЫ ОКРУЖАЮЩЕЙ СРЕДЫ </c:v>
                </c:pt>
                <c:pt idx="2">
                  <c:v>ПРАВА И СВОБОДЫ ЧЕЛОВЕКА И ГРАЖДАНИНА </c:v>
                </c:pt>
                <c:pt idx="3">
                  <c:v>СОБЛЮДЕНИЕ ПРАВ НЕСОВЕРШЕННОЛЕТНИХ</c:v>
                </c:pt>
                <c:pt idx="4">
                  <c:v>В СФЕРЕ ЖКХ</c:v>
                </c:pt>
                <c:pt idx="5">
                  <c:v>В СФЕРЕ ЖИЛИЩНЫХ
ПРАВ ГРАЖДАН</c:v>
                </c:pt>
                <c:pt idx="6">
                  <c:v>ИНОЕ ЗАКОНОДАТЕЛЬСТВО</c:v>
                </c:pt>
              </c:strCache>
            </c:strRef>
          </c:cat>
          <c:val>
            <c:numRef>
              <c:f>'[Данные презентации для СМИ - 5 мес. 2018 г.xlsx]Наруш. над-ра. соб. фед. зак.'!$B$3:$B$9</c:f>
              <c:numCache>
                <c:formatCode>General</c:formatCode>
                <c:ptCount val="7"/>
                <c:pt idx="0">
                  <c:v>7362</c:v>
                </c:pt>
                <c:pt idx="1">
                  <c:v>2275</c:v>
                </c:pt>
                <c:pt idx="2">
                  <c:v>36802</c:v>
                </c:pt>
                <c:pt idx="3">
                  <c:v>8524</c:v>
                </c:pt>
                <c:pt idx="4">
                  <c:v>1688</c:v>
                </c:pt>
                <c:pt idx="5">
                  <c:v>1810</c:v>
                </c:pt>
                <c:pt idx="6">
                  <c:v>4821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- 5 мес. 2018 г.xlsx]Наруш. над-ра. соб. фед. зак.'!$C$2</c:f>
              <c:strCache>
                <c:ptCount val="1"/>
                <c:pt idx="0">
                  <c:v>9 месяцев 2018 года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36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189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- 5 мес. 2018 г.xlsx]Наруш. над-ра. соб. фед. зак.'!$A$3:$A$9</c:f>
              <c:strCache>
                <c:ptCount val="7"/>
                <c:pt idx="0">
                  <c:v>СФЕРА ЭКОНОМИКИ</c:v>
                </c:pt>
                <c:pt idx="1">
                  <c:v>СФЕРА ОХРАНЫ ОКРУЖАЮЩЕЙ СРЕДЫ </c:v>
                </c:pt>
                <c:pt idx="2">
                  <c:v>ПРАВА И СВОБОДЫ ЧЕЛОВЕКА И ГРАЖДАНИНА </c:v>
                </c:pt>
                <c:pt idx="3">
                  <c:v>СОБЛЮДЕНИЕ ПРАВ НЕСОВЕРШЕННОЛЕТНИХ</c:v>
                </c:pt>
                <c:pt idx="4">
                  <c:v>В СФЕРЕ ЖКХ</c:v>
                </c:pt>
                <c:pt idx="5">
                  <c:v>В СФЕРЕ ЖИЛИЩНЫХ
ПРАВ ГРАЖДАН</c:v>
                </c:pt>
                <c:pt idx="6">
                  <c:v>ИНОЕ ЗАКОНОДАТЕЛЬСТВО</c:v>
                </c:pt>
              </c:strCache>
            </c:strRef>
          </c:cat>
          <c:val>
            <c:numRef>
              <c:f>'[Данные презентации для СМИ - 5 мес. 2018 г.xlsx]Наруш. над-ра. соб. фед. зак.'!$C$3:$C$9</c:f>
              <c:numCache>
                <c:formatCode>General</c:formatCode>
                <c:ptCount val="7"/>
                <c:pt idx="0">
                  <c:v>8383</c:v>
                </c:pt>
                <c:pt idx="1">
                  <c:v>2253</c:v>
                </c:pt>
                <c:pt idx="2">
                  <c:v>36189</c:v>
                </c:pt>
                <c:pt idx="3">
                  <c:v>7322</c:v>
                </c:pt>
                <c:pt idx="4">
                  <c:v>2250</c:v>
                </c:pt>
                <c:pt idx="5">
                  <c:v>2043</c:v>
                </c:pt>
                <c:pt idx="6">
                  <c:v>4348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08864256"/>
        <c:axId val="108865792"/>
      </c:barChart>
      <c:catAx>
        <c:axId val="108864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600" b="1" cap="all" baseline="0"/>
            </a:pPr>
            <a:endParaRPr lang="ru-RU"/>
          </a:p>
        </c:txPr>
        <c:crossAx val="108865792"/>
        <c:crosses val="autoZero"/>
        <c:auto val="1"/>
        <c:lblAlgn val="ctr"/>
        <c:lblOffset val="100"/>
        <c:noMultiLvlLbl val="0"/>
      </c:catAx>
      <c:valAx>
        <c:axId val="1088657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088642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84223314646150049"/>
          <c:y val="2.401119020558341E-2"/>
          <c:w val="0.14778913225250706"/>
          <c:h val="5.7980568253516183E-2"/>
        </c:manualLayout>
      </c:layout>
      <c:overlay val="0"/>
      <c:txPr>
        <a:bodyPr/>
        <a:lstStyle/>
        <a:p>
          <a:pPr>
            <a:defRPr sz="900"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100"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  <c:userShapes r:id="rId3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'[Данные презентации для СМИ - 5 мес. 2018 г.xlsx]Над-р за собл. зак. при исп. УН'!$A$3</c:f>
              <c:strCache>
                <c:ptCount val="1"/>
                <c:pt idx="0">
                  <c:v>Проведено проверок соблюдения закона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- 5 мес. 2018 г.xlsx]Над-р за собл. зак. при исп. УН'!$B$2:$C$2</c:f>
              <c:strCache>
                <c:ptCount val="2"/>
                <c:pt idx="0">
                  <c:v>9 месяцев 2017 года</c:v>
                </c:pt>
                <c:pt idx="1">
                  <c:v>9 месяцев 2018 года</c:v>
                </c:pt>
              </c:strCache>
            </c:strRef>
          </c:cat>
          <c:val>
            <c:numRef>
              <c:f>'[Данные презентации для СМИ - 5 мес. 2018 г.xlsx]Над-р за собл. зак. при исп. УН'!$B$3:$C$3</c:f>
              <c:numCache>
                <c:formatCode>General</c:formatCode>
                <c:ptCount val="2"/>
                <c:pt idx="0">
                  <c:v>305</c:v>
                </c:pt>
                <c:pt idx="1">
                  <c:v>296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- 5 мес. 2018 г.xlsx]Над-р за собл. зак. при исп. УН'!$A$4</c:f>
              <c:strCache>
                <c:ptCount val="1"/>
                <c:pt idx="0">
                  <c:v>Внесено представлений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- 5 мес. 2018 г.xlsx]Над-р за собл. зак. при исп. УН'!$B$2:$C$2</c:f>
              <c:strCache>
                <c:ptCount val="2"/>
                <c:pt idx="0">
                  <c:v>9 месяцев 2017 года</c:v>
                </c:pt>
                <c:pt idx="1">
                  <c:v>9 месяцев 2018 года</c:v>
                </c:pt>
              </c:strCache>
            </c:strRef>
          </c:cat>
          <c:val>
            <c:numRef>
              <c:f>'[Данные презентации для СМИ - 5 мес. 2018 г.xlsx]Над-р за собл. зак. при исп. УН'!$B$4:$C$4</c:f>
              <c:numCache>
                <c:formatCode>General</c:formatCode>
                <c:ptCount val="2"/>
                <c:pt idx="0">
                  <c:v>253</c:v>
                </c:pt>
                <c:pt idx="1">
                  <c:v>265</c:v>
                </c:pt>
              </c:numCache>
            </c:numRef>
          </c:val>
        </c:ser>
        <c:ser>
          <c:idx val="2"/>
          <c:order val="2"/>
          <c:tx>
            <c:strRef>
              <c:f>'[Данные презентации для СМИ - 5 мес. 2018 г.xlsx]Над-р за собл. зак. при исп. УН'!$A$5</c:f>
              <c:strCache>
                <c:ptCount val="1"/>
                <c:pt idx="0">
                  <c:v>Привлечено лиц к дисциплинарной ответсвенности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- 5 мес. 2018 г.xlsx]Над-р за собл. зак. при исп. УН'!$B$2:$C$2</c:f>
              <c:strCache>
                <c:ptCount val="2"/>
                <c:pt idx="0">
                  <c:v>9 месяцев 2017 года</c:v>
                </c:pt>
                <c:pt idx="1">
                  <c:v>9 месяцев 2018 года</c:v>
                </c:pt>
              </c:strCache>
            </c:strRef>
          </c:cat>
          <c:val>
            <c:numRef>
              <c:f>'[Данные презентации для СМИ - 5 мес. 2018 г.xlsx]Над-р за собл. зак. при исп. УН'!$B$5:$C$5</c:f>
              <c:numCache>
                <c:formatCode>General</c:formatCode>
                <c:ptCount val="2"/>
                <c:pt idx="0">
                  <c:v>399</c:v>
                </c:pt>
                <c:pt idx="1">
                  <c:v>465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08513536"/>
        <c:axId val="108527616"/>
      </c:barChart>
      <c:catAx>
        <c:axId val="108513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08527616"/>
        <c:crosses val="autoZero"/>
        <c:auto val="1"/>
        <c:lblAlgn val="ctr"/>
        <c:lblOffset val="100"/>
        <c:noMultiLvlLbl val="0"/>
      </c:catAx>
      <c:valAx>
        <c:axId val="1085276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085135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5.0149552138746216E-2"/>
          <c:y val="0.9492618353386546"/>
          <c:w val="0.93525910480610752"/>
          <c:h val="3.7481471945219585E-2"/>
        </c:manualLayout>
      </c:layout>
      <c:overlay val="0"/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8957197996812148E-2"/>
          <c:y val="2.5741433928274472E-2"/>
          <c:w val="0.93329311791746217"/>
          <c:h val="0.859786970328460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'[Данные презентации для СМИ - 5 мес. 2018 г.xlsx]Над-р за собл. прав несов-них'!$B$2</c:f>
              <c:strCache>
                <c:ptCount val="1"/>
                <c:pt idx="0">
                  <c:v>9 месяцев 2017 года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txPr>
              <a:bodyPr/>
              <a:lstStyle/>
              <a:p>
                <a:pPr>
                  <a:defRPr sz="105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- 5 мес. 2018 г.xlsx]Над-р за собл. прав несов-них'!$A$3:$A$7</c:f>
              <c:strCache>
                <c:ptCount val="5"/>
                <c:pt idx="0">
                  <c:v>ВЫЯВЛЕНО НАРУШЕНИЙ ЗАКОНОВ </c:v>
                </c:pt>
                <c:pt idx="1">
                  <c:v>ПРИНЕСЕНО ПРОТЕСТОВ</c:v>
                </c:pt>
                <c:pt idx="2">
                  <c:v>ОБЪЯВЛЕНО ПРЕДОСТЕРЕЖЕНИЙ</c:v>
                </c:pt>
                <c:pt idx="3">
                  <c:v>ВНЕСЕНО ПРЕДСТАВЛЕНИЙ</c:v>
                </c:pt>
                <c:pt idx="4">
                  <c:v>ПО ПРЕДСТАВЛЕНИЯМ ПРОКУРОРА ПРИВЛЕЧЕНО                            К ДИСЦИПЛИНАРНОЙ ОТВЕТСВЕННОСТИ ЛИЦ</c:v>
                </c:pt>
              </c:strCache>
            </c:strRef>
          </c:cat>
          <c:val>
            <c:numRef>
              <c:f>'[Данные презентации для СМИ - 5 мес. 2018 г.xlsx]Над-р за собл. прав несов-них'!$B$3:$B$7</c:f>
              <c:numCache>
                <c:formatCode>General</c:formatCode>
                <c:ptCount val="5"/>
                <c:pt idx="0">
                  <c:v>8524</c:v>
                </c:pt>
                <c:pt idx="1">
                  <c:v>859</c:v>
                </c:pt>
                <c:pt idx="2">
                  <c:v>47</c:v>
                </c:pt>
                <c:pt idx="3">
                  <c:v>1742</c:v>
                </c:pt>
                <c:pt idx="4">
                  <c:v>1821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- 5 мес. 2018 г.xlsx]Над-р за собл. прав несов-них'!$C$2</c:f>
              <c:strCache>
                <c:ptCount val="1"/>
                <c:pt idx="0">
                  <c:v>9 месяцев 2018 года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txPr>
              <a:bodyPr/>
              <a:lstStyle/>
              <a:p>
                <a:pPr>
                  <a:defRPr sz="105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- 5 мес. 2018 г.xlsx]Над-р за собл. прав несов-них'!$A$3:$A$7</c:f>
              <c:strCache>
                <c:ptCount val="5"/>
                <c:pt idx="0">
                  <c:v>ВЫЯВЛЕНО НАРУШЕНИЙ ЗАКОНОВ </c:v>
                </c:pt>
                <c:pt idx="1">
                  <c:v>ПРИНЕСЕНО ПРОТЕСТОВ</c:v>
                </c:pt>
                <c:pt idx="2">
                  <c:v>ОБЪЯВЛЕНО ПРЕДОСТЕРЕЖЕНИЙ</c:v>
                </c:pt>
                <c:pt idx="3">
                  <c:v>ВНЕСЕНО ПРЕДСТАВЛЕНИЙ</c:v>
                </c:pt>
                <c:pt idx="4">
                  <c:v>ПО ПРЕДСТАВЛЕНИЯМ ПРОКУРОРА ПРИВЛЕЧЕНО                            К ДИСЦИПЛИНАРНОЙ ОТВЕТСВЕННОСТИ ЛИЦ</c:v>
                </c:pt>
              </c:strCache>
            </c:strRef>
          </c:cat>
          <c:val>
            <c:numRef>
              <c:f>'[Данные презентации для СМИ - 5 мес. 2018 г.xlsx]Над-р за собл. прав несов-них'!$C$3:$C$7</c:f>
              <c:numCache>
                <c:formatCode>General</c:formatCode>
                <c:ptCount val="5"/>
                <c:pt idx="0">
                  <c:v>7322</c:v>
                </c:pt>
                <c:pt idx="1">
                  <c:v>791</c:v>
                </c:pt>
                <c:pt idx="2">
                  <c:v>17</c:v>
                </c:pt>
                <c:pt idx="3">
                  <c:v>1736</c:v>
                </c:pt>
                <c:pt idx="4">
                  <c:v>1981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08571648"/>
        <c:axId val="108585728"/>
      </c:barChart>
      <c:catAx>
        <c:axId val="108571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08585728"/>
        <c:crosses val="autoZero"/>
        <c:auto val="1"/>
        <c:lblAlgn val="ctr"/>
        <c:lblOffset val="100"/>
        <c:noMultiLvlLbl val="0"/>
      </c:catAx>
      <c:valAx>
        <c:axId val="1085857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0857164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82178036932376031"/>
          <c:y val="1.8559399399962397E-2"/>
          <c:w val="0.14207837813994917"/>
          <c:h val="5.9020362150796118E-2"/>
        </c:manualLayout>
      </c:layout>
      <c:overlay val="0"/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6.9490382507945189E-2"/>
          <c:y val="2.3114419519419376E-2"/>
          <c:w val="0.91486395271313414"/>
          <c:h val="0.859530703908032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'[Данные презентации для СМИ - 5 мес. 2018 г.xlsx]Досуд. стадия суд-ва'!$B$2</c:f>
              <c:strCache>
                <c:ptCount val="1"/>
                <c:pt idx="0">
                  <c:v>9 месяцев 2017 года</c:v>
                </c:pt>
              </c:strCache>
            </c:strRef>
          </c:tx>
          <c:spPr>
            <a:solidFill>
              <a:srgbClr val="00006C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102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489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46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734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- 5 мес. 2018 г.xlsx]Досуд. стадия суд-ва'!$A$3:$A$7</c:f>
              <c:strCache>
                <c:ptCount val="5"/>
                <c:pt idx="0">
                  <c:v>Отм. пост. об отказе в возбуждении уголового дела</c:v>
                </c:pt>
                <c:pt idx="1">
                  <c:v>Отм. пост. о приостановлении предварительного расследования</c:v>
                </c:pt>
                <c:pt idx="2">
                  <c:v>Отм. пост. о прекращении уголовного дела</c:v>
                </c:pt>
                <c:pt idx="3">
                  <c:v>Внесено представлений об устранении нарушений закона</c:v>
                </c:pt>
                <c:pt idx="4">
                  <c:v>Привлечено к дисц. ответственности лиц</c:v>
                </c:pt>
              </c:strCache>
            </c:strRef>
          </c:cat>
          <c:val>
            <c:numRef>
              <c:f>'[Данные презентации для СМИ - 5 мес. 2018 г.xlsx]Досуд. стадия суд-ва'!$B$3:$B$7</c:f>
              <c:numCache>
                <c:formatCode>General</c:formatCode>
                <c:ptCount val="5"/>
                <c:pt idx="0">
                  <c:v>102489</c:v>
                </c:pt>
                <c:pt idx="1">
                  <c:v>46734</c:v>
                </c:pt>
                <c:pt idx="2">
                  <c:v>661</c:v>
                </c:pt>
                <c:pt idx="3">
                  <c:v>5387</c:v>
                </c:pt>
                <c:pt idx="4">
                  <c:v>6688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- 5 мес. 2018 г.xlsx]Досуд. стадия суд-ва'!$C$2</c:f>
              <c:strCache>
                <c:ptCount val="1"/>
                <c:pt idx="0">
                  <c:v>9 месяцев 2018 года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105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022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48</a:t>
                    </a:r>
                    <a:r>
                      <a:rPr lang="ru-RU" smtClean="0"/>
                      <a:t> </a:t>
                    </a:r>
                    <a:r>
                      <a:rPr lang="en-US" smtClean="0"/>
                      <a:t>341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- 5 мес. 2018 г.xlsx]Досуд. стадия суд-ва'!$A$3:$A$7</c:f>
              <c:strCache>
                <c:ptCount val="5"/>
                <c:pt idx="0">
                  <c:v>Отм. пост. об отказе в возбуждении уголового дела</c:v>
                </c:pt>
                <c:pt idx="1">
                  <c:v>Отм. пост. о приостановлении предварительного расследования</c:v>
                </c:pt>
                <c:pt idx="2">
                  <c:v>Отм. пост. о прекращении уголовного дела</c:v>
                </c:pt>
                <c:pt idx="3">
                  <c:v>Внесено представлений об устранении нарушений закона</c:v>
                </c:pt>
                <c:pt idx="4">
                  <c:v>Привлечено к дисц. ответственности лиц</c:v>
                </c:pt>
              </c:strCache>
            </c:strRef>
          </c:cat>
          <c:val>
            <c:numRef>
              <c:f>'[Данные презентации для СМИ - 5 мес. 2018 г.xlsx]Досуд. стадия суд-ва'!$C$3:$C$7</c:f>
              <c:numCache>
                <c:formatCode>General</c:formatCode>
                <c:ptCount val="5"/>
                <c:pt idx="0">
                  <c:v>105022</c:v>
                </c:pt>
                <c:pt idx="1">
                  <c:v>48341</c:v>
                </c:pt>
                <c:pt idx="2">
                  <c:v>793</c:v>
                </c:pt>
                <c:pt idx="3">
                  <c:v>5571</c:v>
                </c:pt>
                <c:pt idx="4">
                  <c:v>8046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0"/>
        <c:axId val="108620416"/>
        <c:axId val="108638592"/>
      </c:barChart>
      <c:catAx>
        <c:axId val="108620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00" b="1" i="0" u="none" strike="noStrike" cap="all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08638592"/>
        <c:crosses val="autoZero"/>
        <c:auto val="1"/>
        <c:lblAlgn val="ctr"/>
        <c:lblOffset val="100"/>
        <c:noMultiLvlLbl val="0"/>
      </c:catAx>
      <c:valAx>
        <c:axId val="1086385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086204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82871379308143556"/>
          <c:y val="3.2716283600862331E-2"/>
          <c:w val="0.14220195764560631"/>
          <c:h val="5.6200289629783289E-2"/>
        </c:manualLayout>
      </c:layout>
      <c:overlay val="0"/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3"/>
    </mc:Choice>
    <mc:Fallback>
      <c:style val="1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1.848009809952611E-2"/>
          <c:y val="2.2978723544243601E-2"/>
          <c:w val="0.9594864267058455"/>
          <c:h val="0.9091695634058976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'мужчины и женщины 7'!$C$28</c:f>
              <c:strCache>
                <c:ptCount val="1"/>
                <c:pt idx="0">
                  <c:v>#ССЫЛКА!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1.5776290591112041E-3"/>
                  <c:y val="-2.9245648147219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2399294728032476E-2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4899853167618249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763054828343145E-2"/>
                  <c:y val="-2.7156673279560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0887219030430006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2252492129725092E-2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445736053157529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3.8553477663905752E-2"/>
                  <c:y val="-2.92458126334296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4.9900970046789894E-2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5.1893482488823833E-2"/>
                  <c:y val="-2.9245648147219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5.8932501779560817E-2"/>
                  <c:y val="-3.55127372364046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7.7632782041774331E-2"/>
                  <c:y val="-4.1779497353170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7E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'мужчины и женщины 7'!$B$29:$B$40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7'!$C$29:$C$40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'мужчины и женщины 7'!$D$28</c:f>
              <c:strCache>
                <c:ptCount val="1"/>
                <c:pt idx="0">
                  <c:v>#ССЫЛКА!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2.6569066318796034E-2"/>
                  <c:y val="-2.7156673279560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8654741375459045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1091831294656566E-2"/>
                  <c:y val="-2.9245648147219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1951485747132599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.21817326221046771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1796296130832715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.20209288265025024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.18926887600258541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0.24936412345833578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.24317437908963918"/>
                  <c:y val="-3.55125727501946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0.28804820152669935"/>
                  <c:y val="-3.55127372364046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0.23268584124828368"/>
                  <c:y val="-2.9245648147219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21291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'мужчины и женщины 7'!$B$29:$B$40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7'!$D$29:$D$40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3364224"/>
        <c:axId val="93365760"/>
      </c:barChart>
      <c:catAx>
        <c:axId val="93364224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93365760"/>
        <c:crosses val="autoZero"/>
        <c:auto val="1"/>
        <c:lblAlgn val="ctr"/>
        <c:lblOffset val="100"/>
        <c:noMultiLvlLbl val="0"/>
      </c:catAx>
      <c:valAx>
        <c:axId val="9336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33642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717343197610182"/>
          <c:y val="0.84659654180901767"/>
          <c:w val="0.14206449902757229"/>
          <c:h val="7.5549503194075468E-2"/>
        </c:manualLayout>
      </c:layout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7343482048261658"/>
          <c:y val="2.2995169368393388E-2"/>
          <c:w val="0.45820407139882113"/>
          <c:h val="0.95400966126321363"/>
        </c:manualLayout>
      </c:layout>
      <c:barChart>
        <c:barDir val="bar"/>
        <c:grouping val="clustered"/>
        <c:varyColors val="0"/>
        <c:ser>
          <c:idx val="1"/>
          <c:order val="1"/>
          <c:invertIfNegative val="0"/>
          <c:cat>
            <c:strRef>
              <c:f>'[Данные презентации для СМИ - 5 мес. 2018 г.xlsx]Кол-во прест. сов. м.,ж.'!$A$9:$A$20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ОКРУГА</c:v>
                </c:pt>
                <c:pt idx="3">
                  <c:v>СЕВЕРО-ЗАПАДНЫЙ ОКРУГ</c:v>
                </c:pt>
                <c:pt idx="4">
                  <c:v>ЮГО-ЗАПАДНЫЙ ОКРУГ</c:v>
                </c:pt>
                <c:pt idx="5">
                  <c:v>ВОСТОЧНЫЙ ОКРУГ</c:v>
                </c:pt>
                <c:pt idx="6">
                  <c:v>ЮГО-ВОСТОЧНЫЙ ОКРУГ</c:v>
                </c:pt>
                <c:pt idx="7">
                  <c:v>ЦЕНТРАЛЬНЫЙ ОКРУГ</c:v>
                </c:pt>
                <c:pt idx="8">
                  <c:v>СЕВЕРНЫЙ ОКРУГ</c:v>
                </c:pt>
                <c:pt idx="9">
                  <c:v>СЕВЕРО-ВОСТОЧНЫЙ ОКРУГ</c:v>
                </c:pt>
                <c:pt idx="10">
                  <c:v>ЮЖНЫЙ ОКРУГ</c:v>
                </c:pt>
                <c:pt idx="11">
                  <c:v>ЗАПАДНЫЙ ОКРУГ</c:v>
                </c:pt>
              </c:strCache>
            </c:strRef>
          </c:cat>
          <c:val>
            <c:numRef>
              <c:f>'[Данные презентации для СМИ - 5 мес. 2018 г.xlsx]Кол-во прест. сов. м.,ж.'!$B$23:$B$34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0"/>
          <c:order val="0"/>
          <c:invertIfNegative val="0"/>
          <c:cat>
            <c:strRef>
              <c:f>'[Данные презентации для СМИ - 5 мес. 2018 г.xlsx]Кол-во прест. сов. м.,ж.'!$A$9:$A$20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ОКРУГА</c:v>
                </c:pt>
                <c:pt idx="3">
                  <c:v>СЕВЕРО-ЗАПАДНЫЙ ОКРУГ</c:v>
                </c:pt>
                <c:pt idx="4">
                  <c:v>ЮГО-ЗАПАДНЫЙ ОКРУГ</c:v>
                </c:pt>
                <c:pt idx="5">
                  <c:v>ВОСТОЧНЫЙ ОКРУГ</c:v>
                </c:pt>
                <c:pt idx="6">
                  <c:v>ЮГО-ВОСТОЧНЫЙ ОКРУГ</c:v>
                </c:pt>
                <c:pt idx="7">
                  <c:v>ЦЕНТРАЛЬНЫЙ ОКРУГ</c:v>
                </c:pt>
                <c:pt idx="8">
                  <c:v>СЕВЕРНЫЙ ОКРУГ</c:v>
                </c:pt>
                <c:pt idx="9">
                  <c:v>СЕВЕРО-ВОСТОЧНЫЙ ОКРУГ</c:v>
                </c:pt>
                <c:pt idx="10">
                  <c:v>ЮЖНЫЙ ОКРУГ</c:v>
                </c:pt>
                <c:pt idx="11">
                  <c:v>ЗАПАДНЫЙ ОКРУГ</c:v>
                </c:pt>
              </c:strCache>
            </c:strRef>
          </c:cat>
          <c:val>
            <c:numRef>
              <c:f>'[Данные презентации для СМИ - 5 мес. 2018 г.xlsx]Кол-во прест. сов. м.,ж.'!$B$23:$B$34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937088"/>
        <c:axId val="98938880"/>
      </c:barChart>
      <c:catAx>
        <c:axId val="989370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9050">
            <a:solidFill>
              <a:srgbClr val="002060"/>
            </a:solidFill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8938880"/>
        <c:crosses val="autoZero"/>
        <c:auto val="1"/>
        <c:lblAlgn val="ctr"/>
        <c:lblOffset val="100"/>
        <c:noMultiLvlLbl val="0"/>
      </c:catAx>
      <c:valAx>
        <c:axId val="989388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9893708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3"/>
    </mc:Choice>
    <mc:Fallback>
      <c:style val="1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4834285727365429"/>
          <c:y val="2.3209923625289675E-2"/>
          <c:w val="0.81474573244809234"/>
          <c:h val="0.92393141107252397"/>
        </c:manualLayout>
      </c:layout>
      <c:barChart>
        <c:barDir val="bar"/>
        <c:grouping val="stacked"/>
        <c:varyColors val="0"/>
        <c:ser>
          <c:idx val="1"/>
          <c:order val="0"/>
          <c:tx>
            <c:strRef>
              <c:f>'[Данные презентации для СМИ - 5 мес. 2018 г.xlsx]Кол-во прест. сов. м.,ж.'!$B$8</c:f>
              <c:strCache>
                <c:ptCount val="1"/>
                <c:pt idx="0">
                  <c:v>Женщины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-8.7309575505487361E-3"/>
                  <c:y val="-2.8516539977177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0051454484971974E-2"/>
                  <c:y val="-3.06366922211745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4211343360843567E-2"/>
                  <c:y val="-3.06366922211745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7493988995336271E-2"/>
                  <c:y val="-3.06366433187472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4.6030256981673241E-2"/>
                  <c:y val="-3.05546165998882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4.6600643245198539E-2"/>
                  <c:y val="-3.05546165998882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5.1413010108749657E-2"/>
                  <c:y val="-3.0561508188972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6.3820692906715187E-2"/>
                  <c:y val="-3.05552889500428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6.583101230877024E-2"/>
                  <c:y val="-3.269168156622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7.6615616953555829E-2"/>
                  <c:y val="-3.06117663630277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8.0518672382501433E-2"/>
                  <c:y val="-3.05544485123496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9.2276297272436261E-2"/>
                  <c:y val="-3.055464298572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9.2338495915604432E-2"/>
                  <c:y val="-2.9507530642927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- 5 мес. 2018 г.xlsx]Кол-во прест. сов. м.,ж.'!$A$9:$A$20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ОКРУГА</c:v>
                </c:pt>
                <c:pt idx="3">
                  <c:v>СЕВЕРО-ЗАПАДНЫЙ ОКРУГ</c:v>
                </c:pt>
                <c:pt idx="4">
                  <c:v>ЮГО-ЗАПАДНЫЙ ОКРУГ</c:v>
                </c:pt>
                <c:pt idx="5">
                  <c:v>ВОСТОЧНЫЙ ОКРУГ</c:v>
                </c:pt>
                <c:pt idx="6">
                  <c:v>ЮГО-ВОСТОЧНЫЙ ОКРУГ</c:v>
                </c:pt>
                <c:pt idx="7">
                  <c:v>ЦЕНТРАЛЬНЫЙ ОКРУГ</c:v>
                </c:pt>
                <c:pt idx="8">
                  <c:v>СЕВЕРНЫЙ ОКРУГ</c:v>
                </c:pt>
                <c:pt idx="9">
                  <c:v>СЕВЕРО-ВОСТОЧНЫЙ ОКРУГ</c:v>
                </c:pt>
                <c:pt idx="10">
                  <c:v>ЮЖНЫЙ ОКРУГ</c:v>
                </c:pt>
                <c:pt idx="11">
                  <c:v>ЗАПАДНЫЙ ОКРУГ</c:v>
                </c:pt>
              </c:strCache>
            </c:strRef>
          </c:cat>
          <c:val>
            <c:numRef>
              <c:f>'[Данные презентации для СМИ - 5 мес. 2018 г.xlsx]Кол-во прест. сов. м.,ж.'!$B$9:$B$20</c:f>
              <c:numCache>
                <c:formatCode>General</c:formatCode>
                <c:ptCount val="12"/>
                <c:pt idx="0">
                  <c:v>64</c:v>
                </c:pt>
                <c:pt idx="1">
                  <c:v>121</c:v>
                </c:pt>
                <c:pt idx="2">
                  <c:v>334</c:v>
                </c:pt>
                <c:pt idx="3">
                  <c:v>454</c:v>
                </c:pt>
                <c:pt idx="4">
                  <c:v>592</c:v>
                </c:pt>
                <c:pt idx="5">
                  <c:v>624</c:v>
                </c:pt>
                <c:pt idx="6">
                  <c:v>685</c:v>
                </c:pt>
                <c:pt idx="7">
                  <c:v>800</c:v>
                </c:pt>
                <c:pt idx="8">
                  <c:v>814</c:v>
                </c:pt>
                <c:pt idx="9">
                  <c:v>976</c:v>
                </c:pt>
                <c:pt idx="10">
                  <c:v>1016</c:v>
                </c:pt>
                <c:pt idx="11">
                  <c:v>1118</c:v>
                </c:pt>
              </c:numCache>
            </c:numRef>
          </c:val>
        </c:ser>
        <c:ser>
          <c:idx val="0"/>
          <c:order val="1"/>
          <c:tx>
            <c:strRef>
              <c:f>'[Данные презентации для СМИ - 5 мес. 2018 г.xlsx]Кол-во прест. сов. м.,ж.'!$C$8</c:f>
              <c:strCache>
                <c:ptCount val="1"/>
                <c:pt idx="0">
                  <c:v>Мужчины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3.1467306548268049E-2"/>
                  <c:y val="-2.62140920894474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4.8444493093081277E-2"/>
                  <c:y val="-3.0529535919678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3963517513081686"/>
                  <c:y val="-3.0540694615699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7131584205801983"/>
                  <c:y val="-3.2604107958591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.22420826481429382"/>
                  <c:y val="-3.04838517461185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26928117933417312"/>
                  <c:y val="-3.47608391669514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23864023449403091"/>
                  <c:y val="-3.0540665334180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.28099647420904872"/>
                  <c:y val="-2.8334684476998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0.22028582594410898"/>
                  <c:y val="-3.47631923924924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.24555798513689128"/>
                  <c:y val="-3.05053669510651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0.28828236771015142"/>
                  <c:y val="-2.8302075494500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0.2572843914339496"/>
                  <c:y val="-3.0469311780858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0.2533858062772395"/>
                  <c:y val="-2.742348006252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- 5 мес. 2018 г.xlsx]Кол-во прест. сов. м.,ж.'!$A$9:$A$20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ОКРУГА</c:v>
                </c:pt>
                <c:pt idx="3">
                  <c:v>СЕВЕРО-ЗАПАДНЫЙ ОКРУГ</c:v>
                </c:pt>
                <c:pt idx="4">
                  <c:v>ЮГО-ЗАПАДНЫЙ ОКРУГ</c:v>
                </c:pt>
                <c:pt idx="5">
                  <c:v>ВОСТОЧНЫЙ ОКРУГ</c:v>
                </c:pt>
                <c:pt idx="6">
                  <c:v>ЮГО-ВОСТОЧНЫЙ ОКРУГ</c:v>
                </c:pt>
                <c:pt idx="7">
                  <c:v>ЦЕНТРАЛЬНЫЙ ОКРУГ</c:v>
                </c:pt>
                <c:pt idx="8">
                  <c:v>СЕВЕРНЫЙ ОКРУГ</c:v>
                </c:pt>
                <c:pt idx="9">
                  <c:v>СЕВЕРО-ВОСТОЧНЫЙ ОКРУГ</c:v>
                </c:pt>
                <c:pt idx="10">
                  <c:v>ЮЖНЫЙ ОКРУГ</c:v>
                </c:pt>
                <c:pt idx="11">
                  <c:v>ЗАПАДНЫЙ ОКРУГ</c:v>
                </c:pt>
              </c:strCache>
            </c:strRef>
          </c:cat>
          <c:val>
            <c:numRef>
              <c:f>'[Данные презентации для СМИ - 5 мес. 2018 г.xlsx]Кол-во прест. сов. м.,ж.'!$C$9:$C$20</c:f>
              <c:numCache>
                <c:formatCode>General</c:formatCode>
                <c:ptCount val="12"/>
                <c:pt idx="0">
                  <c:v>409</c:v>
                </c:pt>
                <c:pt idx="1">
                  <c:v>609</c:v>
                </c:pt>
                <c:pt idx="2">
                  <c:v>1684</c:v>
                </c:pt>
                <c:pt idx="3">
                  <c:v>2121</c:v>
                </c:pt>
                <c:pt idx="4">
                  <c:v>2840</c:v>
                </c:pt>
                <c:pt idx="5">
                  <c:v>3342</c:v>
                </c:pt>
                <c:pt idx="6">
                  <c:v>2970</c:v>
                </c:pt>
                <c:pt idx="7">
                  <c:v>3486</c:v>
                </c:pt>
                <c:pt idx="8">
                  <c:v>2707</c:v>
                </c:pt>
                <c:pt idx="9">
                  <c:v>3054</c:v>
                </c:pt>
                <c:pt idx="10">
                  <c:v>3601</c:v>
                </c:pt>
                <c:pt idx="11">
                  <c:v>3111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9009280"/>
        <c:axId val="99010816"/>
      </c:barChart>
      <c:catAx>
        <c:axId val="990092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99010816"/>
        <c:crosses val="autoZero"/>
        <c:auto val="1"/>
        <c:lblAlgn val="ctr"/>
        <c:lblOffset val="100"/>
        <c:noMultiLvlLbl val="0"/>
      </c:catAx>
      <c:valAx>
        <c:axId val="99010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9050">
            <a:solidFill>
              <a:srgbClr val="002060"/>
            </a:solidFill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90092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627541802104119"/>
          <c:y val="0.87240610962259757"/>
          <c:w val="0.14543234727411772"/>
          <c:h val="7.1463577855893648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2"/>
              <c:pt idx="0">
                <c:v>Мужчины </c:v>
              </c:pt>
              <c:pt idx="1">
                <c:v>(4)Женщины </c:v>
              </c:pt>
            </c:strLit>
          </c:cat>
          <c:val>
            <c:numLit>
              <c:formatCode>General</c:formatCode>
              <c:ptCount val="2"/>
              <c:pt idx="0">
                <c:v>122</c:v>
              </c:pt>
              <c:pt idx="1">
                <c:v>51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20408104209073125"/>
          <c:w val="0.53217589424956091"/>
          <c:h val="0.613925033384056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3"/>
              <c:pt idx="0">
                <c:v>др</c:v>
              </c:pt>
              <c:pt idx="1">
                <c:v>(1,2,6)н. летн + мал</c:v>
              </c:pt>
              <c:pt idx="2">
                <c:v>(3)пожил </c:v>
              </c:pt>
            </c:strLit>
          </c:cat>
          <c:val>
            <c:numLit>
              <c:formatCode>General</c:formatCode>
              <c:ptCount val="3"/>
              <c:pt idx="0">
                <c:v>147</c:v>
              </c:pt>
              <c:pt idx="1">
                <c:v>9</c:v>
              </c:pt>
              <c:pt idx="2">
                <c:v>17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2"/>
              <c:pt idx="0">
                <c:v>Мужчины </c:v>
              </c:pt>
              <c:pt idx="1">
                <c:v>Женщины </c:v>
              </c:pt>
            </c:strLit>
          </c:cat>
          <c:val>
            <c:numLit>
              <c:formatCode>General</c:formatCode>
              <c:ptCount val="2"/>
              <c:pt idx="0">
                <c:v>19059</c:v>
              </c:pt>
              <c:pt idx="1">
                <c:v>12176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0.14547</cdr:x>
      <cdr:y>0.67596</cdr:y>
    </cdr:from>
    <cdr:to>
      <cdr:x>0.23455</cdr:x>
      <cdr:y>0.71085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96144" y="3802196"/>
          <a:ext cx="793689" cy="19625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(16</a:t>
          </a:r>
          <a:r>
            <a: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,4%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)</a:t>
          </a:r>
          <a:r>
            <a:rPr lang="ru-RU" sz="1100" b="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b="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0.41388</cdr:x>
      <cdr:y>0.02985</cdr:y>
    </cdr:from>
    <cdr:to>
      <cdr:x>0.49817</cdr:x>
      <cdr:y>0.07091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687648" y="167888"/>
          <a:ext cx="751011" cy="23095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(70,7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0.5502</cdr:x>
      <cdr:y>0.69496</cdr:y>
    </cdr:from>
    <cdr:to>
      <cdr:x>0.64187</cdr:x>
      <cdr:y>0.73773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902194" y="3909080"/>
          <a:ext cx="816765" cy="24057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(14,3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0.66933</cdr:x>
      <cdr:y>0.8144</cdr:y>
    </cdr:from>
    <cdr:to>
      <cdr:x>0.75116</cdr:x>
      <cdr:y>0.84795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5963633" y="4580927"/>
          <a:ext cx="729093" cy="18871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(4,4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0.7997</cdr:x>
      <cdr:y>0.81831</cdr:y>
    </cdr:from>
    <cdr:to>
      <cdr:x>0.88457</cdr:x>
      <cdr:y>0.85017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7125214" y="4602943"/>
          <a:ext cx="756179" cy="1792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(4,0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0.92351</cdr:x>
      <cdr:y>0.7619</cdr:y>
    </cdr:from>
    <cdr:to>
      <cdr:x>1</cdr:x>
      <cdr:y>0.80087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8228335" y="4285608"/>
          <a:ext cx="681515" cy="21920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(8,5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0.27823</cdr:x>
      <cdr:y>0.81677</cdr:y>
    </cdr:from>
    <cdr:to>
      <cdr:x>0.36217</cdr:x>
      <cdr:y>0.85363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2479030" y="4594284"/>
          <a:ext cx="747893" cy="2073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(4,4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97363"/>
          </a:xfrm>
          <a:prstGeom prst="rect">
            <a:avLst/>
          </a:prstGeom>
        </p:spPr>
        <p:txBody>
          <a:bodyPr vert="horz" lIns="91418" tIns="45710" rIns="91418" bIns="4571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5" y="2"/>
            <a:ext cx="2971800" cy="497363"/>
          </a:xfrm>
          <a:prstGeom prst="rect">
            <a:avLst/>
          </a:prstGeom>
        </p:spPr>
        <p:txBody>
          <a:bodyPr vert="horz" lIns="91418" tIns="45710" rIns="91418" bIns="45710" rtlCol="0"/>
          <a:lstStyle>
            <a:lvl1pPr algn="r">
              <a:defRPr sz="1200"/>
            </a:lvl1pPr>
          </a:lstStyle>
          <a:p>
            <a:fld id="{E7341AAE-032F-4582-A7BF-B1DEFE1B90DE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8" tIns="45710" rIns="91418" bIns="4571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24958"/>
            <a:ext cx="5486400" cy="4476273"/>
          </a:xfrm>
          <a:prstGeom prst="rect">
            <a:avLst/>
          </a:prstGeom>
        </p:spPr>
        <p:txBody>
          <a:bodyPr vert="horz" lIns="91418" tIns="45710" rIns="91418" bIns="4571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7"/>
            <a:ext cx="2971800" cy="497363"/>
          </a:xfrm>
          <a:prstGeom prst="rect">
            <a:avLst/>
          </a:prstGeom>
        </p:spPr>
        <p:txBody>
          <a:bodyPr vert="horz" lIns="91418" tIns="45710" rIns="91418" bIns="4571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5" y="9448187"/>
            <a:ext cx="2971800" cy="497363"/>
          </a:xfrm>
          <a:prstGeom prst="rect">
            <a:avLst/>
          </a:prstGeom>
        </p:spPr>
        <p:txBody>
          <a:bodyPr vert="horz" lIns="91418" tIns="45710" rIns="91418" bIns="45710" rtlCol="0" anchor="b"/>
          <a:lstStyle>
            <a:lvl1pPr algn="r">
              <a:defRPr sz="1200"/>
            </a:lvl1pPr>
          </a:lstStyle>
          <a:p>
            <a:fld id="{0861AEB9-4F3F-4990-A465-2D280B330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40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B490B63-AD37-4B58-92F6-AF5722F76859}" type="slidenum">
              <a:rPr lang="ru-RU" altLang="ru-RU" smtClean="0"/>
              <a:pPr/>
              <a:t>7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+– УДЕЛЬНЫЙ ВЕС</a:t>
            </a:r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F24D484-A9A4-4EE7-B905-32CF93046149}" type="slidenum">
              <a:rPr lang="ru-RU" altLang="ru-RU" smtClean="0"/>
              <a:pPr/>
              <a:t>8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altLang="ru-RU" smtClean="0"/>
              <a:t>+</a:t>
            </a:r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D2EE2C2-BB79-4A84-AC9F-9C9AACA4ECF1}" type="slidenum">
              <a:rPr lang="ru-RU" altLang="ru-RU" smtClean="0"/>
              <a:pPr/>
              <a:t>9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91541CA-DBED-4650-ADDB-070A0BCC2C24}" type="slidenum">
              <a:rPr lang="ru-RU" altLang="ru-RU" smtClean="0"/>
              <a:pPr/>
              <a:t>10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85EE779-E4C8-4979-877E-2465CEFEE200}" type="slidenum">
              <a:rPr lang="ru-RU" altLang="ru-RU" smtClean="0"/>
              <a:pPr/>
              <a:t>11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3A5554F-EA88-4E1E-9AFC-C37F51E5F684}" type="slidenum">
              <a:rPr lang="ru-RU" altLang="ru-RU" smtClean="0"/>
              <a:pPr/>
              <a:t>12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C8477C3-9AF5-41B8-92F8-34906EC48883}" type="slidenum">
              <a:rPr lang="ru-RU" altLang="ru-RU" smtClean="0"/>
              <a:pPr/>
              <a:t>13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DFF431B-47CD-4438-8F39-774565BB4C26}" type="slidenum">
              <a:rPr lang="ru-RU" altLang="ru-RU" smtClean="0"/>
              <a:pPr/>
              <a:t>15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251520" y="214313"/>
            <a:ext cx="8712968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Всего зарегистрировано преступлений на территории г. Москвы за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январь-сентябрь 2018 </a:t>
            </a: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года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– 105 274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0" y="6624638"/>
            <a:ext cx="8501063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в процентах указан удельный вес от общего числа зарегистрированных преступлений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825212"/>
              </p:ext>
            </p:extLst>
          </p:nvPr>
        </p:nvGraphicFramePr>
        <p:xfrm>
          <a:off x="0" y="369888"/>
          <a:ext cx="9144000" cy="641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40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28625" y="357188"/>
            <a:ext cx="8286750" cy="5715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ХАРАКТЕРИСТИКА ВЫЯВЛЕННЫХ ЛИЦ,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СОВЕРШИВШИХ ПРЕСТУПЛЕНИЯ, ПО УРОВНЮ ОБРАЗОВАНИЯ </a:t>
            </a:r>
          </a:p>
        </p:txBody>
      </p:sp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870396"/>
              </p:ext>
            </p:extLst>
          </p:nvPr>
        </p:nvGraphicFramePr>
        <p:xfrm>
          <a:off x="-1332656" y="1248494"/>
          <a:ext cx="3562350" cy="5276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697948"/>
              </p:ext>
            </p:extLst>
          </p:nvPr>
        </p:nvGraphicFramePr>
        <p:xfrm>
          <a:off x="971600" y="1196752"/>
          <a:ext cx="7924176" cy="5305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1853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28775" y="142875"/>
            <a:ext cx="8215313" cy="71437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ХАРАКТЕРИСТИКА ВЫЯВЛЕННЫХ ЛИЦ,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СОВЕРШИВШИХ ПРЕСТУПЛЕНИЯ,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СОЦИАЛЬНОМУ И ДОЛЖНОСТНОМУ ПОЛОЖЕНИЮ</a:t>
            </a:r>
          </a:p>
        </p:txBody>
      </p:sp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428165"/>
              </p:ext>
            </p:extLst>
          </p:nvPr>
        </p:nvGraphicFramePr>
        <p:xfrm>
          <a:off x="179512" y="1052736"/>
          <a:ext cx="5819775" cy="5535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024902"/>
              </p:ext>
            </p:extLst>
          </p:nvPr>
        </p:nvGraphicFramePr>
        <p:xfrm>
          <a:off x="1043608" y="1052736"/>
          <a:ext cx="8136904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7731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Заголовок 1"/>
          <p:cNvSpPr>
            <a:spLocks noGrp="1"/>
          </p:cNvSpPr>
          <p:nvPr>
            <p:ph type="title"/>
          </p:nvPr>
        </p:nvSpPr>
        <p:spPr>
          <a:xfrm>
            <a:off x="590550" y="57150"/>
            <a:ext cx="8229600" cy="850900"/>
          </a:xfrm>
        </p:spPr>
        <p:txBody>
          <a:bodyPr/>
          <a:lstStyle/>
          <a:p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Структура выявленных нарушений при осуществлении надзора за соблюдением федерального законодательства за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январь-сентябрь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года (в сравнении с АППГ)</a:t>
            </a:r>
            <a:b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1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827584" y="682659"/>
            <a:ext cx="3517900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Всего выявлено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51 173 нарушений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4" name="Text Box 3"/>
          <p:cNvSpPr txBox="1">
            <a:spLocks noChangeArrowheads="1"/>
          </p:cNvSpPr>
          <p:nvPr/>
        </p:nvSpPr>
        <p:spPr bwMode="auto">
          <a:xfrm>
            <a:off x="0" y="6619875"/>
            <a:ext cx="7847013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b="1" dirty="0">
                <a:latin typeface="Times New Roman" pitchFamily="18" charset="0"/>
                <a:cs typeface="Times New Roman" pitchFamily="18" charset="0"/>
              </a:rPr>
              <a:t>* – в процентах указан удельный вес от общего числа выявленных нарушений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460196"/>
              </p:ext>
            </p:extLst>
          </p:nvPr>
        </p:nvGraphicFramePr>
        <p:xfrm>
          <a:off x="107504" y="994956"/>
          <a:ext cx="8909850" cy="56249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961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00063" y="142875"/>
            <a:ext cx="8229600" cy="70643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Надзор за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законностью исполнения </a:t>
            </a: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уголовных наказаний</a:t>
            </a:r>
            <a:b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 за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январь-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сентябрь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года </a:t>
            </a: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(в сравнении с АППГ)</a:t>
            </a:r>
          </a:p>
        </p:txBody>
      </p:sp>
      <p:graphicFrame>
        <p:nvGraphicFramePr>
          <p:cNvPr id="6" name="Диаграмм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178350"/>
              </p:ext>
            </p:extLst>
          </p:nvPr>
        </p:nvGraphicFramePr>
        <p:xfrm>
          <a:off x="272028" y="826453"/>
          <a:ext cx="8871972" cy="5748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691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42756" y="188640"/>
            <a:ext cx="8229600" cy="56197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Надзор за исполнением законов в сфере соблюдения прав и интересов несовершеннолетних за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январь-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сентябрь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года </a:t>
            </a: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(в сравнении с АППГ)</a:t>
            </a:r>
          </a:p>
        </p:txBody>
      </p:sp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540449"/>
              </p:ext>
            </p:extLst>
          </p:nvPr>
        </p:nvGraphicFramePr>
        <p:xfrm>
          <a:off x="165068" y="836712"/>
          <a:ext cx="8784975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549096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87363" y="204788"/>
            <a:ext cx="8229600" cy="55991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Состояние надзора за исполнением законов на досудебной стадии уголовного судопроизводства за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январь-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сентябрь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2018 </a:t>
            </a: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года (в сравнении с АППГ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) </a:t>
            </a:r>
            <a:endParaRPr lang="ru-RU" sz="1600" b="1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724034"/>
              </p:ext>
            </p:extLst>
          </p:nvPr>
        </p:nvGraphicFramePr>
        <p:xfrm>
          <a:off x="107504" y="836712"/>
          <a:ext cx="8928991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5958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279" y="116632"/>
            <a:ext cx="91440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Количество преступлений, совершенных женщинами и мужчинами на территории </a:t>
            </a:r>
          </a:p>
          <a:p>
            <a:pPr algn="ctr" eaLnBrk="1" hangingPunct="1"/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г. Москвы (по предварительно расследованным преступлениям) </a:t>
            </a:r>
          </a:p>
          <a:p>
            <a:pPr algn="ctr" eaLnBrk="1" hangingPunct="1">
              <a:spcAft>
                <a:spcPts val="1000"/>
              </a:spcAft>
            </a:pPr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ts val="1000"/>
              </a:spcAft>
            </a:pPr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>
            <a:graphicFrameLocks noGrp="1"/>
          </p:cNvGraphicFramePr>
          <p:nvPr/>
        </p:nvGraphicFramePr>
        <p:xfrm>
          <a:off x="0" y="0"/>
          <a:ext cx="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>
            <a:graphicFrameLocks noGrp="1"/>
          </p:cNvGraphicFramePr>
          <p:nvPr/>
        </p:nvGraphicFramePr>
        <p:xfrm>
          <a:off x="0" y="0"/>
          <a:ext cx="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Диаграмм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477892"/>
              </p:ext>
            </p:extLst>
          </p:nvPr>
        </p:nvGraphicFramePr>
        <p:xfrm>
          <a:off x="-218821" y="846674"/>
          <a:ext cx="9365100" cy="5886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Диаграмм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0712516"/>
              </p:ext>
            </p:extLst>
          </p:nvPr>
        </p:nvGraphicFramePr>
        <p:xfrm>
          <a:off x="1547664" y="908719"/>
          <a:ext cx="7016298" cy="59492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550601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714375" y="428625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убийств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191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8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4111" name="Text Box 3"/>
          <p:cNvSpPr txBox="1">
            <a:spLocks noChangeArrowheads="1"/>
          </p:cNvSpPr>
          <p:nvPr/>
        </p:nvSpPr>
        <p:spPr bwMode="auto">
          <a:xfrm>
            <a:off x="0" y="6624638"/>
            <a:ext cx="5183188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убийств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" name="Диаграмм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649268"/>
              </p:ext>
            </p:extLst>
          </p:nvPr>
        </p:nvGraphicFramePr>
        <p:xfrm>
          <a:off x="382874" y="2731894"/>
          <a:ext cx="4039538" cy="287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3" name="Диаграмма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5428"/>
              </p:ext>
            </p:extLst>
          </p:nvPr>
        </p:nvGraphicFramePr>
        <p:xfrm>
          <a:off x="382874" y="2475568"/>
          <a:ext cx="4039538" cy="287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4" name="Диаграмма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564105"/>
              </p:ext>
            </p:extLst>
          </p:nvPr>
        </p:nvGraphicFramePr>
        <p:xfrm>
          <a:off x="3838607" y="1730454"/>
          <a:ext cx="4922519" cy="4250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55" name="Группа 54"/>
          <p:cNvGrpSpPr/>
          <p:nvPr/>
        </p:nvGrpSpPr>
        <p:grpSpPr>
          <a:xfrm>
            <a:off x="426170" y="1835230"/>
            <a:ext cx="7791017" cy="4065424"/>
            <a:chOff x="43296" y="104776"/>
            <a:chExt cx="7791017" cy="4065424"/>
          </a:xfrm>
        </p:grpSpPr>
        <p:cxnSp>
          <p:nvCxnSpPr>
            <p:cNvPr id="56" name="Прямая соединительная линия 55"/>
            <p:cNvCxnSpPr/>
            <p:nvPr/>
          </p:nvCxnSpPr>
          <p:spPr>
            <a:xfrm flipV="1">
              <a:off x="5646253" y="460773"/>
              <a:ext cx="302111" cy="4321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12"/>
            <p:cNvSpPr txBox="1">
              <a:spLocks noChangeArrowheads="1"/>
            </p:cNvSpPr>
            <p:nvPr/>
          </p:nvSpPr>
          <p:spPr bwMode="auto">
            <a:xfrm>
              <a:off x="5624513" y="104776"/>
              <a:ext cx="1795461" cy="475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ПОЖИЛЫХ ЛИЦ – 29 </a:t>
              </a:r>
              <a:r>
                <a:rPr lang="ru-RU" sz="14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(15,2%)*</a:t>
              </a:r>
            </a:p>
          </p:txBody>
        </p:sp>
        <p:sp>
          <p:nvSpPr>
            <p:cNvPr id="58" name="TextBox 13"/>
            <p:cNvSpPr txBox="1">
              <a:spLocks noChangeArrowheads="1"/>
            </p:cNvSpPr>
            <p:nvPr/>
          </p:nvSpPr>
          <p:spPr bwMode="auto">
            <a:xfrm>
              <a:off x="3024621" y="314273"/>
              <a:ext cx="2270125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НЕСОВЕРШЕННОЛЕТНИХ </a:t>
              </a:r>
            </a:p>
            <a:p>
              <a:pPr algn="ctr">
                <a:defRPr/>
              </a:pPr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И МАЛОЛЕТНИХ ЛИЦ – 9</a:t>
              </a:r>
              <a:b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</a:br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(4,7</a:t>
              </a:r>
              <a:r>
                <a:rPr lang="ru-RU" sz="1200" b="1" dirty="0">
                  <a:latin typeface="Times New Roman" pitchFamily="18" charset="0"/>
                  <a:cs typeface="Times New Roman" pitchFamily="18" charset="0"/>
                </a:rPr>
                <a:t>%)*</a:t>
              </a:r>
            </a:p>
          </p:txBody>
        </p:sp>
        <p:sp>
          <p:nvSpPr>
            <p:cNvPr id="59" name="TextBox 1"/>
            <p:cNvSpPr txBox="1">
              <a:spLocks noChangeArrowheads="1"/>
            </p:cNvSpPr>
            <p:nvPr/>
          </p:nvSpPr>
          <p:spPr bwMode="auto">
            <a:xfrm>
              <a:off x="2105025" y="2359819"/>
              <a:ext cx="956073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(68,1%)*</a:t>
              </a:r>
            </a:p>
          </p:txBody>
        </p:sp>
        <p:sp>
          <p:nvSpPr>
            <p:cNvPr id="60" name="TextBox 1"/>
            <p:cNvSpPr txBox="1">
              <a:spLocks noChangeArrowheads="1"/>
            </p:cNvSpPr>
            <p:nvPr/>
          </p:nvSpPr>
          <p:spPr bwMode="auto">
            <a:xfrm>
              <a:off x="1035430" y="1559719"/>
              <a:ext cx="945770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(31,9%)*</a:t>
              </a:r>
            </a:p>
          </p:txBody>
        </p:sp>
        <p:sp>
          <p:nvSpPr>
            <p:cNvPr id="61" name="TextBox 1"/>
            <p:cNvSpPr txBox="1">
              <a:spLocks noChangeArrowheads="1"/>
            </p:cNvSpPr>
            <p:nvPr/>
          </p:nvSpPr>
          <p:spPr bwMode="auto">
            <a:xfrm>
              <a:off x="5486401" y="2646761"/>
              <a:ext cx="879872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(80,1%)*</a:t>
              </a:r>
            </a:p>
          </p:txBody>
        </p:sp>
        <p:sp>
          <p:nvSpPr>
            <p:cNvPr id="62" name="TextBox 13"/>
            <p:cNvSpPr txBox="1">
              <a:spLocks noChangeArrowheads="1"/>
            </p:cNvSpPr>
            <p:nvPr/>
          </p:nvSpPr>
          <p:spPr bwMode="auto">
            <a:xfrm>
              <a:off x="43296" y="509996"/>
              <a:ext cx="1466417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ЖЕНЩИН – 61</a:t>
              </a:r>
            </a:p>
          </p:txBody>
        </p:sp>
        <p:sp>
          <p:nvSpPr>
            <p:cNvPr id="63" name="TextBox 13"/>
            <p:cNvSpPr txBox="1">
              <a:spLocks noChangeArrowheads="1"/>
            </p:cNvSpPr>
            <p:nvPr/>
          </p:nvSpPr>
          <p:spPr bwMode="auto">
            <a:xfrm>
              <a:off x="1243447" y="3891371"/>
              <a:ext cx="1523566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МУЖЧИН – 130</a:t>
              </a:r>
            </a:p>
          </p:txBody>
        </p:sp>
        <p:cxnSp>
          <p:nvCxnSpPr>
            <p:cNvPr id="64" name="Прямая соединительная линия 63"/>
            <p:cNvCxnSpPr/>
            <p:nvPr/>
          </p:nvCxnSpPr>
          <p:spPr bwMode="auto">
            <a:xfrm>
              <a:off x="661988" y="832248"/>
              <a:ext cx="461160" cy="40004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64"/>
            <p:cNvCxnSpPr/>
            <p:nvPr/>
          </p:nvCxnSpPr>
          <p:spPr bwMode="auto">
            <a:xfrm flipH="1">
              <a:off x="2008854" y="3494484"/>
              <a:ext cx="4575" cy="3866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13"/>
            <p:cNvSpPr txBox="1">
              <a:spLocks noChangeArrowheads="1"/>
            </p:cNvSpPr>
            <p:nvPr/>
          </p:nvSpPr>
          <p:spPr bwMode="auto">
            <a:xfrm>
              <a:off x="3939022" y="3900896"/>
              <a:ext cx="3895291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ИНЫХ КАТЕГОРИЙ ПОТЕРПЕВШИХ – 153</a:t>
              </a:r>
            </a:p>
          </p:txBody>
        </p:sp>
        <p:cxnSp>
          <p:nvCxnSpPr>
            <p:cNvPr id="67" name="Прямая соединительная линия 66"/>
            <p:cNvCxnSpPr/>
            <p:nvPr/>
          </p:nvCxnSpPr>
          <p:spPr bwMode="auto">
            <a:xfrm>
              <a:off x="5885254" y="3482578"/>
              <a:ext cx="275" cy="4080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67"/>
            <p:cNvCxnSpPr/>
            <p:nvPr/>
          </p:nvCxnSpPr>
          <p:spPr bwMode="auto">
            <a:xfrm>
              <a:off x="4557713" y="803673"/>
              <a:ext cx="414337" cy="41552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8347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714375" y="428624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краж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45 653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1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5134" name="Text Box 3"/>
          <p:cNvSpPr txBox="1">
            <a:spLocks noChangeArrowheads="1"/>
          </p:cNvSpPr>
          <p:nvPr/>
        </p:nvSpPr>
        <p:spPr bwMode="auto">
          <a:xfrm>
            <a:off x="0" y="6624638"/>
            <a:ext cx="3643313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краж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Диаграмм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875929"/>
              </p:ext>
            </p:extLst>
          </p:nvPr>
        </p:nvGraphicFramePr>
        <p:xfrm>
          <a:off x="382874" y="2445933"/>
          <a:ext cx="4039538" cy="2907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2" name="Диаграмм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772600"/>
              </p:ext>
            </p:extLst>
          </p:nvPr>
        </p:nvGraphicFramePr>
        <p:xfrm>
          <a:off x="3838607" y="1693962"/>
          <a:ext cx="4922519" cy="4293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3" name="Группа 22"/>
          <p:cNvGrpSpPr/>
          <p:nvPr/>
        </p:nvGrpSpPr>
        <p:grpSpPr>
          <a:xfrm>
            <a:off x="426170" y="1799663"/>
            <a:ext cx="7791017" cy="4108579"/>
            <a:chOff x="43296" y="104776"/>
            <a:chExt cx="7791017" cy="4067900"/>
          </a:xfrm>
        </p:grpSpPr>
        <p:cxnSp>
          <p:nvCxnSpPr>
            <p:cNvPr id="24" name="Прямая соединительная линия 23"/>
            <p:cNvCxnSpPr/>
            <p:nvPr/>
          </p:nvCxnSpPr>
          <p:spPr>
            <a:xfrm flipV="1">
              <a:off x="5681663" y="460773"/>
              <a:ext cx="266700" cy="4191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12"/>
            <p:cNvSpPr txBox="1">
              <a:spLocks noChangeArrowheads="1"/>
            </p:cNvSpPr>
            <p:nvPr/>
          </p:nvSpPr>
          <p:spPr bwMode="auto">
            <a:xfrm>
              <a:off x="5624513" y="104776"/>
              <a:ext cx="1924049" cy="475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ПОЖИЛЫХ ЛИЦ – 3908 </a:t>
              </a: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(8,6%)*</a:t>
              </a:r>
            </a:p>
          </p:txBody>
        </p:sp>
        <p:sp>
          <p:nvSpPr>
            <p:cNvPr id="26" name="TextBox 13"/>
            <p:cNvSpPr txBox="1">
              <a:spLocks noChangeArrowheads="1"/>
            </p:cNvSpPr>
            <p:nvPr/>
          </p:nvSpPr>
          <p:spPr bwMode="auto">
            <a:xfrm>
              <a:off x="3024621" y="314273"/>
              <a:ext cx="2270125" cy="670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НЕСОВЕРШЕННОЛЕТНИХ </a:t>
              </a:r>
            </a:p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И МАЛОЛЕТНИХ ЛИЦ – </a:t>
              </a:r>
              <a:r>
                <a:rPr lang="ru-RU" altLang="ru-RU" sz="1200" b="1" dirty="0" smtClean="0">
                  <a:latin typeface="Times New Roman" pitchFamily="18" charset="0"/>
                  <a:cs typeface="Times New Roman" pitchFamily="18" charset="0"/>
                </a:rPr>
                <a:t>256</a:t>
              </a:r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</a:br>
              <a:r>
                <a:rPr lang="ru-RU" sz="14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</a:t>
              </a:r>
              <a:r>
                <a:rPr lang="ru-RU" sz="1400" b="1" kern="1200" dirty="0" smtClean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0,6%)*</a:t>
              </a:r>
              <a:endParaRPr lang="ru-RU" sz="14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27" name="TextBox 1"/>
            <p:cNvSpPr txBox="1">
              <a:spLocks noChangeArrowheads="1"/>
            </p:cNvSpPr>
            <p:nvPr/>
          </p:nvSpPr>
          <p:spPr bwMode="auto">
            <a:xfrm>
              <a:off x="2105801" y="2283619"/>
              <a:ext cx="946962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(62,4%)*</a:t>
              </a:r>
            </a:p>
          </p:txBody>
        </p:sp>
        <p:sp>
          <p:nvSpPr>
            <p:cNvPr id="28" name="TextBox 1"/>
            <p:cNvSpPr txBox="1">
              <a:spLocks noChangeArrowheads="1"/>
            </p:cNvSpPr>
            <p:nvPr/>
          </p:nvSpPr>
          <p:spPr bwMode="auto">
            <a:xfrm>
              <a:off x="978280" y="1816894"/>
              <a:ext cx="883858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(37,6%)*</a:t>
              </a:r>
            </a:p>
          </p:txBody>
        </p:sp>
        <p:sp>
          <p:nvSpPr>
            <p:cNvPr id="29" name="TextBox 1"/>
            <p:cNvSpPr txBox="1">
              <a:spLocks noChangeArrowheads="1"/>
            </p:cNvSpPr>
            <p:nvPr/>
          </p:nvSpPr>
          <p:spPr bwMode="auto">
            <a:xfrm>
              <a:off x="5440742" y="2580086"/>
              <a:ext cx="955296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ru-RU" altLang="ru-RU" sz="1400" b="1" dirty="0" smtClean="0">
                  <a:latin typeface="Times New Roman" pitchFamily="18" charset="0"/>
                  <a:cs typeface="Times New Roman" pitchFamily="18" charset="0"/>
                </a:rPr>
                <a:t>90,8%)*</a:t>
              </a:r>
              <a:endParaRPr lang="ru-RU" alt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TextBox 13"/>
            <p:cNvSpPr txBox="1">
              <a:spLocks noChangeArrowheads="1"/>
            </p:cNvSpPr>
            <p:nvPr/>
          </p:nvSpPr>
          <p:spPr bwMode="auto">
            <a:xfrm>
              <a:off x="43296" y="509996"/>
              <a:ext cx="1637867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ЖЕНЩИН – 17 156</a:t>
              </a:r>
            </a:p>
          </p:txBody>
        </p:sp>
        <p:sp>
          <p:nvSpPr>
            <p:cNvPr id="31" name="TextBox 13"/>
            <p:cNvSpPr txBox="1">
              <a:spLocks noChangeArrowheads="1"/>
            </p:cNvSpPr>
            <p:nvPr/>
          </p:nvSpPr>
          <p:spPr bwMode="auto">
            <a:xfrm>
              <a:off x="1243447" y="3891371"/>
              <a:ext cx="1523566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МУЖЧИН – 28</a:t>
              </a:r>
              <a:r>
                <a:rPr lang="ru-RU" sz="1200" b="1" kern="1200" baseline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 497</a:t>
              </a:r>
              <a:endParaRPr lang="ru-RU" sz="12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cxnSp>
          <p:nvCxnSpPr>
            <p:cNvPr id="32" name="Прямая соединительная линия 31"/>
            <p:cNvCxnSpPr/>
            <p:nvPr/>
          </p:nvCxnSpPr>
          <p:spPr bwMode="auto">
            <a:xfrm>
              <a:off x="661988" y="832248"/>
              <a:ext cx="381000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 bwMode="auto">
            <a:xfrm flipH="1">
              <a:off x="2008854" y="3508773"/>
              <a:ext cx="5684" cy="37236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13"/>
            <p:cNvSpPr txBox="1">
              <a:spLocks noChangeArrowheads="1"/>
            </p:cNvSpPr>
            <p:nvPr/>
          </p:nvSpPr>
          <p:spPr bwMode="auto">
            <a:xfrm>
              <a:off x="3939022" y="3898420"/>
              <a:ext cx="3895291" cy="274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ИНЫХ КАТЕГОРИЙ ПОТЕРПЕВШИХ – 41 </a:t>
              </a:r>
              <a:r>
                <a:rPr lang="ru-RU" sz="1200" b="1" kern="1200" dirty="0" smtClean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489</a:t>
              </a:r>
              <a:endParaRPr lang="ru-RU" sz="12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cxnSp>
          <p:nvCxnSpPr>
            <p:cNvPr id="35" name="Прямая соединительная линия 34"/>
            <p:cNvCxnSpPr/>
            <p:nvPr/>
          </p:nvCxnSpPr>
          <p:spPr bwMode="auto">
            <a:xfrm>
              <a:off x="5881688" y="3470673"/>
              <a:ext cx="3841" cy="41998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 bwMode="auto">
            <a:xfrm>
              <a:off x="4814888" y="784623"/>
              <a:ext cx="422007" cy="2466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6067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714374" y="428624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грабежей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2996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4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6157" name="Text Box 3"/>
          <p:cNvSpPr txBox="1">
            <a:spLocks noChangeArrowheads="1"/>
          </p:cNvSpPr>
          <p:nvPr/>
        </p:nvSpPr>
        <p:spPr bwMode="auto">
          <a:xfrm>
            <a:off x="-1" y="6624638"/>
            <a:ext cx="4733925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грабежей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Диаграмм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946401"/>
              </p:ext>
            </p:extLst>
          </p:nvPr>
        </p:nvGraphicFramePr>
        <p:xfrm>
          <a:off x="382874" y="2452708"/>
          <a:ext cx="4039538" cy="287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2" name="Диаграмм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2918"/>
              </p:ext>
            </p:extLst>
          </p:nvPr>
        </p:nvGraphicFramePr>
        <p:xfrm>
          <a:off x="3838607" y="1707594"/>
          <a:ext cx="4922519" cy="4250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9" name="Группа 38"/>
          <p:cNvGrpSpPr/>
          <p:nvPr/>
        </p:nvGrpSpPr>
        <p:grpSpPr>
          <a:xfrm>
            <a:off x="426170" y="1812370"/>
            <a:ext cx="7791017" cy="4069272"/>
            <a:chOff x="43296" y="104776"/>
            <a:chExt cx="7791017" cy="4069272"/>
          </a:xfrm>
        </p:grpSpPr>
        <p:cxnSp>
          <p:nvCxnSpPr>
            <p:cNvPr id="40" name="Прямая соединительная линия 39"/>
            <p:cNvCxnSpPr/>
            <p:nvPr/>
          </p:nvCxnSpPr>
          <p:spPr>
            <a:xfrm flipV="1">
              <a:off x="5727523" y="460773"/>
              <a:ext cx="220840" cy="4165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12"/>
            <p:cNvSpPr txBox="1">
              <a:spLocks noChangeArrowheads="1"/>
            </p:cNvSpPr>
            <p:nvPr/>
          </p:nvSpPr>
          <p:spPr bwMode="auto">
            <a:xfrm>
              <a:off x="5624513" y="104776"/>
              <a:ext cx="1890711" cy="475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ПОЖИЛЫХ ЛИЦ – 184 </a:t>
              </a: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(6,1%)*</a:t>
              </a:r>
            </a:p>
          </p:txBody>
        </p:sp>
        <p:sp>
          <p:nvSpPr>
            <p:cNvPr id="42" name="TextBox 13"/>
            <p:cNvSpPr txBox="1">
              <a:spLocks noChangeArrowheads="1"/>
            </p:cNvSpPr>
            <p:nvPr/>
          </p:nvSpPr>
          <p:spPr bwMode="auto">
            <a:xfrm>
              <a:off x="3024621" y="314273"/>
              <a:ext cx="2270125" cy="677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НЕСОВЕРШЕННОЛЕТНИХ </a:t>
              </a:r>
            </a:p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И МАЛОЛЕТНИХ ЛИЦ – </a:t>
              </a:r>
              <a:r>
                <a:rPr lang="ru-RU" altLang="ru-RU" sz="1200" b="1" dirty="0" smtClean="0">
                  <a:latin typeface="Times New Roman" pitchFamily="18" charset="0"/>
                  <a:cs typeface="Times New Roman" pitchFamily="18" charset="0"/>
                </a:rPr>
                <a:t>88 </a:t>
              </a:r>
              <a:r>
                <a:rPr lang="ru-RU" sz="14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(2,9%)*</a:t>
              </a:r>
            </a:p>
          </p:txBody>
        </p:sp>
        <p:sp>
          <p:nvSpPr>
            <p:cNvPr id="43" name="TextBox 1"/>
            <p:cNvSpPr txBox="1">
              <a:spLocks noChangeArrowheads="1"/>
            </p:cNvSpPr>
            <p:nvPr/>
          </p:nvSpPr>
          <p:spPr bwMode="auto">
            <a:xfrm>
              <a:off x="2115326" y="2255044"/>
              <a:ext cx="923149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(68,9%)*</a:t>
              </a:r>
            </a:p>
          </p:txBody>
        </p:sp>
        <p:sp>
          <p:nvSpPr>
            <p:cNvPr id="44" name="TextBox 1"/>
            <p:cNvSpPr txBox="1">
              <a:spLocks noChangeArrowheads="1"/>
            </p:cNvSpPr>
            <p:nvPr/>
          </p:nvSpPr>
          <p:spPr bwMode="auto">
            <a:xfrm>
              <a:off x="990600" y="1559719"/>
              <a:ext cx="923925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(31,1%)*</a:t>
              </a:r>
            </a:p>
          </p:txBody>
        </p:sp>
        <p:sp>
          <p:nvSpPr>
            <p:cNvPr id="45" name="TextBox 1"/>
            <p:cNvSpPr txBox="1">
              <a:spLocks noChangeArrowheads="1"/>
            </p:cNvSpPr>
            <p:nvPr/>
          </p:nvSpPr>
          <p:spPr bwMode="auto">
            <a:xfrm>
              <a:off x="5526467" y="2646761"/>
              <a:ext cx="893383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ru-RU" altLang="ru-RU" sz="1400" b="1" dirty="0" smtClean="0">
                  <a:latin typeface="Times New Roman" pitchFamily="18" charset="0"/>
                  <a:cs typeface="Times New Roman" pitchFamily="18" charset="0"/>
                </a:rPr>
                <a:t>91,0%)*</a:t>
              </a:r>
              <a:endParaRPr lang="ru-RU" alt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TextBox 13"/>
            <p:cNvSpPr txBox="1">
              <a:spLocks noChangeArrowheads="1"/>
            </p:cNvSpPr>
            <p:nvPr/>
          </p:nvSpPr>
          <p:spPr bwMode="auto">
            <a:xfrm>
              <a:off x="43296" y="509996"/>
              <a:ext cx="1466417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ЖЕНЩИН – 933</a:t>
              </a:r>
            </a:p>
          </p:txBody>
        </p:sp>
        <p:sp>
          <p:nvSpPr>
            <p:cNvPr id="47" name="TextBox 13"/>
            <p:cNvSpPr txBox="1">
              <a:spLocks noChangeArrowheads="1"/>
            </p:cNvSpPr>
            <p:nvPr/>
          </p:nvSpPr>
          <p:spPr bwMode="auto">
            <a:xfrm>
              <a:off x="1243447" y="3887524"/>
              <a:ext cx="152356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МУЖЧИН – </a:t>
              </a:r>
              <a:r>
                <a:rPr lang="ru-RU" sz="1200" b="1" kern="1200" dirty="0" smtClean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2063</a:t>
              </a:r>
              <a:endParaRPr lang="ru-RU" sz="12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cxnSp>
          <p:nvCxnSpPr>
            <p:cNvPr id="48" name="Прямая соединительная линия 47"/>
            <p:cNvCxnSpPr/>
            <p:nvPr/>
          </p:nvCxnSpPr>
          <p:spPr bwMode="auto">
            <a:xfrm>
              <a:off x="661988" y="832248"/>
              <a:ext cx="387667" cy="47117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 bwMode="auto">
            <a:xfrm flipH="1">
              <a:off x="2008853" y="3489158"/>
              <a:ext cx="364" cy="3919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13"/>
            <p:cNvSpPr txBox="1">
              <a:spLocks noChangeArrowheads="1"/>
            </p:cNvSpPr>
            <p:nvPr/>
          </p:nvSpPr>
          <p:spPr bwMode="auto">
            <a:xfrm>
              <a:off x="3939022" y="3897049"/>
              <a:ext cx="3895291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ИНЫХ КАТЕГОРИЙ ПОТЕРПЕВШИХ – </a:t>
              </a:r>
              <a:r>
                <a:rPr lang="ru-RU" sz="1200" b="1" kern="1200" dirty="0" smtClean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2724</a:t>
              </a:r>
              <a:endParaRPr lang="ru-RU" sz="12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cxnSp>
          <p:nvCxnSpPr>
            <p:cNvPr id="51" name="Прямая соединительная линия 50"/>
            <p:cNvCxnSpPr/>
            <p:nvPr/>
          </p:nvCxnSpPr>
          <p:spPr bwMode="auto">
            <a:xfrm flipH="1">
              <a:off x="5885528" y="3484145"/>
              <a:ext cx="1922" cy="4065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 bwMode="auto">
            <a:xfrm>
              <a:off x="4867915" y="762000"/>
              <a:ext cx="312029" cy="3030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1789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714375" y="428625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разбоев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522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9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7182" name="Text Box 3"/>
          <p:cNvSpPr txBox="1">
            <a:spLocks noChangeArrowheads="1"/>
          </p:cNvSpPr>
          <p:nvPr/>
        </p:nvSpPr>
        <p:spPr bwMode="auto">
          <a:xfrm>
            <a:off x="0" y="6624638"/>
            <a:ext cx="3786188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разбоев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" name="Диаграмм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287168"/>
              </p:ext>
            </p:extLst>
          </p:nvPr>
        </p:nvGraphicFramePr>
        <p:xfrm>
          <a:off x="382874" y="2460328"/>
          <a:ext cx="4039538" cy="287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8" name="Диаграмма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682756"/>
              </p:ext>
            </p:extLst>
          </p:nvPr>
        </p:nvGraphicFramePr>
        <p:xfrm>
          <a:off x="3838607" y="1715214"/>
          <a:ext cx="4922519" cy="4250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9" name="Группа 38"/>
          <p:cNvGrpSpPr/>
          <p:nvPr/>
        </p:nvGrpSpPr>
        <p:grpSpPr>
          <a:xfrm>
            <a:off x="426170" y="1819990"/>
            <a:ext cx="7791017" cy="4065424"/>
            <a:chOff x="43296" y="104776"/>
            <a:chExt cx="7791017" cy="4065424"/>
          </a:xfrm>
        </p:grpSpPr>
        <p:cxnSp>
          <p:nvCxnSpPr>
            <p:cNvPr id="40" name="Прямая соединительная линия 39"/>
            <p:cNvCxnSpPr/>
            <p:nvPr/>
          </p:nvCxnSpPr>
          <p:spPr>
            <a:xfrm flipV="1">
              <a:off x="5738331" y="420538"/>
              <a:ext cx="329949" cy="44929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12"/>
            <p:cNvSpPr txBox="1">
              <a:spLocks noChangeArrowheads="1"/>
            </p:cNvSpPr>
            <p:nvPr/>
          </p:nvSpPr>
          <p:spPr bwMode="auto">
            <a:xfrm>
              <a:off x="5624514" y="104776"/>
              <a:ext cx="1824036" cy="475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ПОЖИЛЫХ ЛИЦ – 25</a:t>
              </a:r>
              <a:br>
                <a:rPr lang="ru-RU" altLang="ru-RU" sz="1200" b="1">
                  <a:latin typeface="Times New Roman" pitchFamily="18" charset="0"/>
                  <a:cs typeface="Times New Roman" pitchFamily="18" charset="0"/>
                </a:rPr>
              </a:b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4,8%)*</a:t>
              </a:r>
            </a:p>
          </p:txBody>
        </p:sp>
        <p:sp>
          <p:nvSpPr>
            <p:cNvPr id="42" name="TextBox 13"/>
            <p:cNvSpPr txBox="1">
              <a:spLocks noChangeArrowheads="1"/>
            </p:cNvSpPr>
            <p:nvPr/>
          </p:nvSpPr>
          <p:spPr bwMode="auto">
            <a:xfrm>
              <a:off x="3024621" y="314273"/>
              <a:ext cx="2270125" cy="6527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НЕСОВЕРШЕННОЛЕТНИХ </a:t>
              </a:r>
            </a:p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И МАЛОЛЕТНИХ ЛИЦ – 21</a:t>
              </a:r>
              <a:br>
                <a:rPr lang="ru-RU" altLang="ru-RU" sz="1200" b="1">
                  <a:latin typeface="Times New Roman" pitchFamily="18" charset="0"/>
                  <a:cs typeface="Times New Roman" pitchFamily="18" charset="0"/>
                </a:rPr>
              </a:b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(4,0%)*</a:t>
              </a:r>
            </a:p>
          </p:txBody>
        </p:sp>
        <p:sp>
          <p:nvSpPr>
            <p:cNvPr id="43" name="TextBox 1"/>
            <p:cNvSpPr txBox="1">
              <a:spLocks noChangeArrowheads="1"/>
            </p:cNvSpPr>
            <p:nvPr/>
          </p:nvSpPr>
          <p:spPr bwMode="auto">
            <a:xfrm>
              <a:off x="2086751" y="2274094"/>
              <a:ext cx="894574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(73,2%)*</a:t>
              </a:r>
            </a:p>
          </p:txBody>
        </p:sp>
        <p:sp>
          <p:nvSpPr>
            <p:cNvPr id="44" name="TextBox 1"/>
            <p:cNvSpPr txBox="1">
              <a:spLocks noChangeArrowheads="1"/>
            </p:cNvSpPr>
            <p:nvPr/>
          </p:nvSpPr>
          <p:spPr bwMode="auto">
            <a:xfrm>
              <a:off x="1035430" y="1559719"/>
              <a:ext cx="945770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(26,8%)*</a:t>
              </a:r>
            </a:p>
          </p:txBody>
        </p:sp>
        <p:sp>
          <p:nvSpPr>
            <p:cNvPr id="45" name="TextBox 1"/>
            <p:cNvSpPr txBox="1">
              <a:spLocks noChangeArrowheads="1"/>
            </p:cNvSpPr>
            <p:nvPr/>
          </p:nvSpPr>
          <p:spPr bwMode="auto">
            <a:xfrm>
              <a:off x="5526467" y="2646761"/>
              <a:ext cx="902908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(91,2%)*</a:t>
              </a:r>
            </a:p>
          </p:txBody>
        </p:sp>
        <p:sp>
          <p:nvSpPr>
            <p:cNvPr id="46" name="TextBox 13"/>
            <p:cNvSpPr txBox="1">
              <a:spLocks noChangeArrowheads="1"/>
            </p:cNvSpPr>
            <p:nvPr/>
          </p:nvSpPr>
          <p:spPr bwMode="auto">
            <a:xfrm>
              <a:off x="43296" y="509996"/>
              <a:ext cx="1466417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ЖЕНЩИН – 140</a:t>
              </a:r>
            </a:p>
          </p:txBody>
        </p:sp>
        <p:sp>
          <p:nvSpPr>
            <p:cNvPr id="47" name="TextBox 13"/>
            <p:cNvSpPr txBox="1">
              <a:spLocks noChangeArrowheads="1"/>
            </p:cNvSpPr>
            <p:nvPr/>
          </p:nvSpPr>
          <p:spPr bwMode="auto">
            <a:xfrm>
              <a:off x="1243447" y="3891371"/>
              <a:ext cx="1523566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МУЖЧИН – 382</a:t>
              </a:r>
            </a:p>
          </p:txBody>
        </p:sp>
        <p:cxnSp>
          <p:nvCxnSpPr>
            <p:cNvPr id="48" name="Прямая соединительная линия 47"/>
            <p:cNvCxnSpPr/>
            <p:nvPr/>
          </p:nvCxnSpPr>
          <p:spPr bwMode="auto">
            <a:xfrm>
              <a:off x="661988" y="832248"/>
              <a:ext cx="374577" cy="4904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 bwMode="auto">
            <a:xfrm flipH="1">
              <a:off x="2008854" y="3493698"/>
              <a:ext cx="3211" cy="3874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13"/>
            <p:cNvSpPr txBox="1">
              <a:spLocks noChangeArrowheads="1"/>
            </p:cNvSpPr>
            <p:nvPr/>
          </p:nvSpPr>
          <p:spPr bwMode="auto">
            <a:xfrm>
              <a:off x="3939022" y="3900896"/>
              <a:ext cx="3895291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ИНЫХ КАТЕГОРИЙ ПОТЕРПЕВШИХ – 476</a:t>
              </a:r>
            </a:p>
          </p:txBody>
        </p:sp>
        <p:cxnSp>
          <p:nvCxnSpPr>
            <p:cNvPr id="51" name="Прямая соединительная линия 50"/>
            <p:cNvCxnSpPr/>
            <p:nvPr/>
          </p:nvCxnSpPr>
          <p:spPr bwMode="auto">
            <a:xfrm flipH="1">
              <a:off x="5885529" y="3479321"/>
              <a:ext cx="3432" cy="4113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 bwMode="auto">
            <a:xfrm>
              <a:off x="5056916" y="729651"/>
              <a:ext cx="362226" cy="22284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20792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 bwMode="auto">
          <a:xfrm>
            <a:off x="428625" y="355600"/>
            <a:ext cx="8286750" cy="100012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ПРЕДВАРИТЕЛЬНО РАССЛЕДОВАННЫХ ПРЕСТУПЛЕНИЙ</a:t>
            </a:r>
          </a:p>
          <a:p>
            <a:pPr algn="ctr" eaLnBrk="1" hangingPunct="1"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36 026 (АППГ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32 905,  +9,5%)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 bwMode="auto">
          <a:xfrm>
            <a:off x="4065737" y="1554163"/>
            <a:ext cx="4071937" cy="92868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СОВЕРШЕНО ЛИЦАМИ БЕЗ ПОСТОЯННОГО ИСТОЧНИКА ДОХОДА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22 599 (АППГ </a:t>
            </a:r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21 107,  +7,1%)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 bwMode="auto">
          <a:xfrm>
            <a:off x="4106863" y="2700338"/>
            <a:ext cx="3286125" cy="6429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БЕЗРАБОТНЫМИ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11 (АППГ – 53, -79,2%)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 bwMode="auto">
          <a:xfrm flipH="1">
            <a:off x="8499475" y="1355725"/>
            <a:ext cx="3175" cy="769938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 bwMode="auto">
          <a:xfrm rot="10800000" flipV="1">
            <a:off x="8145463" y="2116138"/>
            <a:ext cx="358775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stealth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 bwMode="auto">
          <a:xfrm>
            <a:off x="7783513" y="2482850"/>
            <a:ext cx="1587" cy="549275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 bwMode="auto">
          <a:xfrm flipH="1">
            <a:off x="7397750" y="3022600"/>
            <a:ext cx="385763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stealth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8201" name="TextBox 12"/>
          <p:cNvSpPr txBox="1">
            <a:spLocks noChangeArrowheads="1"/>
          </p:cNvSpPr>
          <p:nvPr/>
        </p:nvSpPr>
        <p:spPr bwMode="auto">
          <a:xfrm>
            <a:off x="7884368" y="2635250"/>
            <a:ext cx="6746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ИЗ НИХ</a:t>
            </a:r>
          </a:p>
        </p:txBody>
      </p:sp>
      <p:sp>
        <p:nvSpPr>
          <p:cNvPr id="8202" name="TextBox 15"/>
          <p:cNvSpPr txBox="1">
            <a:spLocks noChangeArrowheads="1"/>
          </p:cNvSpPr>
          <p:nvPr/>
        </p:nvSpPr>
        <p:spPr bwMode="auto">
          <a:xfrm>
            <a:off x="356617" y="1598886"/>
            <a:ext cx="3579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СОВЕРШЕНО ЛИЦАМИ </a:t>
            </a:r>
          </a:p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БЕЗ ПОСТОЯННОГО ИСТОЧНИКА ДОХОДА</a:t>
            </a:r>
          </a:p>
        </p:txBody>
      </p:sp>
      <p:sp>
        <p:nvSpPr>
          <p:cNvPr id="8203" name="TextBox 16"/>
          <p:cNvSpPr txBox="1">
            <a:spLocks noChangeArrowheads="1"/>
          </p:cNvSpPr>
          <p:nvPr/>
        </p:nvSpPr>
        <p:spPr bwMode="auto">
          <a:xfrm>
            <a:off x="3995936" y="3412048"/>
            <a:ext cx="47069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СОВЕРШЕНО БЕЗРАБОТНЫМИ</a:t>
            </a:r>
          </a:p>
        </p:txBody>
      </p:sp>
      <p:graphicFrame>
        <p:nvGraphicFramePr>
          <p:cNvPr id="15" name="Диаграмм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1215233"/>
              </p:ext>
            </p:extLst>
          </p:nvPr>
        </p:nvGraphicFramePr>
        <p:xfrm>
          <a:off x="4065737" y="3688273"/>
          <a:ext cx="5094733" cy="3148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201485"/>
              </p:ext>
            </p:extLst>
          </p:nvPr>
        </p:nvGraphicFramePr>
        <p:xfrm>
          <a:off x="97985" y="2060848"/>
          <a:ext cx="3897952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1048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57188" y="357188"/>
            <a:ext cx="8358187" cy="785812"/>
          </a:xfrm>
          <a:prstGeom prst="roundRect">
            <a:avLst/>
          </a:prstGeom>
          <a:solidFill>
            <a:srgbClr val="FBCDA7"/>
          </a:solidFill>
          <a:ln>
            <a:solidFill>
              <a:srgbClr val="92D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ПРЕСТУПЛЕНИЯ, СОВЕРШЕННЫЕ НЕСОВЕРШЕННОЛЕТНИМИ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(ИЗ ЧИСЛА ПРЕДВАРИТЕЛЬНО РАССЛЕДОВАННЫХ)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348569"/>
              </p:ext>
            </p:extLst>
          </p:nvPr>
        </p:nvGraphicFramePr>
        <p:xfrm>
          <a:off x="322184" y="1916832"/>
          <a:ext cx="4536504" cy="3672413"/>
        </p:xfrm>
        <a:graphic>
          <a:graphicData uri="http://schemas.openxmlformats.org/drawingml/2006/table">
            <a:tbl>
              <a:tblPr/>
              <a:tblGrid>
                <a:gridCol w="1933591"/>
                <a:gridCol w="585635"/>
                <a:gridCol w="672426"/>
                <a:gridCol w="672426"/>
                <a:gridCol w="672426"/>
              </a:tblGrid>
              <a:tr h="34175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Прошлый год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Текущий год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Динамика, 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Удельный вес, 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1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В С Е Г О   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401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471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17,5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1,3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1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ЦЕНТРАЛЬНЫЙ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159,1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595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СЕВЕРО-ВОСТОЧНЫЙ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-32,6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1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ВОСТОЧНЫЙ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-12,5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1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ЮГО-ВОСТОЧНЫЙ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-21,7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1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ЮЖНЫЙ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109,6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1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ЮГО-ЗАПАДНЫЙ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1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ЗАПАДНЫЙ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1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СЕВЕРО-ЗАПАДНЫЙ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1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СЕВЕРНЫЙ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1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ЗЕЛЕНОГРАДСКИЙ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-11,1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1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ТРОИЦКИЙ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-34,8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1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НОВОМОСКОВСКИЙ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111,1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11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УВД НА МЕТРОПОЛИТЕНЕ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-41,7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Диаграмм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142414"/>
              </p:ext>
            </p:extLst>
          </p:nvPr>
        </p:nvGraphicFramePr>
        <p:xfrm>
          <a:off x="5076056" y="1340768"/>
          <a:ext cx="3928233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1361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28625" y="214313"/>
            <a:ext cx="8286750" cy="7858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ХАРАКТЕРИСТИКА ВЫЯВЛЕННЫХ ЛИЦ, СОВЕРШИВШИХ ПРЕСТУПЛЕНИЯ, ПО ВОЗРАСТНЫМ ГРУППАМ</a:t>
            </a:r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428625" y="1071563"/>
            <a:ext cx="8286750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1000"/>
              </a:spcAft>
            </a:pP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Всего  выявлено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26 098 (АППГ </a:t>
            </a: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26 668, -2,1%)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лиц,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совершивших преступления</a:t>
            </a:r>
            <a:endParaRPr lang="ru-RU" alt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Диаграмм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221304"/>
              </p:ext>
            </p:extLst>
          </p:nvPr>
        </p:nvGraphicFramePr>
        <p:xfrm>
          <a:off x="16321" y="1268760"/>
          <a:ext cx="2389609" cy="5305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399006"/>
              </p:ext>
            </p:extLst>
          </p:nvPr>
        </p:nvGraphicFramePr>
        <p:xfrm>
          <a:off x="428625" y="1250156"/>
          <a:ext cx="8463855" cy="5419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511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12123</TotalTime>
  <Words>835</Words>
  <Application>Microsoft Office PowerPoint</Application>
  <PresentationFormat>Экран (4:3)</PresentationFormat>
  <Paragraphs>274</Paragraphs>
  <Slides>15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выявленных нарушений при осуществлении надзора за соблюдением федерального законодательства за январь-сентябрь 2018 года (в сравнении с АППГ)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Атабеков А.Д.</dc:creator>
  <cp:lastModifiedBy>Filippovams</cp:lastModifiedBy>
  <cp:revision>360</cp:revision>
  <cp:lastPrinted>2018-10-10T12:37:28Z</cp:lastPrinted>
  <dcterms:created xsi:type="dcterms:W3CDTF">2016-10-11T09:05:46Z</dcterms:created>
  <dcterms:modified xsi:type="dcterms:W3CDTF">2018-10-11T09:40:16Z</dcterms:modified>
</cp:coreProperties>
</file>