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8" r:id="rId3"/>
  </p:sldIdLst>
  <p:sldSz cx="10691813" cy="7559675"/>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озаченко Юлия Валерьевна" initials="КЮВ" lastIdx="1" clrIdx="0">
    <p:extLst>
      <p:ext uri="{19B8F6BF-5375-455C-9EA6-DF929625EA0E}">
        <p15:presenceInfo xmlns:p15="http://schemas.microsoft.com/office/powerpoint/2012/main" userId="S-1-5-21-2342350333-2740871039-1900367864-1433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4" d="100"/>
          <a:sy n="104" d="100"/>
        </p:scale>
        <p:origin x="1302" y="114"/>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3-18T11:32:42.016" idx="1">
    <p:pos x="6735" y="0"/>
    <p:text/>
    <p:extLst>
      <p:ext uri="{C676402C-5697-4E1C-873F-D02D1690AC5C}">
        <p15:threadingInfo xmlns:p15="http://schemas.microsoft.com/office/powerpoint/2012/main" timeZoneBias="-600"/>
      </p:ext>
    </p:extLst>
  </p:cm>
</p:cmLst>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D2004B-563A-4876-9F56-816F7CE81B5A}" type="doc">
      <dgm:prSet loTypeId="urn:microsoft.com/office/officeart/2005/8/layout/hList3" loCatId="list" qsTypeId="urn:microsoft.com/office/officeart/2005/8/quickstyle/3d1" qsCatId="3D" csTypeId="urn:microsoft.com/office/officeart/2005/8/colors/accent5_2" csCatId="accent5" phldr="1"/>
      <dgm:spPr/>
      <dgm:t>
        <a:bodyPr/>
        <a:lstStyle/>
        <a:p>
          <a:endParaRPr lang="ru-RU"/>
        </a:p>
      </dgm:t>
    </dgm:pt>
    <dgm:pt modelId="{AFDCE2BC-85C5-4A5B-BFFA-F6E0306D800F}">
      <dgm:prSet phldrT="[Текст]" custT="1"/>
      <dgm:spPr/>
      <dgm:t>
        <a:bodyPr/>
        <a:lstStyle/>
        <a:p>
          <a:pPr>
            <a:lnSpc>
              <a:spcPct val="90000"/>
            </a:lnSpc>
            <a:spcAft>
              <a:spcPct val="35000"/>
            </a:spcAft>
          </a:pPr>
          <a:r>
            <a:rPr lang="ru-RU" sz="2500" dirty="0"/>
            <a:t> </a:t>
          </a:r>
        </a:p>
      </dgm:t>
    </dgm:pt>
    <dgm:pt modelId="{09BA99B9-BB37-465A-B3A7-64E929105CC4}" type="parTrans" cxnId="{AA4EFC4C-E711-48F1-A6CE-A5F4E664662F}">
      <dgm:prSet/>
      <dgm:spPr/>
      <dgm:t>
        <a:bodyPr/>
        <a:lstStyle/>
        <a:p>
          <a:endParaRPr lang="ru-RU"/>
        </a:p>
      </dgm:t>
    </dgm:pt>
    <dgm:pt modelId="{1EA09052-F3B8-4EB6-8C1D-CD22C6DB5143}" type="sibTrans" cxnId="{AA4EFC4C-E711-48F1-A6CE-A5F4E664662F}">
      <dgm:prSet/>
      <dgm:spPr/>
      <dgm:t>
        <a:bodyPr/>
        <a:lstStyle/>
        <a:p>
          <a:endParaRPr lang="ru-RU"/>
        </a:p>
      </dgm:t>
    </dgm:pt>
    <dgm:pt modelId="{853B755C-59D8-4B12-BC53-3894C86D97F7}">
      <dgm:prSet phldrT="[Текст]" custT="1"/>
      <dgm:spPr/>
      <dgm:t>
        <a:bodyPr/>
        <a:lstStyle/>
        <a:p>
          <a:endParaRPr lang="ru-RU"/>
        </a:p>
      </dgm:t>
    </dgm:pt>
    <dgm:pt modelId="{6008EB09-D1AE-46E7-96E7-3E4254375AE7}" type="parTrans" cxnId="{4A2F2CA9-A3AC-49A3-B7A9-0EF6B5C1924E}">
      <dgm:prSet/>
      <dgm:spPr/>
      <dgm:t>
        <a:bodyPr/>
        <a:lstStyle/>
        <a:p>
          <a:endParaRPr lang="ru-RU"/>
        </a:p>
      </dgm:t>
    </dgm:pt>
    <dgm:pt modelId="{282710D2-7289-4E80-81FA-042EBC88DF76}" type="sibTrans" cxnId="{4A2F2CA9-A3AC-49A3-B7A9-0EF6B5C1924E}">
      <dgm:prSet/>
      <dgm:spPr/>
      <dgm:t>
        <a:bodyPr/>
        <a:lstStyle/>
        <a:p>
          <a:endParaRPr lang="ru-RU"/>
        </a:p>
      </dgm:t>
    </dgm:pt>
    <dgm:pt modelId="{C03EAB8C-F03C-42AA-8F78-3FEF020ED7EB}">
      <dgm:prSet phldrT="[Текст]" custT="1"/>
      <dgm:spPr/>
      <dgm:t>
        <a:bodyPr/>
        <a:lstStyle/>
        <a:p>
          <a:endParaRPr lang="ru-RU" sz="3600" b="1" baseline="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32E897A-B084-4606-806B-6D2A79642AB4}" type="parTrans" cxnId="{339B5064-27FB-4D5D-B516-FBCE13860371}">
      <dgm:prSet/>
      <dgm:spPr/>
      <dgm:t>
        <a:bodyPr/>
        <a:lstStyle/>
        <a:p>
          <a:endParaRPr lang="ru-RU"/>
        </a:p>
      </dgm:t>
    </dgm:pt>
    <dgm:pt modelId="{C74BB3A9-8F1C-41EA-A4D4-E972E1D4D798}" type="sibTrans" cxnId="{339B5064-27FB-4D5D-B516-FBCE13860371}">
      <dgm:prSet/>
      <dgm:spPr/>
      <dgm:t>
        <a:bodyPr/>
        <a:lstStyle/>
        <a:p>
          <a:endParaRPr lang="ru-RU"/>
        </a:p>
      </dgm:t>
    </dgm:pt>
    <dgm:pt modelId="{5271C53A-6C2C-4D21-85D3-9F39DA71D5DA}">
      <dgm:prSet phldrT="[Текст]"/>
      <dgm:spPr/>
      <dgm:t>
        <a:bodyPr/>
        <a:lstStyle/>
        <a:p>
          <a:r>
            <a:rPr lang="ru-RU"/>
            <a:t> </a:t>
          </a:r>
        </a:p>
      </dgm:t>
    </dgm:pt>
    <dgm:pt modelId="{0FD95C26-975F-4EE6-83D2-25E768C26A84}" type="parTrans" cxnId="{06A39CDA-9030-447C-ADDF-6901AC8D67F9}">
      <dgm:prSet/>
      <dgm:spPr/>
      <dgm:t>
        <a:bodyPr/>
        <a:lstStyle/>
        <a:p>
          <a:endParaRPr lang="ru-RU"/>
        </a:p>
      </dgm:t>
    </dgm:pt>
    <dgm:pt modelId="{B7F3AE4B-E18C-41EE-8F2D-9B2E249B6178}" type="sibTrans" cxnId="{06A39CDA-9030-447C-ADDF-6901AC8D67F9}">
      <dgm:prSet/>
      <dgm:spPr/>
      <dgm:t>
        <a:bodyPr/>
        <a:lstStyle/>
        <a:p>
          <a:endParaRPr lang="ru-RU"/>
        </a:p>
      </dgm:t>
    </dgm:pt>
    <dgm:pt modelId="{D5F35772-19F0-48FE-84F3-A68A406A84BB}" type="pres">
      <dgm:prSet presAssocID="{B0D2004B-563A-4876-9F56-816F7CE81B5A}" presName="composite" presStyleCnt="0">
        <dgm:presLayoutVars>
          <dgm:chMax val="1"/>
          <dgm:dir/>
          <dgm:resizeHandles val="exact"/>
        </dgm:presLayoutVars>
      </dgm:prSet>
      <dgm:spPr/>
    </dgm:pt>
    <dgm:pt modelId="{975D6EA2-B11C-4E22-8D48-6EC8367EB2D3}" type="pres">
      <dgm:prSet presAssocID="{AFDCE2BC-85C5-4A5B-BFFA-F6E0306D800F}" presName="roof" presStyleLbl="dkBgShp" presStyleIdx="0" presStyleCnt="2" custLinFactNeighborX="0" custLinFactNeighborY="803"/>
      <dgm:spPr/>
    </dgm:pt>
    <dgm:pt modelId="{6AC33688-9C83-4C69-9719-6508EFA78EE2}" type="pres">
      <dgm:prSet presAssocID="{AFDCE2BC-85C5-4A5B-BFFA-F6E0306D800F}" presName="pillars" presStyleCnt="0"/>
      <dgm:spPr/>
    </dgm:pt>
    <dgm:pt modelId="{1731E27F-6F81-45A4-B02E-4C3730265B64}" type="pres">
      <dgm:prSet presAssocID="{AFDCE2BC-85C5-4A5B-BFFA-F6E0306D800F}" presName="pillar1" presStyleLbl="node1" presStyleIdx="0" presStyleCnt="1" custLinFactNeighborX="777" custLinFactNeighborY="765">
        <dgm:presLayoutVars>
          <dgm:bulletEnabled val="1"/>
        </dgm:presLayoutVars>
      </dgm:prSet>
      <dgm:spPr/>
    </dgm:pt>
    <dgm:pt modelId="{8598951D-EA97-4A7E-AD24-E83B3FF5948A}" type="pres">
      <dgm:prSet presAssocID="{AFDCE2BC-85C5-4A5B-BFFA-F6E0306D800F}" presName="base" presStyleLbl="dkBgShp" presStyleIdx="1" presStyleCnt="2"/>
      <dgm:spPr/>
    </dgm:pt>
  </dgm:ptLst>
  <dgm:cxnLst>
    <dgm:cxn modelId="{339B5064-27FB-4D5D-B516-FBCE13860371}" srcId="{B0D2004B-563A-4876-9F56-816F7CE81B5A}" destId="{C03EAB8C-F03C-42AA-8F78-3FEF020ED7EB}" srcOrd="2" destOrd="0" parTransId="{A32E897A-B084-4606-806B-6D2A79642AB4}" sibTransId="{C74BB3A9-8F1C-41EA-A4D4-E972E1D4D798}"/>
    <dgm:cxn modelId="{AA4EFC4C-E711-48F1-A6CE-A5F4E664662F}" srcId="{B0D2004B-563A-4876-9F56-816F7CE81B5A}" destId="{AFDCE2BC-85C5-4A5B-BFFA-F6E0306D800F}" srcOrd="0" destOrd="0" parTransId="{09BA99B9-BB37-465A-B3A7-64E929105CC4}" sibTransId="{1EA09052-F3B8-4EB6-8C1D-CD22C6DB5143}"/>
    <dgm:cxn modelId="{4A2F2CA9-A3AC-49A3-B7A9-0EF6B5C1924E}" srcId="{B0D2004B-563A-4876-9F56-816F7CE81B5A}" destId="{853B755C-59D8-4B12-BC53-3894C86D97F7}" srcOrd="1" destOrd="0" parTransId="{6008EB09-D1AE-46E7-96E7-3E4254375AE7}" sibTransId="{282710D2-7289-4E80-81FA-042EBC88DF76}"/>
    <dgm:cxn modelId="{CE2BFDC0-563F-4BDB-BCB3-4B1D29547996}" type="presOf" srcId="{B0D2004B-563A-4876-9F56-816F7CE81B5A}" destId="{D5F35772-19F0-48FE-84F3-A68A406A84BB}" srcOrd="0" destOrd="0" presId="urn:microsoft.com/office/officeart/2005/8/layout/hList3"/>
    <dgm:cxn modelId="{06A39CDA-9030-447C-ADDF-6901AC8D67F9}" srcId="{AFDCE2BC-85C5-4A5B-BFFA-F6E0306D800F}" destId="{5271C53A-6C2C-4D21-85D3-9F39DA71D5DA}" srcOrd="0" destOrd="0" parTransId="{0FD95C26-975F-4EE6-83D2-25E768C26A84}" sibTransId="{B7F3AE4B-E18C-41EE-8F2D-9B2E249B6178}"/>
    <dgm:cxn modelId="{8D5444E3-7B79-4B46-B61F-CF0921352D91}" type="presOf" srcId="{5271C53A-6C2C-4D21-85D3-9F39DA71D5DA}" destId="{1731E27F-6F81-45A4-B02E-4C3730265B64}" srcOrd="0" destOrd="0" presId="urn:microsoft.com/office/officeart/2005/8/layout/hList3"/>
    <dgm:cxn modelId="{98DBA3ED-1BAE-4B98-88C4-A6EA9109E83E}" type="presOf" srcId="{AFDCE2BC-85C5-4A5B-BFFA-F6E0306D800F}" destId="{975D6EA2-B11C-4E22-8D48-6EC8367EB2D3}" srcOrd="0" destOrd="0" presId="urn:microsoft.com/office/officeart/2005/8/layout/hList3"/>
    <dgm:cxn modelId="{E1F1E1AB-0995-4EF0-87BF-DAB3374A1BAF}" type="presParOf" srcId="{D5F35772-19F0-48FE-84F3-A68A406A84BB}" destId="{975D6EA2-B11C-4E22-8D48-6EC8367EB2D3}" srcOrd="0" destOrd="0" presId="urn:microsoft.com/office/officeart/2005/8/layout/hList3"/>
    <dgm:cxn modelId="{E6E69D17-0E91-46EA-9A4F-44E42F698E82}" type="presParOf" srcId="{D5F35772-19F0-48FE-84F3-A68A406A84BB}" destId="{6AC33688-9C83-4C69-9719-6508EFA78EE2}" srcOrd="1" destOrd="0" presId="urn:microsoft.com/office/officeart/2005/8/layout/hList3"/>
    <dgm:cxn modelId="{0CD94414-03B5-4D89-8EB5-C048D3EF35CD}" type="presParOf" srcId="{6AC33688-9C83-4C69-9719-6508EFA78EE2}" destId="{1731E27F-6F81-45A4-B02E-4C3730265B64}" srcOrd="0" destOrd="0" presId="urn:microsoft.com/office/officeart/2005/8/layout/hList3"/>
    <dgm:cxn modelId="{AC9D0326-D497-4E61-898E-0B0819FE6339}" type="presParOf" srcId="{D5F35772-19F0-48FE-84F3-A68A406A84BB}" destId="{8598951D-EA97-4A7E-AD24-E83B3FF5948A}"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D6EA2-B11C-4E22-8D48-6EC8367EB2D3}">
      <dsp:nvSpPr>
        <dsp:cNvPr id="0" name=""/>
        <dsp:cNvSpPr/>
      </dsp:nvSpPr>
      <dsp:spPr>
        <a:xfrm>
          <a:off x="0" y="18267"/>
          <a:ext cx="10691811" cy="2274916"/>
        </a:xfrm>
        <a:prstGeom prst="rect">
          <a:avLst/>
        </a:prstGeom>
        <a:gradFill rotWithShape="0">
          <a:gsLst>
            <a:gs pos="0">
              <a:schemeClr val="accent5">
                <a:shade val="80000"/>
                <a:hueOff val="0"/>
                <a:satOff val="0"/>
                <a:lumOff val="0"/>
                <a:alphaOff val="0"/>
                <a:lumMod val="110000"/>
                <a:satMod val="105000"/>
                <a:tint val="67000"/>
              </a:schemeClr>
            </a:gs>
            <a:gs pos="50000">
              <a:schemeClr val="accent5">
                <a:shade val="80000"/>
                <a:hueOff val="0"/>
                <a:satOff val="0"/>
                <a:lumOff val="0"/>
                <a:alphaOff val="0"/>
                <a:lumMod val="105000"/>
                <a:satMod val="103000"/>
                <a:tint val="73000"/>
              </a:schemeClr>
            </a:gs>
            <a:gs pos="100000">
              <a:schemeClr val="accent5">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ru-RU" sz="2500" kern="1200" dirty="0"/>
            <a:t> </a:t>
          </a:r>
        </a:p>
      </dsp:txBody>
      <dsp:txXfrm>
        <a:off x="0" y="18267"/>
        <a:ext cx="10691811" cy="2274916"/>
      </dsp:txXfrm>
    </dsp:sp>
    <dsp:sp modelId="{1731E27F-6F81-45A4-B02E-4C3730265B64}">
      <dsp:nvSpPr>
        <dsp:cNvPr id="0" name=""/>
        <dsp:cNvSpPr/>
      </dsp:nvSpPr>
      <dsp:spPr>
        <a:xfrm>
          <a:off x="0" y="2311462"/>
          <a:ext cx="10691811" cy="477732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ru-RU" sz="6500" kern="1200"/>
            <a:t> </a:t>
          </a:r>
        </a:p>
      </dsp:txBody>
      <dsp:txXfrm>
        <a:off x="0" y="2311462"/>
        <a:ext cx="10691811" cy="4777324"/>
      </dsp:txXfrm>
    </dsp:sp>
    <dsp:sp modelId="{8598951D-EA97-4A7E-AD24-E83B3FF5948A}">
      <dsp:nvSpPr>
        <dsp:cNvPr id="0" name=""/>
        <dsp:cNvSpPr/>
      </dsp:nvSpPr>
      <dsp:spPr>
        <a:xfrm>
          <a:off x="0" y="7052240"/>
          <a:ext cx="10691811" cy="530813"/>
        </a:xfrm>
        <a:prstGeom prst="rect">
          <a:avLst/>
        </a:prstGeom>
        <a:gradFill rotWithShape="0">
          <a:gsLst>
            <a:gs pos="0">
              <a:schemeClr val="accent5">
                <a:shade val="80000"/>
                <a:hueOff val="0"/>
                <a:satOff val="0"/>
                <a:lumOff val="0"/>
                <a:alphaOff val="0"/>
                <a:lumMod val="110000"/>
                <a:satMod val="105000"/>
                <a:tint val="67000"/>
              </a:schemeClr>
            </a:gs>
            <a:gs pos="50000">
              <a:schemeClr val="accent5">
                <a:shade val="80000"/>
                <a:hueOff val="0"/>
                <a:satOff val="0"/>
                <a:lumOff val="0"/>
                <a:alphaOff val="0"/>
                <a:lumMod val="105000"/>
                <a:satMod val="103000"/>
                <a:tint val="73000"/>
              </a:schemeClr>
            </a:gs>
            <a:gs pos="100000">
              <a:schemeClr val="accent5">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ru-RU"/>
              <a:t>Образец заголовка</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4903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53744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9309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1596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ru-RU"/>
              <a:t>Образец заголовка</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5676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63755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4" name="Content Placeholder 3"/>
          <p:cNvSpPr>
            <a:spLocks noGrp="1"/>
          </p:cNvSpPr>
          <p:nvPr>
            <p:ph sz="half" idx="2"/>
          </p:nvPr>
        </p:nvSpPr>
        <p:spPr>
          <a:xfrm>
            <a:off x="736456" y="2761381"/>
            <a:ext cx="4523137"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6" name="Content Placeholder 5"/>
          <p:cNvSpPr>
            <a:spLocks noGrp="1"/>
          </p:cNvSpPr>
          <p:nvPr>
            <p:ph sz="quarter" idx="4"/>
          </p:nvPr>
        </p:nvSpPr>
        <p:spPr>
          <a:xfrm>
            <a:off x="5412731" y="2761381"/>
            <a:ext cx="4545413"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9557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11936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35245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ru-RU"/>
              <a:t>Образец заголовка</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7141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ru-RU"/>
              <a:t>Образец заголовка</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ru-RU"/>
              <a:t>Вставка рисунка</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smtClean="0"/>
              <a:t>7/28/2022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93783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764DE79-268F-4C1A-8933-263129D2AF90}" type="datetimeFigureOut">
              <a:rPr lang="en-US" smtClean="0"/>
              <a:t>7/28/2022</a:t>
            </a:fld>
            <a:endParaRPr lang="en-US" dirty="0"/>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6995647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6FF8294D-D25D-4222-A579-7A03FEA0C5D7}"/>
              </a:ext>
            </a:extLst>
          </p:cNvPr>
          <p:cNvGraphicFramePr/>
          <p:nvPr>
            <p:extLst>
              <p:ext uri="{D42A27DB-BD31-4B8C-83A1-F6EECF244321}">
                <p14:modId xmlns:p14="http://schemas.microsoft.com/office/powerpoint/2010/main" val="3780835054"/>
              </p:ext>
            </p:extLst>
          </p:nvPr>
        </p:nvGraphicFramePr>
        <p:xfrm>
          <a:off x="1" y="1"/>
          <a:ext cx="10691812" cy="7583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скругленные углы 4">
            <a:extLst>
              <a:ext uri="{FF2B5EF4-FFF2-40B4-BE49-F238E27FC236}">
                <a16:creationId xmlns:a16="http://schemas.microsoft.com/office/drawing/2014/main" id="{341F2B47-CBF0-4555-B194-F22A74EE96A5}"/>
              </a:ext>
            </a:extLst>
          </p:cNvPr>
          <p:cNvSpPr/>
          <p:nvPr/>
        </p:nvSpPr>
        <p:spPr>
          <a:xfrm>
            <a:off x="7388802" y="2311453"/>
            <a:ext cx="3057525" cy="2999455"/>
          </a:xfrm>
          <a:prstGeom prst="roundRect">
            <a:avLst/>
          </a:prstGeom>
          <a:scene3d>
            <a:camera prst="orthographicFront"/>
            <a:lightRig rig="threePt" dir="t"/>
          </a:scene3d>
          <a:sp3d>
            <a:bevelT/>
          </a:sp3d>
        </p:spPr>
        <p:style>
          <a:lnRef idx="1">
            <a:schemeClr val="accent5"/>
          </a:lnRef>
          <a:fillRef idx="3">
            <a:schemeClr val="accent5"/>
          </a:fillRef>
          <a:effectRef idx="2">
            <a:schemeClr val="accent5"/>
          </a:effectRef>
          <a:fontRef idx="minor">
            <a:schemeClr val="lt1"/>
          </a:fontRef>
        </p:style>
        <p:txBody>
          <a:bodyPr rtlCol="0" anchor="ctr"/>
          <a:lstStyle/>
          <a:p>
            <a:pPr algn="ctr"/>
            <a:r>
              <a:rPr lang="ru-RU" sz="2000" b="1" i="1" dirty="0">
                <a:solidFill>
                  <a:schemeClr val="accent4">
                    <a:lumMod val="60000"/>
                    <a:lumOff val="40000"/>
                  </a:schemeClr>
                </a:solidFill>
                <a:effectLst>
                  <a:outerShdw blurRad="38100" dist="38100" dir="2700000" algn="tl">
                    <a:srgbClr val="000000">
                      <a:alpha val="43137"/>
                    </a:srgbClr>
                  </a:outerShdw>
                </a:effectLst>
              </a:rPr>
              <a:t>Порядок проведения внеплановых контрольных мероприятий в отношении предпринимателей в условиях моратория на их проведение</a:t>
            </a:r>
            <a:endParaRPr lang="ru-RU" sz="2000" b="1"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EF1F9C66-593E-4B32-8726-867424270BB5}"/>
              </a:ext>
            </a:extLst>
          </p:cNvPr>
          <p:cNvSpPr txBox="1"/>
          <p:nvPr/>
        </p:nvSpPr>
        <p:spPr>
          <a:xfrm>
            <a:off x="3923506" y="5560290"/>
            <a:ext cx="2992581" cy="1415772"/>
          </a:xfrm>
          <a:prstGeom prst="rect">
            <a:avLst/>
          </a:prstGeom>
          <a:noFill/>
        </p:spPr>
        <p:txBody>
          <a:bodyPr wrap="square" rtlCol="0">
            <a:spAutoFit/>
          </a:bodyPr>
          <a:lstStyle/>
          <a:p>
            <a:pPr algn="ctr"/>
            <a:endParaRPr lang="ru-RU" sz="1600" dirty="0">
              <a:solidFill>
                <a:schemeClr val="accent1">
                  <a:lumMod val="75000"/>
                </a:schemeClr>
              </a:solidFill>
              <a:latin typeface="Bahnschrift Condensed" panose="020B0502040204020203" pitchFamily="34" charset="0"/>
            </a:endParaRPr>
          </a:p>
          <a:p>
            <a:pPr algn="ctr">
              <a:lnSpc>
                <a:spcPts val="1400"/>
              </a:lnSpc>
            </a:pPr>
            <a:r>
              <a:rPr lang="ru-RU" sz="1400" spc="150" dirty="0">
                <a:solidFill>
                  <a:schemeClr val="bg1"/>
                </a:solidFill>
                <a:latin typeface="Times New Roman" panose="02020603050405020304" pitchFamily="18" charset="0"/>
                <a:cs typeface="Times New Roman" panose="02020603050405020304" pitchFamily="18" charset="0"/>
              </a:rPr>
              <a:t>ул. Шевченко, 6, г. Хабаровск</a:t>
            </a:r>
          </a:p>
          <a:p>
            <a:pPr algn="ctr">
              <a:lnSpc>
                <a:spcPts val="1400"/>
              </a:lnSpc>
            </a:pPr>
            <a:r>
              <a:rPr lang="ru-RU" sz="1400" spc="150" dirty="0">
                <a:solidFill>
                  <a:schemeClr val="bg1"/>
                </a:solidFill>
                <a:latin typeface="Times New Roman" panose="02020603050405020304" pitchFamily="18" charset="0"/>
                <a:cs typeface="Times New Roman" panose="02020603050405020304" pitchFamily="18" charset="0"/>
              </a:rPr>
              <a:t>Телефон: 8 (4212)32-41-70</a:t>
            </a:r>
          </a:p>
          <a:p>
            <a:pPr algn="ctr">
              <a:lnSpc>
                <a:spcPts val="1400"/>
              </a:lnSpc>
            </a:pPr>
            <a:r>
              <a:rPr lang="ru-RU" sz="1400" spc="150" dirty="0">
                <a:solidFill>
                  <a:schemeClr val="bg1"/>
                </a:solidFill>
                <a:latin typeface="Times New Roman" panose="02020603050405020304" pitchFamily="18" charset="0"/>
                <a:cs typeface="Times New Roman" panose="02020603050405020304" pitchFamily="18" charset="0"/>
              </a:rPr>
              <a:t>Факс: 8 (4212) 31-59-15</a:t>
            </a:r>
          </a:p>
          <a:p>
            <a:pPr algn="ctr">
              <a:lnSpc>
                <a:spcPts val="1400"/>
              </a:lnSpc>
            </a:pPr>
            <a:r>
              <a:rPr lang="ru-RU" sz="1400" spc="150" dirty="0">
                <a:solidFill>
                  <a:schemeClr val="bg1"/>
                </a:solidFill>
                <a:latin typeface="Times New Roman" panose="02020603050405020304" pitchFamily="18" charset="0"/>
                <a:cs typeface="Times New Roman" panose="02020603050405020304" pitchFamily="18" charset="0"/>
              </a:rPr>
              <a:t>Электронная почта: </a:t>
            </a:r>
            <a:r>
              <a:rPr lang="en-US" sz="1400" spc="150" dirty="0">
                <a:solidFill>
                  <a:schemeClr val="bg1"/>
                </a:solidFill>
                <a:latin typeface="Times New Roman" panose="02020603050405020304" pitchFamily="18" charset="0"/>
                <a:cs typeface="Times New Roman" panose="02020603050405020304" pitchFamily="18" charset="0"/>
              </a:rPr>
              <a:t>phk.phk@181.mailop.ru</a:t>
            </a:r>
            <a:endParaRPr lang="ru-RU" sz="1400" spc="150" dirty="0">
              <a:solidFill>
                <a:schemeClr val="bg1"/>
              </a:solidFill>
              <a:latin typeface="Times New Roman" panose="02020603050405020304" pitchFamily="18" charset="0"/>
              <a:cs typeface="Times New Roman" panose="02020603050405020304" pitchFamily="18" charset="0"/>
            </a:endParaRPr>
          </a:p>
          <a:p>
            <a:pPr algn="ctr">
              <a:lnSpc>
                <a:spcPts val="1400"/>
              </a:lnSpc>
            </a:pPr>
            <a:r>
              <a:rPr lang="ru-RU" sz="1400" spc="150" dirty="0">
                <a:solidFill>
                  <a:schemeClr val="bg1"/>
                </a:solidFill>
                <a:latin typeface="Times New Roman" panose="02020603050405020304" pitchFamily="18" charset="0"/>
                <a:cs typeface="Times New Roman" panose="02020603050405020304" pitchFamily="18" charset="0"/>
              </a:rPr>
              <a:t>28.07.2022</a:t>
            </a:r>
          </a:p>
        </p:txBody>
      </p:sp>
      <p:sp>
        <p:nvSpPr>
          <p:cNvPr id="2" name="TextBox 1">
            <a:extLst>
              <a:ext uri="{FF2B5EF4-FFF2-40B4-BE49-F238E27FC236}">
                <a16:creationId xmlns:a16="http://schemas.microsoft.com/office/drawing/2014/main" id="{FF66FCCE-71DE-4572-940E-3C8116F40780}"/>
              </a:ext>
            </a:extLst>
          </p:cNvPr>
          <p:cNvSpPr txBox="1"/>
          <p:nvPr/>
        </p:nvSpPr>
        <p:spPr>
          <a:xfrm>
            <a:off x="7352145" y="370897"/>
            <a:ext cx="3094182" cy="1569660"/>
          </a:xfrm>
          <a:prstGeom prst="rect">
            <a:avLst/>
          </a:prstGeom>
          <a:noFill/>
        </p:spPr>
        <p:txBody>
          <a:bodyPr wrap="square" rtlCol="0">
            <a:spAutoFit/>
          </a:bodyPr>
          <a:lstStyle/>
          <a:p>
            <a:pPr algn="ctr"/>
            <a:r>
              <a:rPr lang="ru-RU" sz="2000" b="1" dirty="0">
                <a:solidFill>
                  <a:schemeClr val="accent4">
                    <a:lumMod val="40000"/>
                    <a:lumOff val="60000"/>
                  </a:schemeClr>
                </a:solidFill>
                <a:latin typeface="Times New Roman" panose="02020603050405020304" pitchFamily="18" charset="0"/>
                <a:cs typeface="Times New Roman" panose="02020603050405020304" pitchFamily="18" charset="0"/>
              </a:rPr>
              <a:t>ПРОКУРАТУРА  ХАБАРОВСКОГО КРАЯ</a:t>
            </a:r>
          </a:p>
          <a:p>
            <a:pPr algn="ctr"/>
            <a:endParaRPr lang="ru-RU" sz="2000" b="1" dirty="0">
              <a:solidFill>
                <a:schemeClr val="accent4">
                  <a:lumMod val="40000"/>
                  <a:lumOff val="60000"/>
                </a:schemeClr>
              </a:solidFill>
              <a:latin typeface="Times New Roman" panose="02020603050405020304" pitchFamily="18" charset="0"/>
              <a:cs typeface="Times New Roman" panose="02020603050405020304" pitchFamily="18" charset="0"/>
            </a:endParaRPr>
          </a:p>
          <a:p>
            <a:pPr algn="ctr"/>
            <a:r>
              <a:rPr lang="ru-RU" sz="1600" b="1" i="1" dirty="0">
                <a:solidFill>
                  <a:schemeClr val="accent4">
                    <a:lumMod val="40000"/>
                    <a:lumOff val="60000"/>
                  </a:schemeClr>
                </a:solidFill>
                <a:latin typeface="Times New Roman" panose="02020603050405020304" pitchFamily="18" charset="0"/>
                <a:cs typeface="Times New Roman" panose="02020603050405020304" pitchFamily="18" charset="0"/>
              </a:rPr>
              <a:t>Информационно-справочный буклет</a:t>
            </a:r>
            <a:r>
              <a:rPr lang="ru-RU" sz="2000" b="1" dirty="0">
                <a:solidFill>
                  <a:schemeClr val="accent4">
                    <a:lumMod val="40000"/>
                    <a:lumOff val="60000"/>
                  </a:schemeClr>
                </a:solidFill>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0C6FD034-71F1-4553-BF23-9CD486E0BB4D}"/>
              </a:ext>
            </a:extLst>
          </p:cNvPr>
          <p:cNvSpPr txBox="1"/>
          <p:nvPr/>
        </p:nvSpPr>
        <p:spPr>
          <a:xfrm>
            <a:off x="7499927" y="6692805"/>
            <a:ext cx="2946400" cy="400110"/>
          </a:xfrm>
          <a:prstGeom prst="rect">
            <a:avLst/>
          </a:prstGeom>
          <a:noFill/>
        </p:spPr>
        <p:txBody>
          <a:bodyPr wrap="square" rtlCol="0">
            <a:spAutoFit/>
          </a:bodyPr>
          <a:lstStyle/>
          <a:p>
            <a:pPr algn="ctr"/>
            <a:r>
              <a:rPr lang="ru-RU" sz="2000" b="1" i="1" dirty="0">
                <a:solidFill>
                  <a:schemeClr val="accent4">
                    <a:lumMod val="40000"/>
                    <a:lumOff val="60000"/>
                  </a:schemeClr>
                </a:solidFill>
                <a:latin typeface="Times New Roman" panose="02020603050405020304" pitchFamily="18" charset="0"/>
                <a:cs typeface="Times New Roman" panose="02020603050405020304" pitchFamily="18" charset="0"/>
              </a:rPr>
              <a:t>2022 год </a:t>
            </a:r>
          </a:p>
        </p:txBody>
      </p:sp>
      <p:sp>
        <p:nvSpPr>
          <p:cNvPr id="3" name="Прямоугольник: скругленные углы 2">
            <a:extLst>
              <a:ext uri="{FF2B5EF4-FFF2-40B4-BE49-F238E27FC236}">
                <a16:creationId xmlns:a16="http://schemas.microsoft.com/office/drawing/2014/main" id="{C189A9F8-DA82-4CAD-82F5-F2F36B6349F8}"/>
              </a:ext>
            </a:extLst>
          </p:cNvPr>
          <p:cNvSpPr/>
          <p:nvPr/>
        </p:nvSpPr>
        <p:spPr>
          <a:xfrm>
            <a:off x="258618" y="304800"/>
            <a:ext cx="3445164" cy="13208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b="1" i="1" dirty="0">
              <a:ln>
                <a:solidFill>
                  <a:schemeClr val="bg1"/>
                </a:solidFill>
              </a:ln>
              <a:solidFill>
                <a:schemeClr val="accent1">
                  <a:lumMod val="75000"/>
                </a:schemeClr>
              </a:solidFill>
            </a:endParaRPr>
          </a:p>
          <a:p>
            <a:pPr algn="ctr"/>
            <a:r>
              <a:rPr lang="ru-RU" b="1" i="1" dirty="0">
                <a:ln>
                  <a:solidFill>
                    <a:schemeClr val="bg1">
                      <a:lumMod val="75000"/>
                    </a:schemeClr>
                  </a:solidFill>
                </a:ln>
                <a:solidFill>
                  <a:schemeClr val="accent1">
                    <a:lumMod val="75000"/>
                  </a:schemeClr>
                </a:solidFill>
                <a:latin typeface="Times New Roman" panose="02020603050405020304" pitchFamily="18" charset="0"/>
                <a:cs typeface="Times New Roman" panose="02020603050405020304" pitchFamily="18" charset="0"/>
              </a:rPr>
              <a:t>Обжалование решений контролирующих органов, действий (бездействия) их должностных лиц </a:t>
            </a:r>
          </a:p>
          <a:p>
            <a:pPr algn="ctr"/>
            <a:endParaRPr lang="ru-RU" dirty="0"/>
          </a:p>
        </p:txBody>
      </p:sp>
      <p:sp>
        <p:nvSpPr>
          <p:cNvPr id="10" name="Прямоугольник 9">
            <a:extLst>
              <a:ext uri="{FF2B5EF4-FFF2-40B4-BE49-F238E27FC236}">
                <a16:creationId xmlns:a16="http://schemas.microsoft.com/office/drawing/2014/main" id="{9CCB07EA-A158-4AF5-9A4B-348DA9E5D35D}"/>
              </a:ext>
            </a:extLst>
          </p:cNvPr>
          <p:cNvSpPr/>
          <p:nvPr/>
        </p:nvSpPr>
        <p:spPr>
          <a:xfrm>
            <a:off x="313133" y="1708728"/>
            <a:ext cx="3510722" cy="5078313"/>
          </a:xfrm>
          <a:prstGeom prst="rect">
            <a:avLst/>
          </a:prstGeom>
        </p:spPr>
        <p:txBody>
          <a:bodyPr wrap="square">
            <a:spAutoFit/>
          </a:bodyPr>
          <a:lstStyle/>
          <a:p>
            <a:pPr algn="just"/>
            <a:r>
              <a:rPr lang="ru-RU" sz="1200" b="1" i="1" dirty="0">
                <a:solidFill>
                  <a:schemeClr val="bg1"/>
                </a:solidFill>
                <a:latin typeface="Times New Roman" panose="02020603050405020304" pitchFamily="18" charset="0"/>
                <a:cs typeface="Times New Roman" panose="02020603050405020304" pitchFamily="18" charset="0"/>
              </a:rPr>
              <a:t>Досудебное обжалование: </a:t>
            </a:r>
            <a:r>
              <a:rPr lang="ru-RU" sz="1200" dirty="0">
                <a:solidFill>
                  <a:schemeClr val="bg1"/>
                </a:solidFill>
                <a:latin typeface="Times New Roman" panose="02020603050405020304" pitchFamily="18" charset="0"/>
                <a:cs typeface="Times New Roman" panose="02020603050405020304" pitchFamily="18" charset="0"/>
              </a:rPr>
              <a:t>жалоба подается в уполномоченный на ее рассмотрение  орган с использованием единого портала государственных услуг и подписывается усиленной квалифицированной электронной подписью; при обжаловании решений контрольных органов, действий (бездействия) их должностных лиц - в течение 30 календарных дней со дня, когда лицо узнало или должно было узнать о нарушении своих прав. При обжаловании предписаний контрольных органов - в течение 10 рабочих дней с момента получения такого предписания. В случае пропуска срока по уважительным причинам он может быть восстановлен. Срок рассмотрения уполномоченным органом жалобы не более 20 рабочих дней со дня ее регистрации, однако указанный срок  может быть продлен, но не более чем на 20 рабочих дней. </a:t>
            </a:r>
          </a:p>
          <a:p>
            <a:pPr algn="just"/>
            <a:r>
              <a:rPr lang="ru-RU" sz="1200" b="1" dirty="0">
                <a:solidFill>
                  <a:schemeClr val="bg1"/>
                </a:solidFill>
                <a:latin typeface="Times New Roman" panose="02020603050405020304" pitchFamily="18" charset="0"/>
                <a:cs typeface="Times New Roman" panose="02020603050405020304" pitchFamily="18" charset="0"/>
              </a:rPr>
              <a:t> </a:t>
            </a:r>
          </a:p>
          <a:p>
            <a:pPr algn="just"/>
            <a:r>
              <a:rPr lang="ru-RU" sz="1200" b="1" i="1" dirty="0">
                <a:solidFill>
                  <a:schemeClr val="bg1"/>
                </a:solidFill>
                <a:latin typeface="Times New Roman" panose="02020603050405020304" pitchFamily="18" charset="0"/>
                <a:cs typeface="Times New Roman" panose="02020603050405020304" pitchFamily="18" charset="0"/>
              </a:rPr>
              <a:t>Судебный порядок </a:t>
            </a:r>
            <a:r>
              <a:rPr lang="ru-RU" sz="1200" dirty="0">
                <a:solidFill>
                  <a:schemeClr val="bg1"/>
                </a:solidFill>
                <a:latin typeface="Times New Roman" panose="02020603050405020304" pitchFamily="18" charset="0"/>
                <a:cs typeface="Times New Roman" panose="02020603050405020304" pitchFamily="18" charset="0"/>
              </a:rPr>
              <a:t>может быть применен только после соблюдения проверяемым мер по досудебному урегулированию вопроса, за исключением случаев обжалования в суд решений, действий (бездействия) гражданами, не осуществляющими предпринимательской деятельности, данная правовая норма вступает в силу с 1 января 2023 года. </a:t>
            </a:r>
          </a:p>
        </p:txBody>
      </p:sp>
      <p:sp>
        <p:nvSpPr>
          <p:cNvPr id="11" name="TextBox 10">
            <a:extLst>
              <a:ext uri="{FF2B5EF4-FFF2-40B4-BE49-F238E27FC236}">
                <a16:creationId xmlns:a16="http://schemas.microsoft.com/office/drawing/2014/main" id="{A045D50D-4FD1-4B32-B7D9-854DC9716CD8}"/>
              </a:ext>
            </a:extLst>
          </p:cNvPr>
          <p:cNvSpPr txBox="1"/>
          <p:nvPr/>
        </p:nvSpPr>
        <p:spPr>
          <a:xfrm>
            <a:off x="3871033" y="583613"/>
            <a:ext cx="3313861" cy="830997"/>
          </a:xfrm>
          <a:prstGeom prst="rect">
            <a:avLst/>
          </a:prstGeom>
          <a:noFill/>
        </p:spPr>
        <p:txBody>
          <a:bodyPr wrap="square" rtlCol="0">
            <a:spAutoFit/>
          </a:bodyPr>
          <a:lstStyle/>
          <a:p>
            <a:pPr algn="just"/>
            <a:r>
              <a:rPr lang="ru-RU" sz="1200" spc="130" dirty="0" err="1">
                <a:solidFill>
                  <a:schemeClr val="bg1"/>
                </a:solidFill>
                <a:latin typeface="Times New Roman" panose="02020603050405020304" pitchFamily="18" charset="0"/>
                <a:cs typeface="Times New Roman" panose="02020603050405020304" pitchFamily="18" charset="0"/>
              </a:rPr>
              <a:t>Также,субъекты</a:t>
            </a:r>
            <a:r>
              <a:rPr lang="ru-RU" sz="1200" spc="130" dirty="0">
                <a:solidFill>
                  <a:schemeClr val="bg1"/>
                </a:solidFill>
                <a:latin typeface="Times New Roman" panose="02020603050405020304" pitchFamily="18" charset="0"/>
                <a:cs typeface="Times New Roman" panose="02020603050405020304" pitchFamily="18" charset="0"/>
              </a:rPr>
              <a:t> предпринимательской деятельности вправе обжаловать решения органов контроля (надзора) в органах прокуратуры</a:t>
            </a:r>
          </a:p>
        </p:txBody>
      </p:sp>
      <p:sp>
        <p:nvSpPr>
          <p:cNvPr id="12" name="Овал 11">
            <a:extLst>
              <a:ext uri="{FF2B5EF4-FFF2-40B4-BE49-F238E27FC236}">
                <a16:creationId xmlns:a16="http://schemas.microsoft.com/office/drawing/2014/main" id="{2966A701-D2E0-4EFD-A82C-6F183CC817E7}"/>
              </a:ext>
            </a:extLst>
          </p:cNvPr>
          <p:cNvSpPr/>
          <p:nvPr/>
        </p:nvSpPr>
        <p:spPr>
          <a:xfrm>
            <a:off x="4083328" y="2517259"/>
            <a:ext cx="2525156" cy="2525156"/>
          </a:xfrm>
          <a:prstGeom prst="ellipse">
            <a:avLst/>
          </a:prstGeom>
          <a:blipFill>
            <a:blip r:embed="rId7">
              <a:extLst>
                <a:ext uri="{28A0092B-C50C-407E-A947-70E740481C1C}">
                  <a14:useLocalDpi xmlns:a14="http://schemas.microsoft.com/office/drawing/2010/main" val="0"/>
                </a:ext>
              </a:extLst>
            </a:blip>
            <a:srcRect/>
            <a:stretch>
              <a:fillRect l="-29000" r="-29000"/>
            </a:stretch>
          </a:blipFill>
          <a:scene3d>
            <a:camera prst="orthographicFront"/>
            <a:lightRig rig="flat" dir="t"/>
          </a:scene3d>
          <a:sp3d z="127000" prstMaterial="plastic">
            <a:bevelT w="88900" h="88900"/>
            <a:bevelB w="88900" h="31750" prst="angle"/>
          </a:sp3d>
        </p:spPr>
        <p:style>
          <a:lnRef idx="0">
            <a:schemeClr val="lt1">
              <a:hueOff val="0"/>
              <a:satOff val="0"/>
              <a:lumOff val="0"/>
              <a:alphaOff val="0"/>
            </a:schemeClr>
          </a:lnRef>
          <a:fillRef idx="3">
            <a:scrgbClr r="0" g="0" b="0"/>
          </a:fillRef>
          <a:effectRef idx="2">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57894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081E4D-7FDC-48D4-9D9F-83D864E9307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76AB764D-0BF9-4697-BCA1-603782C6F4A9}"/>
              </a:ext>
            </a:extLst>
          </p:cNvPr>
          <p:cNvSpPr>
            <a:spLocks noGrp="1"/>
          </p:cNvSpPr>
          <p:nvPr>
            <p:ph idx="1"/>
          </p:nvPr>
        </p:nvSpPr>
        <p:spPr/>
        <p:txBody>
          <a:bodyPr/>
          <a:lstStyle/>
          <a:p>
            <a:endParaRPr lang="ru-RU"/>
          </a:p>
        </p:txBody>
      </p:sp>
      <p:grpSp>
        <p:nvGrpSpPr>
          <p:cNvPr id="4" name="Группа 3">
            <a:extLst>
              <a:ext uri="{FF2B5EF4-FFF2-40B4-BE49-F238E27FC236}">
                <a16:creationId xmlns:a16="http://schemas.microsoft.com/office/drawing/2014/main" id="{B5D2980B-E94D-4A17-BC04-14899C02957D}"/>
              </a:ext>
            </a:extLst>
          </p:cNvPr>
          <p:cNvGrpSpPr/>
          <p:nvPr/>
        </p:nvGrpSpPr>
        <p:grpSpPr>
          <a:xfrm>
            <a:off x="-12714" y="5822"/>
            <a:ext cx="10691811" cy="2274916"/>
            <a:chOff x="0" y="0"/>
            <a:chExt cx="10691811" cy="2274916"/>
          </a:xfrm>
          <a:scene3d>
            <a:camera prst="orthographicFront"/>
            <a:lightRig rig="flat" dir="t"/>
          </a:scene3d>
        </p:grpSpPr>
        <p:sp>
          <p:nvSpPr>
            <p:cNvPr id="5" name="Прямоугольник 4">
              <a:extLst>
                <a:ext uri="{FF2B5EF4-FFF2-40B4-BE49-F238E27FC236}">
                  <a16:creationId xmlns:a16="http://schemas.microsoft.com/office/drawing/2014/main" id="{491C175C-F8A0-4B05-BD9E-BFB824965A65}"/>
                </a:ext>
              </a:extLst>
            </p:cNvPr>
            <p:cNvSpPr/>
            <p:nvPr/>
          </p:nvSpPr>
          <p:spPr>
            <a:xfrm>
              <a:off x="0" y="0"/>
              <a:ext cx="10691811" cy="2274916"/>
            </a:xfrm>
            <a:prstGeom prst="rect">
              <a:avLst/>
            </a:prstGeom>
            <a:sp3d z="-190500" extrusionH="12700" prstMaterial="plastic">
              <a:bevelT w="50800" h="50800"/>
            </a:sp3d>
          </p:spPr>
          <p:style>
            <a:lnRef idx="0">
              <a:schemeClr val="accent5">
                <a:hueOff val="0"/>
                <a:satOff val="0"/>
                <a:lumOff val="0"/>
                <a:alphaOff val="0"/>
              </a:schemeClr>
            </a:lnRef>
            <a:fillRef idx="2">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hueOff val="0"/>
                <a:satOff val="0"/>
                <a:lumOff val="0"/>
                <a:alphaOff val="0"/>
              </a:schemeClr>
            </a:fontRef>
          </p:style>
        </p:sp>
        <p:sp>
          <p:nvSpPr>
            <p:cNvPr id="6" name="TextBox 5">
              <a:extLst>
                <a:ext uri="{FF2B5EF4-FFF2-40B4-BE49-F238E27FC236}">
                  <a16:creationId xmlns:a16="http://schemas.microsoft.com/office/drawing/2014/main" id="{2413AC4E-7911-4ED8-B494-8A110B4D23AC}"/>
                </a:ext>
              </a:extLst>
            </p:cNvPr>
            <p:cNvSpPr txBox="1"/>
            <p:nvPr/>
          </p:nvSpPr>
          <p:spPr>
            <a:xfrm>
              <a:off x="0" y="0"/>
              <a:ext cx="10691811" cy="2274916"/>
            </a:xfrm>
            <a:prstGeom prst="rect">
              <a:avLst/>
            </a:prstGeom>
            <a:sp3d z="-190500"/>
          </p:spPr>
          <p:style>
            <a:lnRef idx="0">
              <a:scrgbClr r="0" g="0" b="0"/>
            </a:lnRef>
            <a:fillRef idx="0">
              <a:scrgbClr r="0" g="0" b="0"/>
            </a:fillRef>
            <a:effectRef idx="0">
              <a:scrgbClr r="0" g="0" b="0"/>
            </a:effectRef>
            <a:fontRef idx="minor">
              <a:schemeClr val="lt1">
                <a:hueOff val="0"/>
                <a:satOff val="0"/>
                <a:lumOff val="0"/>
                <a:alphaOff val="0"/>
              </a:schemeClr>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ru-RU" sz="2500" kern="1200" dirty="0"/>
                <a:t> </a:t>
              </a:r>
            </a:p>
          </p:txBody>
        </p:sp>
      </p:grpSp>
      <p:grpSp>
        <p:nvGrpSpPr>
          <p:cNvPr id="10" name="Группа 9">
            <a:extLst>
              <a:ext uri="{FF2B5EF4-FFF2-40B4-BE49-F238E27FC236}">
                <a16:creationId xmlns:a16="http://schemas.microsoft.com/office/drawing/2014/main" id="{010322C3-2B52-4129-9E24-DA3A46CB9C00}"/>
              </a:ext>
            </a:extLst>
          </p:cNvPr>
          <p:cNvGrpSpPr/>
          <p:nvPr/>
        </p:nvGrpSpPr>
        <p:grpSpPr>
          <a:xfrm>
            <a:off x="2" y="2270536"/>
            <a:ext cx="10691811" cy="4777324"/>
            <a:chOff x="0" y="2274916"/>
            <a:chExt cx="10691811" cy="4777324"/>
          </a:xfrm>
          <a:scene3d>
            <a:camera prst="orthographicFront"/>
            <a:lightRig rig="flat" dir="t"/>
          </a:scene3d>
        </p:grpSpPr>
        <p:sp>
          <p:nvSpPr>
            <p:cNvPr id="11" name="Прямоугольник 10">
              <a:extLst>
                <a:ext uri="{FF2B5EF4-FFF2-40B4-BE49-F238E27FC236}">
                  <a16:creationId xmlns:a16="http://schemas.microsoft.com/office/drawing/2014/main" id="{FCA5D788-05D5-45B7-9B7A-8ED8CD866883}"/>
                </a:ext>
              </a:extLst>
            </p:cNvPr>
            <p:cNvSpPr/>
            <p:nvPr/>
          </p:nvSpPr>
          <p:spPr>
            <a:xfrm>
              <a:off x="0" y="2274916"/>
              <a:ext cx="10691811" cy="4777324"/>
            </a:xfrm>
            <a:prstGeom prst="rect">
              <a:avLst/>
            </a:prstGeom>
            <a:sp3d prstMaterial="plastic">
              <a:bevelT w="120900" h="88900"/>
              <a:bevelB w="88900" h="31750" prst="angle"/>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2" name="TextBox 11">
              <a:extLst>
                <a:ext uri="{FF2B5EF4-FFF2-40B4-BE49-F238E27FC236}">
                  <a16:creationId xmlns:a16="http://schemas.microsoft.com/office/drawing/2014/main" id="{89E2F2A1-98CC-4805-842D-31EF10E57AF6}"/>
                </a:ext>
              </a:extLst>
            </p:cNvPr>
            <p:cNvSpPr txBox="1"/>
            <p:nvPr/>
          </p:nvSpPr>
          <p:spPr>
            <a:xfrm>
              <a:off x="0" y="2274916"/>
              <a:ext cx="10691811" cy="477732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ru-RU" sz="6500" kern="1200"/>
                <a:t> </a:t>
              </a:r>
            </a:p>
          </p:txBody>
        </p:sp>
      </p:grpSp>
      <p:sp>
        <p:nvSpPr>
          <p:cNvPr id="13" name="Прямоугольник 12">
            <a:extLst>
              <a:ext uri="{FF2B5EF4-FFF2-40B4-BE49-F238E27FC236}">
                <a16:creationId xmlns:a16="http://schemas.microsoft.com/office/drawing/2014/main" id="{5084D398-FC09-4CD5-9613-A74A4B2479B5}"/>
              </a:ext>
            </a:extLst>
          </p:cNvPr>
          <p:cNvSpPr/>
          <p:nvPr/>
        </p:nvSpPr>
        <p:spPr>
          <a:xfrm>
            <a:off x="0" y="7040575"/>
            <a:ext cx="10691811" cy="530813"/>
          </a:xfrm>
          <a:prstGeom prst="rect">
            <a:avLst/>
          </a:prstGeom>
          <a:scene3d>
            <a:camera prst="orthographicFront"/>
            <a:lightRig rig="flat" dir="t"/>
          </a:scene3d>
          <a:sp3d z="-190500" extrusionH="12700" prstMaterial="plastic">
            <a:bevelT w="50800" h="50800"/>
          </a:sp3d>
        </p:spPr>
        <p:style>
          <a:lnRef idx="0">
            <a:schemeClr val="accent5">
              <a:hueOff val="0"/>
              <a:satOff val="0"/>
              <a:lumOff val="0"/>
              <a:alphaOff val="0"/>
            </a:schemeClr>
          </a:lnRef>
          <a:fillRef idx="2">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hueOff val="0"/>
              <a:satOff val="0"/>
              <a:lumOff val="0"/>
              <a:alphaOff val="0"/>
            </a:schemeClr>
          </a:fontRef>
        </p:style>
      </p:sp>
      <p:sp>
        <p:nvSpPr>
          <p:cNvPr id="19" name="Прямоугольник: скругленные углы 18">
            <a:extLst>
              <a:ext uri="{FF2B5EF4-FFF2-40B4-BE49-F238E27FC236}">
                <a16:creationId xmlns:a16="http://schemas.microsoft.com/office/drawing/2014/main" id="{6D872F79-1698-4149-B5DF-09D30CA4C8FF}"/>
              </a:ext>
            </a:extLst>
          </p:cNvPr>
          <p:cNvSpPr/>
          <p:nvPr/>
        </p:nvSpPr>
        <p:spPr>
          <a:xfrm>
            <a:off x="558402" y="382080"/>
            <a:ext cx="2733963" cy="146118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542925" indent="0" algn="ctr">
              <a:lnSpc>
                <a:spcPts val="1680"/>
              </a:lnSpc>
              <a:spcAft>
                <a:spcPts val="0"/>
              </a:spcAft>
              <a:tabLst>
                <a:tab pos="180975" algn="l"/>
              </a:tabLst>
            </a:pPr>
            <a:endParaRPr lang="ru-RU" spc="150" dirty="0"/>
          </a:p>
          <a:p>
            <a:pPr marL="542925" indent="0" algn="ctr">
              <a:lnSpc>
                <a:spcPts val="1680"/>
              </a:lnSpc>
              <a:spcAft>
                <a:spcPts val="0"/>
              </a:spcAft>
              <a:tabLst>
                <a:tab pos="180975" algn="l"/>
              </a:tabLst>
            </a:pPr>
            <a:r>
              <a:rPr lang="ru-RU" sz="1400" b="1" spc="150" dirty="0">
                <a:ln>
                  <a:solidFill>
                    <a:schemeClr val="bg1">
                      <a:lumMod val="75000"/>
                    </a:schemeClr>
                  </a:solidFill>
                </a:ln>
                <a:solidFill>
                  <a:schemeClr val="accent1">
                    <a:lumMod val="75000"/>
                  </a:schemeClr>
                </a:solidFill>
                <a:latin typeface="Times New Roman" panose="02020603050405020304" pitchFamily="18" charset="0"/>
                <a:cs typeface="Times New Roman" panose="02020603050405020304" pitchFamily="18" charset="0"/>
              </a:rPr>
              <a:t>Постановление </a:t>
            </a:r>
          </a:p>
          <a:p>
            <a:pPr marL="542925" indent="0" algn="ctr">
              <a:lnSpc>
                <a:spcPts val="1680"/>
              </a:lnSpc>
              <a:spcAft>
                <a:spcPts val="0"/>
              </a:spcAft>
              <a:tabLst>
                <a:tab pos="180975" algn="l"/>
              </a:tabLst>
            </a:pPr>
            <a:r>
              <a:rPr lang="ru-RU" sz="1400" b="1" spc="150" dirty="0">
                <a:ln>
                  <a:solidFill>
                    <a:schemeClr val="bg1">
                      <a:lumMod val="75000"/>
                    </a:schemeClr>
                  </a:solidFill>
                </a:ln>
                <a:solidFill>
                  <a:schemeClr val="accent1">
                    <a:lumMod val="75000"/>
                  </a:schemeClr>
                </a:solidFill>
                <a:latin typeface="Times New Roman" panose="02020603050405020304" pitchFamily="18" charset="0"/>
                <a:cs typeface="Times New Roman" panose="02020603050405020304" pitchFamily="18" charset="0"/>
              </a:rPr>
              <a:t>Правительства РФ  </a:t>
            </a:r>
          </a:p>
          <a:p>
            <a:pPr marL="542925" indent="0" algn="ctr">
              <a:lnSpc>
                <a:spcPts val="1680"/>
              </a:lnSpc>
              <a:spcAft>
                <a:spcPts val="0"/>
              </a:spcAft>
              <a:tabLst>
                <a:tab pos="180975" algn="l"/>
              </a:tabLst>
            </a:pPr>
            <a:r>
              <a:rPr lang="ru-RU" sz="1400" b="1" spc="150" dirty="0">
                <a:ln>
                  <a:solidFill>
                    <a:schemeClr val="bg1">
                      <a:lumMod val="75000"/>
                    </a:schemeClr>
                  </a:solidFill>
                </a:ln>
                <a:solidFill>
                  <a:schemeClr val="accent1">
                    <a:lumMod val="75000"/>
                  </a:schemeClr>
                </a:solidFill>
                <a:latin typeface="Times New Roman" panose="02020603050405020304" pitchFamily="18" charset="0"/>
                <a:cs typeface="Times New Roman" panose="02020603050405020304" pitchFamily="18" charset="0"/>
              </a:rPr>
              <a:t>от 10.03.2022                № 336</a:t>
            </a:r>
            <a:endParaRPr lang="ru-RU" sz="1400" b="1" spc="150" dirty="0">
              <a:ln>
                <a:solidFill>
                  <a:schemeClr val="bg1">
                    <a:lumMod val="75000"/>
                  </a:schemeClr>
                </a:solidFill>
              </a:ln>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dirty="0"/>
          </a:p>
        </p:txBody>
      </p:sp>
      <p:sp>
        <p:nvSpPr>
          <p:cNvPr id="21" name="Свиток: вертикальный 20">
            <a:extLst>
              <a:ext uri="{FF2B5EF4-FFF2-40B4-BE49-F238E27FC236}">
                <a16:creationId xmlns:a16="http://schemas.microsoft.com/office/drawing/2014/main" id="{FF58DFA0-B51D-4AAB-8430-39C35B0CEF10}"/>
              </a:ext>
            </a:extLst>
          </p:cNvPr>
          <p:cNvSpPr/>
          <p:nvPr/>
        </p:nvSpPr>
        <p:spPr>
          <a:xfrm>
            <a:off x="825582" y="838252"/>
            <a:ext cx="439811" cy="491349"/>
          </a:xfrm>
          <a:prstGeom prst="verticalScroll">
            <a:avLst/>
          </a:prstGeom>
          <a:solidFill>
            <a:schemeClr val="bg1"/>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Прямоугольник 22">
            <a:extLst>
              <a:ext uri="{FF2B5EF4-FFF2-40B4-BE49-F238E27FC236}">
                <a16:creationId xmlns:a16="http://schemas.microsoft.com/office/drawing/2014/main" id="{89CF4B66-B908-4DC7-A9EF-D09719E13410}"/>
              </a:ext>
            </a:extLst>
          </p:cNvPr>
          <p:cNvSpPr/>
          <p:nvPr/>
        </p:nvSpPr>
        <p:spPr>
          <a:xfrm>
            <a:off x="127405" y="2288021"/>
            <a:ext cx="3263114" cy="297517"/>
          </a:xfrm>
          <a:prstGeom prst="rect">
            <a:avLst/>
          </a:prstGeom>
        </p:spPr>
        <p:txBody>
          <a:bodyPr wrap="square">
            <a:spAutoFit/>
          </a:bodyPr>
          <a:lstStyle/>
          <a:p>
            <a:pPr marL="360000" indent="266700" algn="just">
              <a:lnSpc>
                <a:spcPts val="1600"/>
              </a:lnSpc>
            </a:pPr>
            <a:endParaRPr lang="ru-RU" sz="1400" spc="130" dirty="0">
              <a:solidFill>
                <a:schemeClr val="bg1"/>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445E9715-F37E-4F94-BBB7-D38307B367A7}"/>
              </a:ext>
            </a:extLst>
          </p:cNvPr>
          <p:cNvSpPr txBox="1"/>
          <p:nvPr/>
        </p:nvSpPr>
        <p:spPr>
          <a:xfrm>
            <a:off x="3522396" y="266288"/>
            <a:ext cx="3313861" cy="1061829"/>
          </a:xfrm>
          <a:prstGeom prst="rect">
            <a:avLst/>
          </a:prstGeom>
          <a:noFill/>
        </p:spPr>
        <p:txBody>
          <a:bodyPr wrap="square" rtlCol="0">
            <a:spAutoFit/>
          </a:bodyPr>
          <a:lstStyle/>
          <a:p>
            <a:pPr algn="just"/>
            <a:r>
              <a:rPr lang="ru-RU" sz="1300" b="1" spc="130" dirty="0">
                <a:solidFill>
                  <a:schemeClr val="accent4">
                    <a:lumMod val="20000"/>
                    <a:lumOff val="8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1" spc="130" dirty="0">
                <a:solidFill>
                  <a:schemeClr val="accent4">
                    <a:lumMod val="20000"/>
                    <a:lumOff val="8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Внеплановые проверки (мероприятия) </a:t>
            </a:r>
            <a:r>
              <a:rPr lang="ru-RU" sz="1000" spc="130" dirty="0">
                <a:solidFill>
                  <a:schemeClr val="bg1"/>
                </a:solidFill>
                <a:latin typeface="Times New Roman" panose="02020603050405020304" pitchFamily="18" charset="0"/>
                <a:cs typeface="Times New Roman" panose="02020603050405020304" pitchFamily="18" charset="0"/>
              </a:rPr>
              <a:t>в</a:t>
            </a:r>
            <a:r>
              <a:rPr lang="ru-RU" sz="1000" spc="130" dirty="0">
                <a:latin typeface="Times New Roman" panose="02020603050405020304" pitchFamily="18" charset="0"/>
                <a:cs typeface="Times New Roman" panose="02020603050405020304" pitchFamily="18" charset="0"/>
              </a:rPr>
              <a:t> </a:t>
            </a:r>
            <a:r>
              <a:rPr lang="ru-RU" sz="1000" spc="130" dirty="0">
                <a:solidFill>
                  <a:schemeClr val="bg1"/>
                </a:solidFill>
                <a:latin typeface="Times New Roman" panose="02020603050405020304" pitchFamily="18" charset="0"/>
                <a:cs typeface="Times New Roman" panose="02020603050405020304" pitchFamily="18" charset="0"/>
              </a:rPr>
              <a:t>2022 году проводятся </a:t>
            </a:r>
            <a:r>
              <a:rPr lang="ru-RU" sz="1000" b="1" spc="13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исключительных случаях,</a:t>
            </a:r>
            <a:r>
              <a:rPr lang="ru-RU" sz="1000" b="1" spc="130" dirty="0">
                <a:solidFill>
                  <a:schemeClr val="bg1"/>
                </a:solidFill>
                <a:latin typeface="Times New Roman" panose="02020603050405020304" pitchFamily="18" charset="0"/>
                <a:cs typeface="Times New Roman" panose="02020603050405020304" pitchFamily="18" charset="0"/>
              </a:rPr>
              <a:t> </a:t>
            </a:r>
            <a:r>
              <a:rPr lang="ru-RU" sz="1000" spc="130" dirty="0">
                <a:solidFill>
                  <a:schemeClr val="bg1"/>
                </a:solidFill>
                <a:latin typeface="Times New Roman" panose="02020603050405020304" pitchFamily="18" charset="0"/>
                <a:cs typeface="Times New Roman" panose="02020603050405020304" pitchFamily="18" charset="0"/>
              </a:rPr>
              <a:t>перечисленных в указанном постановлении Правительства РФ, при этом только по согласованию с органами прокуратуры.</a:t>
            </a:r>
          </a:p>
        </p:txBody>
      </p:sp>
      <p:sp>
        <p:nvSpPr>
          <p:cNvPr id="25" name="Прямоугольник 24">
            <a:extLst>
              <a:ext uri="{FF2B5EF4-FFF2-40B4-BE49-F238E27FC236}">
                <a16:creationId xmlns:a16="http://schemas.microsoft.com/office/drawing/2014/main" id="{EFF50CAA-51B9-44FD-A1A6-D4ECE4AEF7BA}"/>
              </a:ext>
            </a:extLst>
          </p:cNvPr>
          <p:cNvSpPr/>
          <p:nvPr/>
        </p:nvSpPr>
        <p:spPr>
          <a:xfrm>
            <a:off x="59071" y="2336282"/>
            <a:ext cx="3399782" cy="4504566"/>
          </a:xfrm>
          <a:prstGeom prst="rect">
            <a:avLst/>
          </a:prstGeom>
        </p:spPr>
        <p:txBody>
          <a:bodyPr wrap="square">
            <a:spAutoFit/>
          </a:bodyPr>
          <a:lstStyle/>
          <a:p>
            <a:pPr indent="361950" algn="just">
              <a:lnSpc>
                <a:spcPts val="1480"/>
              </a:lnSpc>
            </a:pPr>
            <a:r>
              <a:rPr lang="ru-RU" sz="1000" b="1" spc="130" dirty="0">
                <a:solidFill>
                  <a:schemeClr val="accent4">
                    <a:lumMod val="20000"/>
                    <a:lumOff val="8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Без согласования с органами прокуратуры проводятся внеплановые мероприятия</a:t>
            </a:r>
            <a:r>
              <a:rPr lang="ru-RU" sz="1000" b="1" spc="13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indent="361950" algn="just">
              <a:lnSpc>
                <a:spcPts val="1480"/>
              </a:lnSpc>
            </a:pPr>
            <a:endParaRPr lang="ru-RU" sz="1000" b="1" spc="130" dirty="0">
              <a:solidFill>
                <a:schemeClr val="bg1"/>
              </a:solidFill>
              <a:latin typeface="Times New Roman" panose="02020603050405020304" pitchFamily="18" charset="0"/>
              <a:cs typeface="Times New Roman" panose="02020603050405020304" pitchFamily="18" charset="0"/>
            </a:endParaRPr>
          </a:p>
          <a:p>
            <a:pPr marL="285750" indent="-285750" algn="just">
              <a:lnSpc>
                <a:spcPts val="1480"/>
              </a:lnSpc>
              <a:buFont typeface="Wingdings" panose="05000000000000000000" pitchFamily="2" charset="2"/>
              <a:buChar char="Ø"/>
            </a:pPr>
            <a:r>
              <a:rPr lang="ru-RU" sz="1000" spc="130" dirty="0">
                <a:solidFill>
                  <a:schemeClr val="bg1"/>
                </a:solidFill>
                <a:latin typeface="Times New Roman" panose="02020603050405020304" pitchFamily="18" charset="0"/>
                <a:cs typeface="Times New Roman" panose="02020603050405020304" pitchFamily="18" charset="0"/>
              </a:rPr>
              <a:t>по поручению Президента Российской Федерации;</a:t>
            </a:r>
          </a:p>
          <a:p>
            <a:pPr marL="285750" indent="-285750" algn="just">
              <a:lnSpc>
                <a:spcPts val="1480"/>
              </a:lnSpc>
              <a:buFont typeface="Wingdings" panose="05000000000000000000" pitchFamily="2" charset="2"/>
              <a:buChar char="Ø"/>
            </a:pPr>
            <a:endParaRPr lang="ru-RU" sz="1000" spc="130" dirty="0">
              <a:solidFill>
                <a:schemeClr val="bg1"/>
              </a:solidFill>
              <a:latin typeface="Times New Roman" panose="02020603050405020304" pitchFamily="18" charset="0"/>
              <a:cs typeface="Times New Roman" panose="02020603050405020304" pitchFamily="18" charset="0"/>
            </a:endParaRPr>
          </a:p>
          <a:p>
            <a:pPr marL="285750" indent="-285750" algn="just">
              <a:lnSpc>
                <a:spcPts val="1480"/>
              </a:lnSpc>
              <a:buFont typeface="Wingdings" panose="05000000000000000000" pitchFamily="2" charset="2"/>
              <a:buChar char="Ø"/>
            </a:pPr>
            <a:r>
              <a:rPr lang="ru-RU" sz="1000" spc="130" dirty="0">
                <a:solidFill>
                  <a:schemeClr val="bg1"/>
                </a:solidFill>
                <a:latin typeface="Times New Roman" panose="02020603050405020304" pitchFamily="18" charset="0"/>
                <a:cs typeface="Times New Roman" panose="02020603050405020304" pitchFamily="18" charset="0"/>
              </a:rPr>
              <a:t>по поручению Председателя Правительства Российской Федерации и его заместителя;</a:t>
            </a:r>
          </a:p>
          <a:p>
            <a:pPr marL="285750" indent="-285750" algn="just">
              <a:lnSpc>
                <a:spcPts val="1480"/>
              </a:lnSpc>
              <a:buFont typeface="Wingdings" panose="05000000000000000000" pitchFamily="2" charset="2"/>
              <a:buChar char="Ø"/>
            </a:pPr>
            <a:endParaRPr lang="ru-RU" sz="1000" spc="130" dirty="0">
              <a:solidFill>
                <a:schemeClr val="bg1"/>
              </a:solidFill>
              <a:latin typeface="Times New Roman" panose="02020603050405020304" pitchFamily="18" charset="0"/>
              <a:cs typeface="Times New Roman" panose="02020603050405020304" pitchFamily="18" charset="0"/>
            </a:endParaRPr>
          </a:p>
          <a:p>
            <a:pPr marL="285750" indent="-285750" algn="just">
              <a:lnSpc>
                <a:spcPts val="1480"/>
              </a:lnSpc>
              <a:buFont typeface="Wingdings" panose="05000000000000000000" pitchFamily="2" charset="2"/>
              <a:buChar char="Ø"/>
            </a:pPr>
            <a:r>
              <a:rPr lang="ru-RU" sz="1000" spc="130" dirty="0">
                <a:solidFill>
                  <a:schemeClr val="bg1"/>
                </a:solidFill>
                <a:latin typeface="Times New Roman" panose="02020603050405020304" pitchFamily="18" charset="0"/>
                <a:cs typeface="Times New Roman" panose="02020603050405020304" pitchFamily="18" charset="0"/>
              </a:rPr>
              <a:t>по требованию прокурора по поступившим в материалам и обращениям;</a:t>
            </a:r>
          </a:p>
          <a:p>
            <a:pPr marL="285750" indent="-285750" algn="just">
              <a:lnSpc>
                <a:spcPts val="1480"/>
              </a:lnSpc>
              <a:buFont typeface="Wingdings" panose="05000000000000000000" pitchFamily="2" charset="2"/>
              <a:buChar char="Ø"/>
            </a:pPr>
            <a:endParaRPr lang="ru-RU" sz="1000" spc="130" dirty="0">
              <a:solidFill>
                <a:schemeClr val="bg1"/>
              </a:solidFill>
              <a:latin typeface="Times New Roman" panose="02020603050405020304" pitchFamily="18" charset="0"/>
              <a:cs typeface="Times New Roman" panose="02020603050405020304" pitchFamily="18" charset="0"/>
            </a:endParaRPr>
          </a:p>
          <a:p>
            <a:pPr marL="285750" indent="-285750" algn="just">
              <a:lnSpc>
                <a:spcPts val="1480"/>
              </a:lnSpc>
              <a:buFont typeface="Wingdings" panose="05000000000000000000" pitchFamily="2" charset="2"/>
              <a:buChar char="Ø"/>
            </a:pPr>
            <a:r>
              <a:rPr lang="ru-RU" sz="1000" spc="130" dirty="0">
                <a:solidFill>
                  <a:schemeClr val="bg1"/>
                </a:solidFill>
                <a:latin typeface="Times New Roman" panose="02020603050405020304" pitchFamily="18" charset="0"/>
                <a:cs typeface="Times New Roman" panose="02020603050405020304" pitchFamily="18" charset="0"/>
              </a:rPr>
              <a:t>при наступлении события, указанного в программе проверок при осуществлении отдельных видов государственного  надзора;</a:t>
            </a:r>
          </a:p>
          <a:p>
            <a:pPr marL="285750" indent="-285750" algn="just">
              <a:lnSpc>
                <a:spcPts val="1480"/>
              </a:lnSpc>
              <a:buFont typeface="Wingdings" panose="05000000000000000000" pitchFamily="2" charset="2"/>
              <a:buChar char="Ø"/>
            </a:pPr>
            <a:endParaRPr lang="ru-RU" sz="1000" spc="130" dirty="0">
              <a:solidFill>
                <a:schemeClr val="bg1"/>
              </a:solidFill>
              <a:latin typeface="Times New Roman" panose="02020603050405020304" pitchFamily="18" charset="0"/>
              <a:cs typeface="Times New Roman" panose="02020603050405020304" pitchFamily="18" charset="0"/>
            </a:endParaRPr>
          </a:p>
          <a:p>
            <a:pPr marL="285750" indent="-285750" algn="just">
              <a:lnSpc>
                <a:spcPts val="1480"/>
              </a:lnSpc>
              <a:buFont typeface="Wingdings" panose="05000000000000000000" pitchFamily="2" charset="2"/>
              <a:buChar char="Ø"/>
            </a:pPr>
            <a:r>
              <a:rPr lang="ru-RU" sz="1000" spc="130" dirty="0">
                <a:solidFill>
                  <a:schemeClr val="bg1"/>
                </a:solidFill>
                <a:latin typeface="Times New Roman" panose="02020603050405020304" pitchFamily="18" charset="0"/>
                <a:cs typeface="Times New Roman" panose="02020603050405020304" pitchFamily="18" charset="0"/>
              </a:rPr>
              <a:t>при исполнении предписания в целях возобновления действия лицензии, аккредитации.</a:t>
            </a:r>
          </a:p>
        </p:txBody>
      </p:sp>
      <p:sp>
        <p:nvSpPr>
          <p:cNvPr id="26" name="Прямоугольник 25">
            <a:extLst>
              <a:ext uri="{FF2B5EF4-FFF2-40B4-BE49-F238E27FC236}">
                <a16:creationId xmlns:a16="http://schemas.microsoft.com/office/drawing/2014/main" id="{A87AEBB7-445F-4C0F-8226-D3BC12394C76}"/>
              </a:ext>
            </a:extLst>
          </p:cNvPr>
          <p:cNvSpPr/>
          <p:nvPr/>
        </p:nvSpPr>
        <p:spPr>
          <a:xfrm>
            <a:off x="3378171" y="2280738"/>
            <a:ext cx="3786453" cy="4862870"/>
          </a:xfrm>
          <a:prstGeom prst="rect">
            <a:avLst/>
          </a:prstGeom>
        </p:spPr>
        <p:txBody>
          <a:bodyPr wrap="square">
            <a:spAutoFit/>
          </a:bodyPr>
          <a:lstStyle/>
          <a:p>
            <a:pPr algn="just"/>
            <a:r>
              <a:rPr lang="ru-RU" sz="1000" b="1" dirty="0">
                <a:solidFill>
                  <a:schemeClr val="bg1"/>
                </a:solidFill>
                <a:latin typeface="Times New Roman" panose="02020603050405020304" pitchFamily="18" charset="0"/>
              </a:rPr>
              <a:t>Так, внеплановые проверки проводятся: </a:t>
            </a: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при непосредственной угрозе причинения вреда жизни и тяжкого вреда здоровью граждан, по фактам причинения вреда жизни и тяжкого вреда здоровью граждан;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при непосредственной угрозе обороне страны и безопасности государства, по фактам причинения вреда обороне страны и безопасности государства;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при непосредственной угрозе возникновения чрезвычайных ситуаций природного и (или) техногенного характера, по фактам возникновения чрезвычайных ситуаций природного и (или) техногенного характера;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при выявлении индикаторов риска нарушения обязательных требований в отношении объектов чрезвычайно высокого и высокого рисков, на опасных производственных объектах I и II класса опасности, на гидротехнических сооружениях I и II класса, или индикаторов риска, влекущих непосредственную угрозу причинения вреда жизни и тяжкого вреда здоровью граждан, обороне страны и безопасности государства, или индикаторов риска возникновения чрезвычайных ситуаций природного и (или) техногенного характера;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в случае необходимости проведения внеплановой выездной проверки в связи с истечением срока исполнения предписания о принятии мер, направленных на устранение нарушений, влекущих непосредственную угрозу причинения вреда жизни и тяжкого вреда здоровью граждан, обороне страны и безопасности государства, возникновения чрезвычайных ситуаций природного и (или) техногенного характера;</a:t>
            </a:r>
          </a:p>
        </p:txBody>
      </p:sp>
      <p:sp>
        <p:nvSpPr>
          <p:cNvPr id="27" name="Прямоугольник 26">
            <a:extLst>
              <a:ext uri="{FF2B5EF4-FFF2-40B4-BE49-F238E27FC236}">
                <a16:creationId xmlns:a16="http://schemas.microsoft.com/office/drawing/2014/main" id="{3D5B434F-ABF2-47E0-8CDA-99885B6ADBB0}"/>
              </a:ext>
            </a:extLst>
          </p:cNvPr>
          <p:cNvSpPr/>
          <p:nvPr/>
        </p:nvSpPr>
        <p:spPr>
          <a:xfrm>
            <a:off x="7066288" y="137001"/>
            <a:ext cx="3620655" cy="2092881"/>
          </a:xfrm>
          <a:prstGeom prst="rect">
            <a:avLst/>
          </a:prstGeom>
        </p:spPr>
        <p:txBody>
          <a:bodyPr wrap="square">
            <a:spAutoFit/>
          </a:bodyPr>
          <a:lstStyle/>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в рамках регионального государственного лицензионного контроля за осуществлением предпринимательской деятельности по управлению многоквартирными домами и регионального государственного жилищного надзора в случае поступления жалобы (жалоб) граждан за защитой (восстановлением) своих нарушенных прав;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по решению руководителя, заместителя руководителя Федеральной налоговой службы в рамках федерального государственного контроля (надзора) за соблюдением законодательства РФ о применении контрольно-кассовой техники, в том числе за полнотой учета выручки в организациях и у индивидуальных предпринимателей.</a:t>
            </a:r>
          </a:p>
        </p:txBody>
      </p:sp>
      <p:sp>
        <p:nvSpPr>
          <p:cNvPr id="28" name="Прямоугольник 27">
            <a:extLst>
              <a:ext uri="{FF2B5EF4-FFF2-40B4-BE49-F238E27FC236}">
                <a16:creationId xmlns:a16="http://schemas.microsoft.com/office/drawing/2014/main" id="{68252183-36F7-4947-9F8E-F6B52AF1709A}"/>
              </a:ext>
            </a:extLst>
          </p:cNvPr>
          <p:cNvSpPr/>
          <p:nvPr/>
        </p:nvSpPr>
        <p:spPr>
          <a:xfrm>
            <a:off x="7177340" y="2368073"/>
            <a:ext cx="3391321" cy="4985980"/>
          </a:xfrm>
          <a:prstGeom prst="rect">
            <a:avLst/>
          </a:prstGeom>
        </p:spPr>
        <p:txBody>
          <a:bodyPr wrap="square">
            <a:spAutoFit/>
          </a:bodyPr>
          <a:lstStyle/>
          <a:p>
            <a:pPr algn="just">
              <a:lnSpc>
                <a:spcPts val="1000"/>
              </a:lnSpc>
            </a:pPr>
            <a:r>
              <a:rPr lang="ru-RU" sz="1400" b="1" i="1" dirty="0">
                <a:solidFill>
                  <a:schemeClr val="bg1"/>
                </a:solidFill>
                <a:latin typeface="Times New Roman" panose="02020603050405020304" pitchFamily="18" charset="0"/>
              </a:rPr>
              <a:t>Особенности:</a:t>
            </a:r>
          </a:p>
          <a:p>
            <a:pPr indent="342900" algn="just"/>
            <a:endParaRPr lang="ru-RU" sz="1400" dirty="0">
              <a:ln>
                <a:solidFill>
                  <a:schemeClr val="accent4">
                    <a:lumMod val="60000"/>
                    <a:lumOff val="40000"/>
                  </a:schemeClr>
                </a:solidFill>
              </a:ln>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Допускается проведение профилактических мероприятий, мероприятий по профилактике нарушения обязательных требований, контрольных (надзорных) мероприятий без взаимодействия, мероприятий по контролю без взаимодействия в отношении контролируемых лиц в соответствии с Федеральным законом от 31.07.2020 № 248-ФЗ «О государственном контроле (надзоре) и муниципальном контроле в Российской Федерации».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rPr>
              <a:t>Проведение контрольных (надзорных) мероприятий без взаимодействия, профилактических мероприятий не требует согласования с органами прокуратуры.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cs typeface="Times New Roman" panose="02020603050405020304" pitchFamily="18" charset="0"/>
              </a:rPr>
              <a:t>В случае, если в ходе контрольного (надзорного) мероприятия, проверки были выявлены факты нарушений, влекущих непосредственную угрозу причинения вреда жизни и тяжкого вреда здоровью, возникновения чрезвычайных ситуаций природного и техногенного характера, ущерба обороне страны и безопасности государства, контролируемому лицу выдается предписание об устранении выявленных нарушений. </a:t>
            </a:r>
          </a:p>
          <a:p>
            <a:pPr marL="171450" indent="-171450" algn="just">
              <a:buFont typeface="Wingdings" panose="05000000000000000000" pitchFamily="2" charset="2"/>
              <a:buChar char="Ø"/>
            </a:pPr>
            <a:endParaRPr lang="ru-RU" sz="1000" dirty="0">
              <a:solidFill>
                <a:schemeClr val="bg1"/>
              </a:solidFill>
              <a:latin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Ø"/>
            </a:pPr>
            <a:r>
              <a:rPr lang="ru-RU" sz="1000" dirty="0">
                <a:solidFill>
                  <a:schemeClr val="bg1"/>
                </a:solidFill>
                <a:latin typeface="Times New Roman" panose="02020603050405020304" pitchFamily="18" charset="0"/>
                <a:cs typeface="Times New Roman" panose="02020603050405020304" pitchFamily="18" charset="0"/>
              </a:rPr>
              <a:t>Выдача предписаний по итогам проведения контрольных (надзорных) мероприятий без взаимодействия с контролируемым лицом не допускается. </a:t>
            </a:r>
          </a:p>
          <a:p>
            <a:pPr algn="just"/>
            <a:endParaRPr lang="ru-RU" sz="1000" dirty="0">
              <a:solidFill>
                <a:schemeClr val="bg1"/>
              </a:solidFill>
              <a:latin typeface="Times New Roman" panose="02020603050405020304" pitchFamily="18" charset="0"/>
            </a:endParaRPr>
          </a:p>
        </p:txBody>
      </p:sp>
    </p:spTree>
    <p:extLst>
      <p:ext uri="{BB962C8B-B14F-4D97-AF65-F5344CB8AC3E}">
        <p14:creationId xmlns:p14="http://schemas.microsoft.com/office/powerpoint/2010/main" val="160279754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508</TotalTime>
  <Words>766</Words>
  <Application>Microsoft Office PowerPoint</Application>
  <PresentationFormat>Произвольный</PresentationFormat>
  <Paragraphs>59</Paragraphs>
  <Slides>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vt:i4>
      </vt:variant>
    </vt:vector>
  </HeadingPairs>
  <TitlesOfParts>
    <vt:vector size="9" baseType="lpstr">
      <vt:lpstr>Arial</vt:lpstr>
      <vt:lpstr>Bahnschrift Condensed</vt:lpstr>
      <vt:lpstr>Calibri</vt:lpstr>
      <vt:lpstr>Calibri Light</vt:lpstr>
      <vt:lpstr>Times New Roman</vt:lpstr>
      <vt:lpstr>Wingdings</vt:lpstr>
      <vt:lpstr>Тема Office</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Козаченко Юлия Валерьевна</dc:creator>
  <cp:lastModifiedBy>Акимова Лидия Вячеславовна</cp:lastModifiedBy>
  <cp:revision>50</cp:revision>
  <cp:lastPrinted>2022-07-28T04:18:51Z</cp:lastPrinted>
  <dcterms:created xsi:type="dcterms:W3CDTF">2022-03-17T03:33:49Z</dcterms:created>
  <dcterms:modified xsi:type="dcterms:W3CDTF">2022-07-28T04:45:25Z</dcterms:modified>
</cp:coreProperties>
</file>