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59" r:id="rId2"/>
    <p:sldId id="258" r:id="rId3"/>
    <p:sldId id="260" r:id="rId4"/>
    <p:sldId id="264" r:id="rId5"/>
    <p:sldId id="261" r:id="rId6"/>
    <p:sldId id="262" r:id="rId7"/>
    <p:sldId id="265" r:id="rId8"/>
    <p:sldId id="266" r:id="rId9"/>
    <p:sldId id="267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61" autoAdjust="0"/>
  </p:normalViewPr>
  <p:slideViewPr>
    <p:cSldViewPr>
      <p:cViewPr>
        <p:scale>
          <a:sx n="80" d="100"/>
          <a:sy n="80" d="100"/>
        </p:scale>
        <p:origin x="-1590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9CEA1-8905-4777-931F-C6F701739A2C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8" y="4715273"/>
            <a:ext cx="5437821" cy="44664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B109A-F23C-413C-B17A-1AD7AB70AF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24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B109A-F23C-413C-B17A-1AD7AB70AFC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203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3D18BA9-ED6F-4CC5-A572-506216145191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1E1EEE1-72C2-4DE0-9C60-C86ECEC26BD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ombudsmanbiz72.ru/" TargetMode="External"/><Relationship Id="rId3" Type="http://schemas.openxmlformats.org/officeDocument/2006/relationships/image" Target="../media/image10.jpeg"/><Relationship Id="rId7" Type="http://schemas.openxmlformats.org/officeDocument/2006/relationships/hyperlink" Target="mailto:&#1086;mbudsmanbiz72@mail.ru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hyperlink" Target="http://proctmo.ru/" TargetMode="External"/><Relationship Id="rId4" Type="http://schemas.openxmlformats.org/officeDocument/2006/relationships/hyperlink" Target="mailto:proc72@yandex.ru" TargetMode="External"/><Relationship Id="rId9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117" y="212980"/>
            <a:ext cx="1359969" cy="1080119"/>
          </a:xfrm>
        </p:spPr>
      </p:pic>
      <p:pic>
        <p:nvPicPr>
          <p:cNvPr id="11" name="Объект 6"/>
          <p:cNvPicPr>
            <a:picLocks noGrp="1" noChangeAspect="1"/>
          </p:cNvPicPr>
          <p:nvPr>
            <p:ph sz="quarter" idx="14"/>
          </p:nvPr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323292" y="3645024"/>
            <a:ext cx="3121152" cy="2340864"/>
          </a:xfrm>
        </p:spPr>
      </p:pic>
      <p:sp>
        <p:nvSpPr>
          <p:cNvPr id="7" name="TextBox 6"/>
          <p:cNvSpPr txBox="1"/>
          <p:nvPr/>
        </p:nvSpPr>
        <p:spPr>
          <a:xfrm>
            <a:off x="5133681" y="1489651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900" b="1" dirty="0" smtClean="0"/>
              <a:t>Прокуратура </a:t>
            </a:r>
          </a:p>
          <a:p>
            <a:pPr algn="ctr"/>
            <a:r>
              <a:rPr lang="ru-RU" sz="900" b="1" dirty="0" smtClean="0"/>
              <a:t>Тюменской области</a:t>
            </a:r>
            <a:endParaRPr lang="ru-RU" sz="9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130353" y="1268759"/>
            <a:ext cx="1691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b="1" dirty="0" smtClean="0"/>
              <a:t>Уполномоченный по защите прав предпринимателей в </a:t>
            </a:r>
          </a:p>
          <a:p>
            <a:pPr algn="ctr"/>
            <a:r>
              <a:rPr lang="ru-RU" sz="900" b="1" dirty="0" smtClean="0"/>
              <a:t>Тюменской области</a:t>
            </a:r>
            <a:endParaRPr lang="ru-RU" sz="9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60997" y="2276872"/>
            <a:ext cx="38457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Памятка</a:t>
            </a:r>
            <a:r>
              <a:rPr lang="ru-RU" sz="2800" dirty="0" smtClean="0"/>
              <a:t> </a:t>
            </a:r>
          </a:p>
          <a:p>
            <a:pPr algn="ctr"/>
            <a:r>
              <a:rPr lang="ru-RU" sz="2000" b="1" dirty="0" smtClean="0"/>
              <a:t>«Защити свой бизнес»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66300" y="6237312"/>
            <a:ext cx="14351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г. Тюмень, 2017</a:t>
            </a:r>
            <a:endParaRPr lang="ru-RU" sz="1400" dirty="0"/>
          </a:p>
        </p:txBody>
      </p:sp>
      <p:pic>
        <p:nvPicPr>
          <p:cNvPr id="4099" name="Picture 3" descr="C:\Users\Admin\Desktop\Человечки\Gerb_Prokuratury_RF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157" y="116633"/>
            <a:ext cx="1391816" cy="1373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95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60032" y="692696"/>
            <a:ext cx="42479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ru-RU" sz="800" dirty="0"/>
              <a:t>Основным  законом страны – Конституцией Российской Федерации гарантирована </a:t>
            </a:r>
            <a:r>
              <a:rPr lang="ru-RU" sz="800" dirty="0" smtClean="0"/>
              <a:t>свобода </a:t>
            </a:r>
            <a:r>
              <a:rPr lang="ru-RU" sz="800" dirty="0"/>
              <a:t>экономической деятельности.</a:t>
            </a:r>
          </a:p>
          <a:p>
            <a:pPr indent="361950" algn="just"/>
            <a:r>
              <a:rPr lang="ru-RU" sz="800" dirty="0"/>
              <a:t>Однако такая свобода  не может быть безгранична.</a:t>
            </a:r>
          </a:p>
          <a:p>
            <a:pPr indent="361950" algn="just"/>
            <a:r>
              <a:rPr lang="ru-RU" sz="800" dirty="0"/>
              <a:t>В ходе любой предпринимательской деятельности  должны соблюдаться установленные  законодательством правила.</a:t>
            </a:r>
          </a:p>
          <a:p>
            <a:pPr indent="361950" algn="just"/>
            <a:r>
              <a:rPr lang="ru-RU" sz="800" dirty="0"/>
              <a:t>В настоящее время государство  твердо идет  по минимизации  контроля за соблюдением таких правил.</a:t>
            </a:r>
          </a:p>
          <a:p>
            <a:pPr indent="361950" algn="just"/>
            <a:r>
              <a:rPr lang="ru-RU" sz="800" dirty="0"/>
              <a:t>Знания законодательства, регулирующего деятельность контрольно-надзорных органов; его принципы,  методы, ответственность его участников безусловно поможет   предпринимательскому сообществу в случае необходимости  защитить  свои права и интересы, а также подскажет способы  такой защиты. </a:t>
            </a:r>
          </a:p>
          <a:p>
            <a:pPr indent="361950" algn="just"/>
            <a:r>
              <a:rPr lang="ru-RU" sz="800" dirty="0" smtClean="0"/>
              <a:t>Прокуратура  </a:t>
            </a:r>
            <a:r>
              <a:rPr lang="ru-RU" sz="800" dirty="0"/>
              <a:t>в рамках предоставленных ей полномочий  </a:t>
            </a:r>
            <a:r>
              <a:rPr lang="ru-RU" sz="800" dirty="0" smtClean="0"/>
              <a:t>принимает  </a:t>
            </a:r>
            <a:r>
              <a:rPr lang="ru-RU" sz="800" dirty="0"/>
              <a:t>меры  к должностным лица  органов контроля (надзора), допустившим  нарушения требований </a:t>
            </a:r>
            <a:r>
              <a:rPr lang="ru-RU" sz="800" dirty="0" smtClean="0"/>
              <a:t>законодательства, и к восстановлению нарушенных прав предпринимателей. </a:t>
            </a:r>
            <a:endParaRPr lang="ru-RU" sz="800" dirty="0"/>
          </a:p>
          <a:p>
            <a:r>
              <a:rPr lang="ru-RU" sz="800" dirty="0"/>
              <a:t>	</a:t>
            </a:r>
          </a:p>
          <a:p>
            <a:pPr algn="r"/>
            <a:r>
              <a:rPr lang="ru-RU" sz="800" dirty="0"/>
              <a:t> </a:t>
            </a:r>
          </a:p>
          <a:p>
            <a:pPr algn="r"/>
            <a:r>
              <a:rPr lang="ru-RU" sz="800" b="1" dirty="0"/>
              <a:t>                                                                                                            Владимиров</a:t>
            </a:r>
          </a:p>
          <a:p>
            <a:pPr algn="r"/>
            <a:r>
              <a:rPr lang="ru-RU" sz="800" b="1" dirty="0"/>
              <a:t>                                                                                     Владимир Александрович</a:t>
            </a:r>
          </a:p>
          <a:p>
            <a:pPr algn="r"/>
            <a:r>
              <a:rPr lang="ru-RU" sz="800" dirty="0"/>
              <a:t>                                                                              Прокурор Тюменской области</a:t>
            </a:r>
          </a:p>
          <a:p>
            <a:pPr algn="r"/>
            <a:r>
              <a:rPr lang="ru-RU" sz="800" dirty="0"/>
              <a:t>                                                                                    государственный советник</a:t>
            </a:r>
          </a:p>
          <a:p>
            <a:pPr algn="r"/>
            <a:r>
              <a:rPr lang="ru-RU" sz="800" dirty="0"/>
              <a:t>                                                                                                    юстиции 2 класса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3795477"/>
            <a:ext cx="424796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1950" algn="just"/>
            <a:r>
              <a:rPr lang="ru-RU" sz="800" dirty="0" smtClean="0">
                <a:solidFill>
                  <a:prstClr val="black"/>
                </a:solidFill>
              </a:rPr>
              <a:t>Каждый </a:t>
            </a:r>
            <a:r>
              <a:rPr lang="ru-RU" sz="800" dirty="0">
                <a:solidFill>
                  <a:prstClr val="black"/>
                </a:solidFill>
              </a:rPr>
              <a:t>предприниматель рано или поздно столкнется с визитом контрольно-надзорных органов. Их цель – выяснить, соответствует ли Ваша деятельность требованиям законодательства. Пособие,  которое  Вы держите в руках, поможет Вам грамотно действовать в таких ситуациях. В нем обобщена информация по самым острым вопросам защиты прав, описан порядок действий в типовых ситуациях. </a:t>
            </a:r>
          </a:p>
          <a:p>
            <a:pPr lvl="0" indent="361950" algn="just"/>
            <a:r>
              <a:rPr lang="ru-RU" sz="800" dirty="0">
                <a:solidFill>
                  <a:prstClr val="black"/>
                </a:solidFill>
              </a:rPr>
              <a:t>Незнание закона, как известно, не освобождает от ответственности. А вот знание – может и освободить. Уверена, что именно правовая грамотность - Ваша  надежная защита от собственных ошибок и лучшее средство профилактики злоупотреблений со стороны проверяющих. </a:t>
            </a:r>
          </a:p>
          <a:p>
            <a:pPr lvl="0"/>
            <a:r>
              <a:rPr lang="ru-RU" sz="8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ru-RU" sz="800" dirty="0">
                <a:solidFill>
                  <a:prstClr val="black"/>
                </a:solidFill>
              </a:rPr>
              <a:t> </a:t>
            </a:r>
          </a:p>
          <a:p>
            <a:pPr lvl="0"/>
            <a:r>
              <a:rPr lang="ru-RU" sz="800" dirty="0">
                <a:solidFill>
                  <a:prstClr val="black"/>
                </a:solidFill>
              </a:rPr>
              <a:t> </a:t>
            </a:r>
          </a:p>
          <a:p>
            <a:pPr lvl="0" algn="r"/>
            <a:r>
              <a:rPr lang="ru-RU" sz="800" b="1" dirty="0" err="1" smtClean="0">
                <a:solidFill>
                  <a:prstClr val="black"/>
                </a:solidFill>
              </a:rPr>
              <a:t>Невидайло</a:t>
            </a:r>
            <a:endParaRPr lang="ru-RU" sz="800" b="1" dirty="0" smtClean="0">
              <a:solidFill>
                <a:prstClr val="black"/>
              </a:solidFill>
            </a:endParaRPr>
          </a:p>
          <a:p>
            <a:pPr lvl="0" algn="r"/>
            <a:r>
              <a:rPr lang="ru-RU" sz="800" b="1" dirty="0" smtClean="0">
                <a:solidFill>
                  <a:prstClr val="black"/>
                </a:solidFill>
              </a:rPr>
              <a:t>Лариса Кирилловна</a:t>
            </a:r>
            <a:endParaRPr lang="ru-RU" sz="800" b="1" dirty="0">
              <a:solidFill>
                <a:prstClr val="black"/>
              </a:solidFill>
            </a:endParaRPr>
          </a:p>
          <a:p>
            <a:pPr lvl="0" algn="r"/>
            <a:r>
              <a:rPr lang="ru-RU" sz="800" dirty="0">
                <a:solidFill>
                  <a:prstClr val="black"/>
                </a:solidFill>
              </a:rPr>
              <a:t>Уполномоченный по </a:t>
            </a:r>
            <a:r>
              <a:rPr lang="ru-RU" sz="800" dirty="0" smtClean="0">
                <a:solidFill>
                  <a:prstClr val="black"/>
                </a:solidFill>
              </a:rPr>
              <a:t>защите</a:t>
            </a:r>
          </a:p>
          <a:p>
            <a:pPr lvl="0" algn="r"/>
            <a:r>
              <a:rPr lang="ru-RU" sz="800" dirty="0" smtClean="0">
                <a:solidFill>
                  <a:prstClr val="black"/>
                </a:solidFill>
              </a:rPr>
              <a:t> </a:t>
            </a:r>
            <a:r>
              <a:rPr lang="ru-RU" sz="800" dirty="0">
                <a:solidFill>
                  <a:prstClr val="black"/>
                </a:solidFill>
              </a:rPr>
              <a:t>прав предпринимателей </a:t>
            </a:r>
          </a:p>
          <a:p>
            <a:pPr lvl="0" algn="r"/>
            <a:r>
              <a:rPr lang="ru-RU" sz="800" dirty="0">
                <a:solidFill>
                  <a:prstClr val="black"/>
                </a:solidFill>
              </a:rPr>
              <a:t>в Тюменской области </a:t>
            </a:r>
          </a:p>
          <a:p>
            <a:pPr lvl="0"/>
            <a:endParaRPr lang="ru-RU" sz="800" dirty="0">
              <a:solidFill>
                <a:prstClr val="black"/>
              </a:solidFill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H="1">
            <a:off x="6804248" y="6525344"/>
            <a:ext cx="2339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6552378" y="6422532"/>
            <a:ext cx="251870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/>
              <a:t>3</a:t>
            </a:r>
            <a:endParaRPr lang="ru-RU" sz="600" dirty="0"/>
          </a:p>
        </p:txBody>
      </p:sp>
    </p:spTree>
    <p:extLst>
      <p:ext uri="{BB962C8B-B14F-4D97-AF65-F5344CB8AC3E}">
        <p14:creationId xmlns:p14="http://schemas.microsoft.com/office/powerpoint/2010/main" val="103222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332656"/>
            <a:ext cx="3600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ru-RU" sz="1100" dirty="0" smtClean="0"/>
              <a:t>Отношения в области организации и осуществления государственного контроля (надзора), муниципального контроля и защиты прав юридических лиц  и индивидуальных предпринимателей при осуществлении контроля (надзора) регулирует </a:t>
            </a:r>
            <a:r>
              <a:rPr lang="ru-RU" sz="1100" b="1" dirty="0" smtClean="0"/>
              <a:t>Федеральный </a:t>
            </a:r>
            <a:r>
              <a:rPr lang="ru-RU" sz="1100" b="1" dirty="0" smtClean="0"/>
              <a:t>закон </a:t>
            </a:r>
            <a:r>
              <a:rPr lang="ru-RU" sz="1100" b="1" dirty="0" smtClean="0"/>
              <a:t>от 26.12.2008 </a:t>
            </a:r>
            <a:r>
              <a:rPr lang="ru-RU" sz="1100" b="1" dirty="0" smtClean="0"/>
              <a:t>№294-ФЗ </a:t>
            </a:r>
            <a:r>
              <a:rPr lang="ru-RU" sz="1100" b="1" dirty="0" smtClean="0"/>
              <a:t>«О защите прав юридических лиц и индивидуальных предпринимателей при осуществлении государственного контроля (надзора) и муниципального контроля»</a:t>
            </a:r>
          </a:p>
          <a:p>
            <a:pPr algn="just"/>
            <a:endParaRPr lang="ru-RU" sz="1100" dirty="0"/>
          </a:p>
          <a:p>
            <a:pPr indent="361950" algn="just"/>
            <a:r>
              <a:rPr lang="ru-RU" sz="1100" dirty="0" smtClean="0"/>
              <a:t>Положения </a:t>
            </a:r>
            <a:r>
              <a:rPr lang="ru-RU" sz="1100" dirty="0" smtClean="0"/>
              <a:t>указанного </a:t>
            </a:r>
            <a:r>
              <a:rPr lang="ru-RU" sz="1100" dirty="0" smtClean="0"/>
              <a:t>Федерального закона </a:t>
            </a:r>
            <a:r>
              <a:rPr lang="ru-RU" sz="1100" b="1" dirty="0" smtClean="0"/>
              <a:t>не </a:t>
            </a:r>
            <a:r>
              <a:rPr lang="ru-RU" sz="1100" b="1" dirty="0" smtClean="0"/>
              <a:t>применяются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/>
              <a:t>п</a:t>
            </a:r>
            <a:r>
              <a:rPr lang="ru-RU" sz="1100" dirty="0" smtClean="0"/>
              <a:t>ри проведении оперативно-</a:t>
            </a:r>
            <a:r>
              <a:rPr lang="ru-RU" sz="1100" dirty="0" err="1" smtClean="0"/>
              <a:t>разыскных</a:t>
            </a:r>
            <a:r>
              <a:rPr lang="ru-RU" sz="1100" dirty="0" smtClean="0"/>
              <a:t> мероприятий, производстве дознания, проведении предварительного </a:t>
            </a:r>
            <a:r>
              <a:rPr lang="ru-RU" sz="1100" dirty="0" smtClean="0"/>
              <a:t>следствия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/>
              <a:t>п</a:t>
            </a:r>
            <a:r>
              <a:rPr lang="ru-RU" sz="1100" dirty="0" smtClean="0"/>
              <a:t>ри осуществлении прокурорского надзора, правосудия и проведении административного </a:t>
            </a:r>
            <a:r>
              <a:rPr lang="ru-RU" sz="1100" dirty="0" smtClean="0"/>
              <a:t>расследования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/>
              <a:t>п</a:t>
            </a:r>
            <a:r>
              <a:rPr lang="ru-RU" sz="1100" dirty="0" smtClean="0"/>
              <a:t>ри производстве по делам о нарушении антимонопольного законодательства </a:t>
            </a:r>
            <a:r>
              <a:rPr lang="ru-RU" sz="1100" dirty="0" smtClean="0"/>
              <a:t>РФ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контроля </a:t>
            </a:r>
            <a:r>
              <a:rPr lang="ru-RU" sz="1100" dirty="0" smtClean="0"/>
              <a:t>и </a:t>
            </a:r>
            <a:r>
              <a:rPr lang="ru-RU" sz="1100" dirty="0" smtClean="0"/>
              <a:t>надзора </a:t>
            </a:r>
            <a:r>
              <a:rPr lang="ru-RU" sz="1100" dirty="0" smtClean="0"/>
              <a:t>в финансово – бюджетной </a:t>
            </a:r>
            <a:r>
              <a:rPr lang="ru-RU" sz="1100" dirty="0" smtClean="0"/>
              <a:t>сфере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налогового контроля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валютного контроля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таможенного контроля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контроля </a:t>
            </a:r>
            <a:r>
              <a:rPr lang="ru-RU" sz="1100" dirty="0" smtClean="0"/>
              <a:t>за уплатой страховых взносов в государственные внебюджетные </a:t>
            </a:r>
            <a:r>
              <a:rPr lang="ru-RU" sz="1100" dirty="0" smtClean="0"/>
              <a:t>фонды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банковского надзора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страхового надзора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 smtClean="0"/>
              <a:t>контроля </a:t>
            </a:r>
            <a:r>
              <a:rPr lang="ru-RU" sz="1100" dirty="0" smtClean="0"/>
              <a:t>за соблюдением законодательства РФ о контрактной системе в сфере закупок товаров, работ, услуг для обеспечения государственных и муниципальных </a:t>
            </a:r>
            <a:r>
              <a:rPr lang="ru-RU" sz="1100" dirty="0" smtClean="0"/>
              <a:t>нужд</a:t>
            </a:r>
            <a:endParaRPr lang="ru-RU" sz="1100" dirty="0" smtClean="0"/>
          </a:p>
          <a:p>
            <a:pPr marL="171450" indent="-171450" algn="just">
              <a:buFontTx/>
              <a:buChar char="-"/>
            </a:pPr>
            <a:r>
              <a:rPr lang="ru-RU" sz="1100" dirty="0"/>
              <a:t>р</a:t>
            </a:r>
            <a:r>
              <a:rPr lang="ru-RU" sz="1100" dirty="0" smtClean="0"/>
              <a:t>яд других</a:t>
            </a:r>
            <a:endParaRPr lang="ru-RU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4716017" y="332656"/>
            <a:ext cx="4104456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C00000"/>
                </a:solidFill>
              </a:rPr>
              <a:t>Права юридических лиц и индивидуальных предпринимателей при проведении проверки</a:t>
            </a:r>
          </a:p>
          <a:p>
            <a:endParaRPr lang="ru-RU" sz="1400" dirty="0"/>
          </a:p>
          <a:p>
            <a:pPr marL="285750" indent="-285750">
              <a:buFontTx/>
              <a:buChar char="-"/>
            </a:pPr>
            <a:r>
              <a:rPr lang="ru-RU" sz="1100" dirty="0"/>
              <a:t>н</a:t>
            </a:r>
            <a:r>
              <a:rPr lang="ru-RU" sz="1100" dirty="0" smtClean="0"/>
              <a:t>епосредственно присутствовать при проведении проверки давать объяснения по вопросам, относящимся к предмету проверки</a:t>
            </a:r>
          </a:p>
          <a:p>
            <a:pPr marL="285750" indent="-285750">
              <a:buFontTx/>
              <a:buChar char="-"/>
            </a:pPr>
            <a:r>
              <a:rPr lang="ru-RU" sz="1100" dirty="0"/>
              <a:t>п</a:t>
            </a:r>
            <a:r>
              <a:rPr lang="ru-RU" sz="1100" dirty="0" smtClean="0"/>
              <a:t>олучать от органа контроля (надзора) информацию, которая относится к предмету проверки</a:t>
            </a:r>
          </a:p>
          <a:p>
            <a:pPr marL="285750" indent="-285750">
              <a:buFontTx/>
              <a:buChar char="-"/>
            </a:pPr>
            <a:r>
              <a:rPr lang="ru-RU" sz="1100" dirty="0"/>
              <a:t>з</a:t>
            </a:r>
            <a:r>
              <a:rPr lang="ru-RU" sz="1100" dirty="0" smtClean="0"/>
              <a:t>накомиться с результатами проверки, выражать согласие либо несогласие с ними</a:t>
            </a:r>
          </a:p>
          <a:p>
            <a:pPr marL="285750" indent="-285750">
              <a:buFontTx/>
              <a:buChar char="-"/>
            </a:pPr>
            <a:r>
              <a:rPr lang="ru-RU" sz="1100" dirty="0"/>
              <a:t>о</a:t>
            </a:r>
            <a:r>
              <a:rPr lang="ru-RU" sz="1100" dirty="0" smtClean="0"/>
              <a:t>бжаловать действия (бездействия) должностных лиц органа контроля (надзора), повлекшие за собой нарушение прав предпринимателя</a:t>
            </a:r>
          </a:p>
          <a:p>
            <a:pPr marL="285750" indent="-285750">
              <a:buFontTx/>
              <a:buChar char="-"/>
            </a:pPr>
            <a:r>
              <a:rPr lang="ru-RU" sz="1100" dirty="0"/>
              <a:t>п</a:t>
            </a:r>
            <a:r>
              <a:rPr lang="ru-RU" sz="1100" dirty="0" smtClean="0"/>
              <a:t>ривлекать Уполномоченного при Президенте РФ по защите прав предпринимателей либо уполномоченного по защите прав предпринимателей в субъекте РФ к участию в проверке</a:t>
            </a:r>
          </a:p>
          <a:p>
            <a:pPr marL="285750" indent="-285750">
              <a:buFontTx/>
              <a:buChar char="-"/>
            </a:pPr>
            <a:endParaRPr lang="ru-RU" sz="1400" dirty="0"/>
          </a:p>
        </p:txBody>
      </p:sp>
      <p:pic>
        <p:nvPicPr>
          <p:cNvPr id="2050" name="Picture 2" descr="C:\Users\Admin\Desktop\Человечки\Новая папка\3d-people-reading-a-book-16916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055" y="3332157"/>
            <a:ext cx="3012379" cy="3012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516375" y="6427251"/>
            <a:ext cx="251870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5</a:t>
            </a:r>
            <a:endParaRPr lang="ru-RU" sz="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6427251"/>
            <a:ext cx="251870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/>
              <a:t>4</a:t>
            </a:r>
            <a:endParaRPr lang="ru-RU" sz="6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6525344"/>
            <a:ext cx="2267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endCxn id="6" idx="3"/>
          </p:cNvCxnSpPr>
          <p:nvPr/>
        </p:nvCxnSpPr>
        <p:spPr>
          <a:xfrm flipH="1" flipV="1">
            <a:off x="6768245" y="6530063"/>
            <a:ext cx="2339752" cy="4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32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4258" y="185563"/>
            <a:ext cx="37433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</a:rPr>
              <a:t>Органы контроля (надзора</a:t>
            </a:r>
            <a:r>
              <a:rPr lang="ru-RU" sz="1200" dirty="0" smtClean="0">
                <a:solidFill>
                  <a:schemeClr val="bg2">
                    <a:lumMod val="50000"/>
                  </a:schemeClr>
                </a:solidFill>
              </a:rPr>
              <a:t>) в Тюменской области</a:t>
            </a:r>
            <a:endParaRPr lang="ru-RU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524547"/>
            <a:ext cx="396044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Северо-Уральское Управление </a:t>
            </a:r>
            <a:r>
              <a:rPr lang="ru-RU" sz="900" dirty="0" err="1" smtClean="0"/>
              <a:t>Ростехнадзора</a:t>
            </a:r>
            <a:endParaRPr lang="ru-RU" sz="900" dirty="0" smtClean="0"/>
          </a:p>
          <a:p>
            <a:endParaRPr lang="ru-RU" sz="900" dirty="0" smtClean="0"/>
          </a:p>
          <a:p>
            <a:r>
              <a:rPr lang="ru-RU" sz="900" dirty="0"/>
              <a:t>Территориальный орган Росздравнадзора по </a:t>
            </a:r>
            <a:r>
              <a:rPr lang="ru-RU" sz="900" dirty="0" smtClean="0"/>
              <a:t>Тюменской области, </a:t>
            </a:r>
            <a:r>
              <a:rPr lang="ru-RU" sz="900" dirty="0"/>
              <a:t>ХМАО-Югре и </a:t>
            </a:r>
            <a:r>
              <a:rPr lang="ru-RU" sz="900" dirty="0" smtClean="0"/>
              <a:t>ЯНАО</a:t>
            </a:r>
          </a:p>
          <a:p>
            <a:endParaRPr lang="ru-RU" sz="900" dirty="0" smtClean="0"/>
          </a:p>
          <a:p>
            <a:r>
              <a:rPr lang="ru-RU" sz="900" dirty="0"/>
              <a:t>Управление </a:t>
            </a:r>
            <a:r>
              <a:rPr lang="ru-RU" sz="900" dirty="0" err="1" smtClean="0"/>
              <a:t>Россельхознадзора</a:t>
            </a:r>
            <a:r>
              <a:rPr lang="ru-RU" sz="900" dirty="0" smtClean="0"/>
              <a:t> </a:t>
            </a:r>
            <a:r>
              <a:rPr lang="ru-RU" sz="900" dirty="0"/>
              <a:t>по </a:t>
            </a:r>
            <a:r>
              <a:rPr lang="ru-RU" sz="900" dirty="0" smtClean="0"/>
              <a:t>Тюменской области, </a:t>
            </a:r>
            <a:r>
              <a:rPr lang="ru-RU" sz="900" dirty="0"/>
              <a:t>ХМАО и </a:t>
            </a:r>
            <a:r>
              <a:rPr lang="ru-RU" sz="900" dirty="0" smtClean="0"/>
              <a:t>ЯНАО</a:t>
            </a:r>
          </a:p>
          <a:p>
            <a:endParaRPr lang="ru-RU" sz="900" dirty="0" smtClean="0"/>
          </a:p>
          <a:p>
            <a:r>
              <a:rPr lang="ru-RU" sz="900" dirty="0"/>
              <a:t>Управление </a:t>
            </a:r>
            <a:r>
              <a:rPr lang="ru-RU" sz="900" dirty="0" err="1"/>
              <a:t>Роскомнадзора</a:t>
            </a:r>
            <a:r>
              <a:rPr lang="ru-RU" sz="900" dirty="0"/>
              <a:t> по </a:t>
            </a:r>
            <a:r>
              <a:rPr lang="ru-RU" sz="900" dirty="0" smtClean="0"/>
              <a:t>Тюменской области, </a:t>
            </a:r>
            <a:r>
              <a:rPr lang="ru-RU" sz="900" dirty="0"/>
              <a:t>ХМАО и </a:t>
            </a:r>
            <a:r>
              <a:rPr lang="ru-RU" sz="900" dirty="0" smtClean="0"/>
              <a:t>ЯНАО</a:t>
            </a:r>
          </a:p>
          <a:p>
            <a:endParaRPr lang="ru-RU" sz="900" dirty="0" smtClean="0"/>
          </a:p>
          <a:p>
            <a:r>
              <a:rPr lang="ru-RU" sz="900" dirty="0"/>
              <a:t>Межрегиональное управление государственного автодорожного надзора по </a:t>
            </a:r>
            <a:r>
              <a:rPr lang="ru-RU" sz="900" dirty="0" smtClean="0"/>
              <a:t>Тюменской области, ХМАО </a:t>
            </a:r>
            <a:r>
              <a:rPr lang="ru-RU" sz="900" dirty="0"/>
              <a:t>и </a:t>
            </a:r>
            <a:r>
              <a:rPr lang="ru-RU" sz="900" dirty="0" smtClean="0"/>
              <a:t>ЯНАО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4157" y="2171436"/>
            <a:ext cx="3960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Управление </a:t>
            </a:r>
            <a:r>
              <a:rPr lang="ru-RU" sz="900" dirty="0" err="1" smtClean="0"/>
              <a:t>Росгвардии</a:t>
            </a:r>
            <a:r>
              <a:rPr lang="ru-RU" sz="900" dirty="0" smtClean="0"/>
              <a:t> по Тюменской области (контроль за деятельностью подразделений охраны)</a:t>
            </a:r>
          </a:p>
          <a:p>
            <a:endParaRPr lang="ru-RU" sz="900" dirty="0"/>
          </a:p>
          <a:p>
            <a:r>
              <a:rPr lang="ru-RU" sz="900" dirty="0" smtClean="0"/>
              <a:t>Центр лицензионно-разрешительной работы Управления </a:t>
            </a:r>
            <a:r>
              <a:rPr lang="ru-RU" sz="900" dirty="0" err="1" smtClean="0"/>
              <a:t>Росгвардии</a:t>
            </a:r>
            <a:r>
              <a:rPr lang="ru-RU" sz="900" dirty="0" smtClean="0"/>
              <a:t> по Тюменской области</a:t>
            </a:r>
          </a:p>
          <a:p>
            <a:endParaRPr lang="ru-RU" sz="900" dirty="0" smtClean="0"/>
          </a:p>
          <a:p>
            <a:r>
              <a:rPr lang="ru-RU" sz="900" dirty="0" smtClean="0"/>
              <a:t>Управление </a:t>
            </a:r>
            <a:r>
              <a:rPr lang="ru-RU" sz="900" dirty="0"/>
              <a:t>по вопросам </a:t>
            </a:r>
            <a:r>
              <a:rPr lang="ru-RU" sz="900" dirty="0" smtClean="0"/>
              <a:t>миграции УМВД России по Тюменской области</a:t>
            </a:r>
          </a:p>
          <a:p>
            <a:endParaRPr lang="ru-RU" sz="900" dirty="0" smtClean="0"/>
          </a:p>
          <a:p>
            <a:r>
              <a:rPr lang="ru-RU" sz="900" dirty="0"/>
              <a:t>Управление по контролю за оборотом </a:t>
            </a:r>
            <a:r>
              <a:rPr lang="ru-RU" sz="900" dirty="0" smtClean="0"/>
              <a:t>наркотиков УМВД России по Тюменской области</a:t>
            </a:r>
          </a:p>
          <a:p>
            <a:r>
              <a:rPr lang="ru-RU" sz="900" dirty="0" smtClean="0"/>
              <a:t> </a:t>
            </a:r>
          </a:p>
          <a:p>
            <a:r>
              <a:rPr lang="ru-RU" sz="900" dirty="0"/>
              <a:t>Управление ГИБДД УМВД России по </a:t>
            </a:r>
            <a:r>
              <a:rPr lang="ru-RU" sz="900" dirty="0" smtClean="0"/>
              <a:t>Тюменской </a:t>
            </a:r>
            <a:r>
              <a:rPr lang="ru-RU" sz="900" dirty="0" smtClean="0"/>
              <a:t>области</a:t>
            </a:r>
          </a:p>
          <a:p>
            <a:endParaRPr lang="ru-RU" sz="900" dirty="0" smtClean="0"/>
          </a:p>
          <a:p>
            <a:r>
              <a:rPr lang="ru-RU" sz="900" dirty="0"/>
              <a:t>Главное управление МЧС по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 smtClean="0"/>
          </a:p>
          <a:p>
            <a:r>
              <a:rPr lang="ru-RU" sz="900" dirty="0"/>
              <a:t>Управление Минюста РФ по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 smtClean="0"/>
          </a:p>
          <a:p>
            <a:r>
              <a:rPr lang="ru-RU" sz="900" dirty="0"/>
              <a:t>Управление ФАС по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 smtClean="0"/>
          </a:p>
          <a:p>
            <a:r>
              <a:rPr lang="ru-RU" sz="900" dirty="0"/>
              <a:t>Управление </a:t>
            </a:r>
            <a:r>
              <a:rPr lang="ru-RU" sz="900" dirty="0" err="1"/>
              <a:t>Росреестра</a:t>
            </a:r>
            <a:r>
              <a:rPr lang="ru-RU" sz="900" dirty="0"/>
              <a:t> по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 smtClean="0"/>
          </a:p>
          <a:p>
            <a:r>
              <a:rPr lang="ru-RU" sz="900" dirty="0"/>
              <a:t>Управление </a:t>
            </a:r>
            <a:r>
              <a:rPr lang="ru-RU" sz="900" dirty="0" err="1"/>
              <a:t>Роспотребнадзора</a:t>
            </a:r>
            <a:r>
              <a:rPr lang="ru-RU" sz="900" dirty="0"/>
              <a:t> по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 smtClean="0"/>
          </a:p>
          <a:p>
            <a:r>
              <a:rPr lang="ru-RU" sz="900" dirty="0" smtClean="0"/>
              <a:t>Управление </a:t>
            </a:r>
            <a:r>
              <a:rPr lang="ru-RU" sz="900" dirty="0" err="1" smtClean="0"/>
              <a:t>Росприроднадзора</a:t>
            </a:r>
            <a:r>
              <a:rPr lang="ru-RU" sz="900" dirty="0" smtClean="0"/>
              <a:t> по </a:t>
            </a:r>
            <a:r>
              <a:rPr lang="ru-RU" sz="900" dirty="0"/>
              <a:t>Тюменской </a:t>
            </a:r>
            <a:r>
              <a:rPr lang="ru-RU" sz="900" dirty="0" smtClean="0"/>
              <a:t>области</a:t>
            </a:r>
          </a:p>
          <a:p>
            <a:endParaRPr lang="ru-RU" sz="900" dirty="0" smtClean="0"/>
          </a:p>
          <a:p>
            <a:r>
              <a:rPr lang="ru-RU" sz="900" dirty="0"/>
              <a:t>Государственная инспекция труда в Тюменской </a:t>
            </a:r>
            <a:r>
              <a:rPr lang="ru-RU" sz="900" dirty="0" smtClean="0"/>
              <a:t>области</a:t>
            </a:r>
          </a:p>
          <a:p>
            <a:endParaRPr lang="ru-RU" sz="9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918369" y="352863"/>
            <a:ext cx="3744416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/>
              <a:t>Региональная энергетическая комиссия </a:t>
            </a:r>
            <a:r>
              <a:rPr lang="ru-RU" sz="900" dirty="0" smtClean="0"/>
              <a:t>Тюменской области, </a:t>
            </a:r>
            <a:r>
              <a:rPr lang="ru-RU" sz="900" dirty="0"/>
              <a:t>ХМАО и </a:t>
            </a:r>
            <a:r>
              <a:rPr lang="ru-RU" sz="900" dirty="0" smtClean="0"/>
              <a:t>ЯНАО</a:t>
            </a:r>
          </a:p>
          <a:p>
            <a:endParaRPr lang="ru-RU" sz="900" dirty="0"/>
          </a:p>
          <a:p>
            <a:r>
              <a:rPr lang="ru-RU" sz="900" dirty="0"/>
              <a:t>Главное управление строительства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Государственная жилищная инспекция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Департамент агропромышленного комплекса </a:t>
            </a:r>
            <a:r>
              <a:rPr lang="ru-RU" sz="900" dirty="0" smtClean="0"/>
              <a:t>Тюменской </a:t>
            </a:r>
            <a:r>
              <a:rPr lang="ru-RU" sz="900" dirty="0" smtClean="0"/>
              <a:t>области</a:t>
            </a:r>
          </a:p>
          <a:p>
            <a:endParaRPr lang="ru-RU" sz="900" dirty="0"/>
          </a:p>
          <a:p>
            <a:r>
              <a:rPr lang="ru-RU" sz="900" dirty="0" smtClean="0"/>
              <a:t>Департамент </a:t>
            </a:r>
            <a:r>
              <a:rPr lang="ru-RU" sz="900" dirty="0"/>
              <a:t>лесного комплекса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Департамент </a:t>
            </a:r>
            <a:r>
              <a:rPr lang="ru-RU" sz="900" dirty="0" smtClean="0"/>
              <a:t>образования и науки </a:t>
            </a:r>
            <a:r>
              <a:rPr lang="ru-RU" sz="900" dirty="0" smtClean="0"/>
              <a:t>Тюменской области (отдел </a:t>
            </a:r>
            <a:r>
              <a:rPr lang="ru-RU" sz="900" dirty="0"/>
              <a:t>по лицензированию, государственной аккредитации, надзору и контролю в сфере образования</a:t>
            </a:r>
            <a:r>
              <a:rPr lang="ru-RU" sz="900" dirty="0" smtClean="0"/>
              <a:t>)</a:t>
            </a:r>
          </a:p>
          <a:p>
            <a:endParaRPr lang="ru-RU" sz="900" dirty="0"/>
          </a:p>
          <a:p>
            <a:r>
              <a:rPr lang="ru-RU" sz="900" dirty="0"/>
              <a:t>Департамент недропользования и экологии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Департамент тарифной и ценовой политики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Комитет по охране и использованию объектов историко-культурного наследия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Управление ветеринарии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Управление </a:t>
            </a:r>
            <a:r>
              <a:rPr lang="ru-RU" sz="900" dirty="0" err="1"/>
              <a:t>гостехнадзора</a:t>
            </a:r>
            <a:r>
              <a:rPr lang="ru-RU" sz="900" dirty="0"/>
              <a:t>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 smtClean="0"/>
              <a:t>Департамент потребительского рынка и туризма Тюменской области</a:t>
            </a:r>
          </a:p>
          <a:p>
            <a:endParaRPr lang="ru-RU" sz="900" dirty="0" smtClean="0"/>
          </a:p>
          <a:p>
            <a:r>
              <a:rPr lang="ru-RU" sz="900" dirty="0" smtClean="0"/>
              <a:t>Управление </a:t>
            </a:r>
            <a:r>
              <a:rPr lang="ru-RU" sz="900" dirty="0"/>
              <a:t>по делам архивов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 err="1" smtClean="0"/>
              <a:t>Госохотуправление</a:t>
            </a:r>
            <a:r>
              <a:rPr lang="ru-RU" sz="900" dirty="0" smtClean="0"/>
              <a:t> Тюменской области</a:t>
            </a:r>
          </a:p>
          <a:p>
            <a:endParaRPr lang="ru-RU" sz="900" dirty="0"/>
          </a:p>
          <a:p>
            <a:r>
              <a:rPr lang="ru-RU" sz="900" dirty="0"/>
              <a:t>Департамент культуры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Департамент социального развития </a:t>
            </a:r>
            <a:r>
              <a:rPr lang="ru-RU" sz="900" dirty="0" smtClean="0"/>
              <a:t>Тюменской области</a:t>
            </a:r>
          </a:p>
          <a:p>
            <a:endParaRPr lang="ru-RU" sz="900" dirty="0"/>
          </a:p>
          <a:p>
            <a:r>
              <a:rPr lang="ru-RU" sz="900" dirty="0"/>
              <a:t>Департамент ЖКХ </a:t>
            </a:r>
            <a:r>
              <a:rPr lang="ru-RU" sz="900" dirty="0" smtClean="0"/>
              <a:t>Тюменской области </a:t>
            </a:r>
            <a:r>
              <a:rPr lang="ru-RU" sz="900" dirty="0"/>
              <a:t>(сектор регионального государственного надзора в области защиты населения и территорий от ЧС природного и техногенного характера)</a:t>
            </a:r>
          </a:p>
          <a:p>
            <a:endParaRPr lang="ru-RU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4929444" y="5838772"/>
            <a:ext cx="198002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/>
              <a:t>Муниципальные органы контроля</a:t>
            </a:r>
            <a:endParaRPr lang="ru-RU" sz="9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552378" y="6415663"/>
            <a:ext cx="251870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7</a:t>
            </a:r>
            <a:endParaRPr lang="ru-RU" sz="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03748" y="6415663"/>
            <a:ext cx="251870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6</a:t>
            </a:r>
            <a:endParaRPr lang="ru-RU" sz="600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6525344"/>
            <a:ext cx="23037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endCxn id="10" idx="3"/>
          </p:cNvCxnSpPr>
          <p:nvPr/>
        </p:nvCxnSpPr>
        <p:spPr>
          <a:xfrm flipH="1">
            <a:off x="6804248" y="6518475"/>
            <a:ext cx="2339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46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95689" y="243460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Виды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14109" y="243460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п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роверок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005" y="738778"/>
            <a:ext cx="880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плановые</a:t>
            </a:r>
            <a:endParaRPr lang="ru-RU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444005" y="1015743"/>
            <a:ext cx="17716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и</a:t>
            </a:r>
            <a:r>
              <a:rPr lang="ru-RU" sz="1000" dirty="0" smtClean="0"/>
              <a:t>стечение трех лет со дня</a:t>
            </a:r>
            <a:endParaRPr lang="ru-RU" sz="10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179512" y="872624"/>
            <a:ext cx="28757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79512" y="872625"/>
            <a:ext cx="0" cy="4930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77060" y="1321682"/>
            <a:ext cx="25138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г</a:t>
            </a:r>
            <a:r>
              <a:rPr lang="ru-RU" sz="1000" dirty="0" smtClean="0"/>
              <a:t>осударственной регистрации  ЮЛ, ИП</a:t>
            </a:r>
            <a:endParaRPr lang="ru-RU" sz="1000" dirty="0"/>
          </a:p>
        </p:txBody>
      </p:sp>
      <p:sp>
        <p:nvSpPr>
          <p:cNvPr id="25" name="TextBox 24"/>
          <p:cNvSpPr txBox="1"/>
          <p:nvPr/>
        </p:nvSpPr>
        <p:spPr>
          <a:xfrm>
            <a:off x="1077060" y="1548656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окончания </a:t>
            </a:r>
            <a:r>
              <a:rPr lang="ru-RU" sz="1000" dirty="0" smtClean="0"/>
              <a:t>проведения последней </a:t>
            </a:r>
          </a:p>
          <a:p>
            <a:r>
              <a:rPr lang="ru-RU" sz="1000" dirty="0" smtClean="0"/>
              <a:t>плановой проверки </a:t>
            </a:r>
            <a:r>
              <a:rPr lang="ru-RU" sz="1000" dirty="0" smtClean="0"/>
              <a:t>ЮЛ, </a:t>
            </a:r>
            <a:r>
              <a:rPr lang="ru-RU" sz="1000" dirty="0" smtClean="0"/>
              <a:t>ИП</a:t>
            </a:r>
            <a:endParaRPr lang="ru-RU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1076532" y="1948766"/>
            <a:ext cx="2962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начала </a:t>
            </a:r>
            <a:r>
              <a:rPr lang="ru-RU" sz="1000" dirty="0" smtClean="0"/>
              <a:t>осуществления предпринимательской</a:t>
            </a:r>
          </a:p>
          <a:p>
            <a:r>
              <a:rPr lang="ru-RU" sz="1000" dirty="0"/>
              <a:t>д</a:t>
            </a:r>
            <a:r>
              <a:rPr lang="ru-RU" sz="1000" dirty="0" smtClean="0"/>
              <a:t>еятельности в соответствии с уведомлением</a:t>
            </a:r>
            <a:endParaRPr lang="ru-RU" sz="1000" dirty="0"/>
          </a:p>
        </p:txBody>
      </p:sp>
      <p:sp>
        <p:nvSpPr>
          <p:cNvPr id="37" name="TextBox 36"/>
          <p:cNvSpPr txBox="1"/>
          <p:nvPr/>
        </p:nvSpPr>
        <p:spPr>
          <a:xfrm>
            <a:off x="467087" y="2705766"/>
            <a:ext cx="31983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д</a:t>
            </a:r>
            <a:r>
              <a:rPr lang="ru-RU" sz="1000" dirty="0" smtClean="0"/>
              <a:t>ва и более раза в три года в следующих сферах:</a:t>
            </a:r>
            <a:endParaRPr lang="ru-RU" sz="1000" dirty="0"/>
          </a:p>
        </p:txBody>
      </p:sp>
      <p:sp>
        <p:nvSpPr>
          <p:cNvPr id="38" name="TextBox 37"/>
          <p:cNvSpPr txBox="1"/>
          <p:nvPr/>
        </p:nvSpPr>
        <p:spPr>
          <a:xfrm>
            <a:off x="1077060" y="2945819"/>
            <a:ext cx="12202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здравоохранение</a:t>
            </a:r>
            <a:endParaRPr lang="ru-RU" sz="1000" dirty="0"/>
          </a:p>
        </p:txBody>
      </p:sp>
      <p:sp>
        <p:nvSpPr>
          <p:cNvPr id="39" name="TextBox 38"/>
          <p:cNvSpPr txBox="1"/>
          <p:nvPr/>
        </p:nvSpPr>
        <p:spPr>
          <a:xfrm>
            <a:off x="1077060" y="3172015"/>
            <a:ext cx="9364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образование</a:t>
            </a:r>
            <a:endParaRPr lang="ru-RU" sz="1000" dirty="0"/>
          </a:p>
        </p:txBody>
      </p:sp>
      <p:sp>
        <p:nvSpPr>
          <p:cNvPr id="40" name="TextBox 39"/>
          <p:cNvSpPr txBox="1"/>
          <p:nvPr/>
        </p:nvSpPr>
        <p:spPr>
          <a:xfrm>
            <a:off x="1100010" y="3406482"/>
            <a:ext cx="12795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с</a:t>
            </a:r>
            <a:r>
              <a:rPr lang="ru-RU" sz="1000" dirty="0" smtClean="0"/>
              <a:t>оциальная сфера</a:t>
            </a:r>
            <a:endParaRPr lang="ru-RU" sz="1000" dirty="0"/>
          </a:p>
        </p:txBody>
      </p:sp>
      <p:sp>
        <p:nvSpPr>
          <p:cNvPr id="41" name="TextBox 40"/>
          <p:cNvSpPr txBox="1"/>
          <p:nvPr/>
        </p:nvSpPr>
        <p:spPr>
          <a:xfrm>
            <a:off x="1100010" y="3520853"/>
            <a:ext cx="124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т</a:t>
            </a:r>
            <a:r>
              <a:rPr lang="ru-RU" sz="1000" dirty="0" smtClean="0"/>
              <a:t>еплоснабжение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100010" y="3837737"/>
            <a:ext cx="13473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электроэнергетика</a:t>
            </a:r>
            <a:endParaRPr lang="ru-RU" sz="1000" dirty="0"/>
          </a:p>
        </p:txBody>
      </p:sp>
      <p:sp>
        <p:nvSpPr>
          <p:cNvPr id="44" name="TextBox 43"/>
          <p:cNvSpPr txBox="1"/>
          <p:nvPr/>
        </p:nvSpPr>
        <p:spPr>
          <a:xfrm>
            <a:off x="1100010" y="4086877"/>
            <a:ext cx="2196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э</a:t>
            </a:r>
            <a:r>
              <a:rPr lang="ru-RU" sz="1000" dirty="0" smtClean="0"/>
              <a:t>нергосбережение и повышение </a:t>
            </a:r>
          </a:p>
          <a:p>
            <a:r>
              <a:rPr lang="ru-RU" sz="1000" dirty="0" smtClean="0"/>
              <a:t>энергетической эффективности</a:t>
            </a:r>
            <a:endParaRPr lang="ru-RU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395681" y="4602614"/>
            <a:ext cx="40414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и</a:t>
            </a:r>
            <a:r>
              <a:rPr lang="ru-RU" sz="1000" dirty="0" smtClean="0"/>
              <a:t>ная периодичность в </a:t>
            </a:r>
            <a:r>
              <a:rPr lang="ru-RU" sz="1000" dirty="0" smtClean="0"/>
              <a:t>зависимости от </a:t>
            </a:r>
            <a:r>
              <a:rPr lang="ru-RU" sz="1000" dirty="0" smtClean="0"/>
              <a:t>отнесения используемых </a:t>
            </a:r>
          </a:p>
          <a:p>
            <a:r>
              <a:rPr lang="ru-RU" sz="1000" dirty="0" smtClean="0"/>
              <a:t>производственных объектов к определенной категории риска,</a:t>
            </a:r>
          </a:p>
          <a:p>
            <a:r>
              <a:rPr lang="ru-RU" sz="1000" dirty="0"/>
              <a:t>о</a:t>
            </a:r>
            <a:r>
              <a:rPr lang="ru-RU" sz="1000" dirty="0" smtClean="0"/>
              <a:t>пределенному классу опасности</a:t>
            </a:r>
          </a:p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463274" y="5301208"/>
            <a:ext cx="38266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лан проверок утверждается</a:t>
            </a:r>
            <a:r>
              <a:rPr lang="en-US" sz="1000" dirty="0" smtClean="0"/>
              <a:t> </a:t>
            </a:r>
            <a:r>
              <a:rPr lang="ru-RU" sz="1000" dirty="0" smtClean="0"/>
              <a:t>Генеральной прокуратурой РФ </a:t>
            </a:r>
            <a:endParaRPr lang="en-US" sz="1000" dirty="0" smtClean="0"/>
          </a:p>
          <a:p>
            <a:r>
              <a:rPr lang="ru-RU" sz="1000" dirty="0" smtClean="0"/>
              <a:t>в срок</a:t>
            </a:r>
            <a:r>
              <a:rPr lang="en-US" sz="1000" dirty="0" smtClean="0"/>
              <a:t> </a:t>
            </a:r>
            <a:r>
              <a:rPr lang="ru-RU" sz="1000" dirty="0" smtClean="0"/>
              <a:t>до 31 декабря текущего календарного года</a:t>
            </a:r>
            <a:r>
              <a:rPr lang="en-US" sz="1000" dirty="0" smtClean="0"/>
              <a:t> </a:t>
            </a:r>
            <a:r>
              <a:rPr lang="ru-RU" sz="1000" dirty="0" smtClean="0"/>
              <a:t>и </a:t>
            </a:r>
            <a:endParaRPr lang="en-US" sz="1000" dirty="0" smtClean="0"/>
          </a:p>
          <a:p>
            <a:r>
              <a:rPr lang="ru-RU" sz="1000" dirty="0" smtClean="0"/>
              <a:t>размещается на сайте в сети </a:t>
            </a:r>
            <a:r>
              <a:rPr lang="ru-RU" sz="1000" dirty="0" smtClean="0"/>
              <a:t>Интернет </a:t>
            </a:r>
            <a:endParaRPr lang="ru-RU" sz="1000" dirty="0" smtClean="0"/>
          </a:p>
          <a:p>
            <a:r>
              <a:rPr lang="ru-RU" sz="1000" dirty="0" smtClean="0"/>
              <a:t>01.07.2015 создан Единый реестр проверок</a:t>
            </a:r>
            <a:r>
              <a:rPr lang="en-US" sz="1000" dirty="0" smtClean="0"/>
              <a:t> </a:t>
            </a:r>
            <a:r>
              <a:rPr lang="ru-RU" sz="1000" dirty="0" smtClean="0"/>
              <a:t>в целях</a:t>
            </a:r>
            <a:endParaRPr lang="en-US" sz="1000" dirty="0" smtClean="0"/>
          </a:p>
          <a:p>
            <a:r>
              <a:rPr lang="ru-RU" sz="1000" dirty="0" smtClean="0"/>
              <a:t>обеспечения учета проводимых проверок,</a:t>
            </a:r>
            <a:r>
              <a:rPr lang="en-US" sz="1000" dirty="0" smtClean="0"/>
              <a:t> </a:t>
            </a:r>
            <a:r>
              <a:rPr lang="ru-RU" sz="1000" dirty="0" smtClean="0"/>
              <a:t>а также их </a:t>
            </a:r>
            <a:endParaRPr lang="en-US" sz="1000" dirty="0" smtClean="0"/>
          </a:p>
          <a:p>
            <a:r>
              <a:rPr lang="ru-RU" sz="1000" dirty="0" smtClean="0"/>
              <a:t>результатов, размещен на сайте </a:t>
            </a:r>
            <a:r>
              <a:rPr lang="en-US" sz="1000" dirty="0" smtClean="0"/>
              <a:t>proverki.gov.ru</a:t>
            </a:r>
            <a:endParaRPr lang="ru-RU" sz="1000" dirty="0"/>
          </a:p>
        </p:txBody>
      </p:sp>
      <p:sp>
        <p:nvSpPr>
          <p:cNvPr id="56" name="TextBox 55"/>
          <p:cNvSpPr txBox="1"/>
          <p:nvPr/>
        </p:nvSpPr>
        <p:spPr>
          <a:xfrm>
            <a:off x="5220072" y="798595"/>
            <a:ext cx="9669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внеплановые</a:t>
            </a:r>
            <a:endParaRPr lang="ru-RU" sz="1000" dirty="0"/>
          </a:p>
        </p:txBody>
      </p:sp>
      <p:sp>
        <p:nvSpPr>
          <p:cNvPr id="58" name="TextBox 57"/>
          <p:cNvSpPr txBox="1"/>
          <p:nvPr/>
        </p:nvSpPr>
        <p:spPr>
          <a:xfrm>
            <a:off x="5220072" y="1044816"/>
            <a:ext cx="2749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и</a:t>
            </a:r>
            <a:r>
              <a:rPr lang="ru-RU" sz="1000" dirty="0" smtClean="0"/>
              <a:t>стечение срока исполнения предписания</a:t>
            </a:r>
            <a:endParaRPr lang="ru-RU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5236203" y="1261964"/>
            <a:ext cx="37779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з</a:t>
            </a:r>
            <a:r>
              <a:rPr lang="ru-RU" sz="1000" dirty="0" smtClean="0"/>
              <a:t>аявление ЮЛ, ИП о предоставлении правового статуса,</a:t>
            </a:r>
          </a:p>
          <a:p>
            <a:r>
              <a:rPr lang="ru-RU" sz="1000" dirty="0"/>
              <a:t>с</a:t>
            </a:r>
            <a:r>
              <a:rPr lang="ru-RU" sz="1000" dirty="0" smtClean="0"/>
              <a:t>пециального разрешения (лицензий) на право осуществления отдельных видов деятельности или разрешения (согласования) на осуществление иных </a:t>
            </a:r>
          </a:p>
          <a:p>
            <a:r>
              <a:rPr lang="ru-RU" sz="1000" dirty="0"/>
              <a:t>ю</a:t>
            </a:r>
            <a:r>
              <a:rPr lang="ru-RU" sz="1000" dirty="0" smtClean="0"/>
              <a:t>ридически значимых действий</a:t>
            </a:r>
            <a:endParaRPr lang="ru-RU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5236203" y="2148821"/>
            <a:ext cx="381145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м</a:t>
            </a:r>
            <a:r>
              <a:rPr lang="ru-RU" sz="1000" dirty="0" smtClean="0"/>
              <a:t>отивированное представление должностного лица органа контроля (надзора) по результатам анализа результатов мероприятий по контролю без взаимодействия с ЮЛ, ИП; рассмотрения или предварительной проверки поступивших в органы контроля (надзора) обращений и заявлений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995587" y="3120743"/>
            <a:ext cx="28248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в</a:t>
            </a:r>
            <a:r>
              <a:rPr lang="ru-RU" sz="1000" dirty="0" smtClean="0"/>
              <a:t>озникновение угрозы </a:t>
            </a:r>
            <a:r>
              <a:rPr lang="ru-RU" sz="1000" dirty="0" smtClean="0"/>
              <a:t>причинения </a:t>
            </a:r>
            <a:r>
              <a:rPr lang="ru-RU" sz="1000" dirty="0" smtClean="0"/>
              <a:t>вреда жизни здоровью </a:t>
            </a:r>
            <a:r>
              <a:rPr lang="ru-RU" sz="1000" dirty="0" smtClean="0"/>
              <a:t>граждан</a:t>
            </a:r>
            <a:r>
              <a:rPr lang="ru-RU" sz="1000" dirty="0" smtClean="0"/>
              <a:t>, окружающей среде </a:t>
            </a:r>
            <a:endParaRPr lang="ru-RU" sz="1000" dirty="0"/>
          </a:p>
        </p:txBody>
      </p:sp>
      <p:sp>
        <p:nvSpPr>
          <p:cNvPr id="62" name="TextBox 61"/>
          <p:cNvSpPr txBox="1"/>
          <p:nvPr/>
        </p:nvSpPr>
        <p:spPr>
          <a:xfrm rot="10800000" flipV="1">
            <a:off x="5995586" y="3609663"/>
            <a:ext cx="27836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ричинение вреда жизни, здоровью граждан, окружающей среде</a:t>
            </a:r>
            <a:endParaRPr lang="ru-RU" sz="1000" dirty="0"/>
          </a:p>
        </p:txBody>
      </p:sp>
      <p:sp>
        <p:nvSpPr>
          <p:cNvPr id="63" name="TextBox 62"/>
          <p:cNvSpPr txBox="1"/>
          <p:nvPr/>
        </p:nvSpPr>
        <p:spPr>
          <a:xfrm>
            <a:off x="6008882" y="4040711"/>
            <a:ext cx="20233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нарушение прав потребителей</a:t>
            </a:r>
            <a:endParaRPr lang="ru-RU" sz="1000" dirty="0"/>
          </a:p>
        </p:txBody>
      </p:sp>
      <p:sp>
        <p:nvSpPr>
          <p:cNvPr id="64" name="TextBox 63"/>
          <p:cNvSpPr txBox="1"/>
          <p:nvPr/>
        </p:nvSpPr>
        <p:spPr>
          <a:xfrm>
            <a:off x="5238207" y="4464114"/>
            <a:ext cx="37221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в</a:t>
            </a:r>
            <a:r>
              <a:rPr lang="ru-RU" sz="1000" dirty="0" smtClean="0"/>
              <a:t>ыявление при проведении мероприятий без </a:t>
            </a:r>
            <a:r>
              <a:rPr lang="ru-RU" sz="1000" dirty="0" smtClean="0"/>
              <a:t>взаимодействия с </a:t>
            </a:r>
            <a:r>
              <a:rPr lang="ru-RU" sz="1000" dirty="0" smtClean="0"/>
              <a:t>ЮЛ, ИП индикаторов риска</a:t>
            </a:r>
            <a:endParaRPr lang="ru-RU" sz="1000" dirty="0"/>
          </a:p>
        </p:txBody>
      </p:sp>
      <p:sp>
        <p:nvSpPr>
          <p:cNvPr id="65" name="TextBox 64"/>
          <p:cNvSpPr txBox="1"/>
          <p:nvPr/>
        </p:nvSpPr>
        <p:spPr>
          <a:xfrm>
            <a:off x="5238207" y="5018112"/>
            <a:ext cx="36339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риказ (распоряжение) руководителя органа контроля (надзора</a:t>
            </a:r>
            <a:r>
              <a:rPr lang="ru-RU" sz="1000" dirty="0" smtClean="0"/>
              <a:t>) на основании</a:t>
            </a:r>
            <a:endParaRPr lang="ru-RU" sz="1000" dirty="0"/>
          </a:p>
        </p:txBody>
      </p:sp>
      <p:sp>
        <p:nvSpPr>
          <p:cNvPr id="66" name="TextBox 65"/>
          <p:cNvSpPr txBox="1"/>
          <p:nvPr/>
        </p:nvSpPr>
        <p:spPr>
          <a:xfrm>
            <a:off x="6008882" y="5418222"/>
            <a:ext cx="17508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поручения </a:t>
            </a:r>
            <a:r>
              <a:rPr lang="ru-RU" sz="1000" dirty="0" smtClean="0"/>
              <a:t>Президента РФ</a:t>
            </a:r>
            <a:endParaRPr lang="ru-RU" sz="1000" dirty="0"/>
          </a:p>
        </p:txBody>
      </p:sp>
      <p:sp>
        <p:nvSpPr>
          <p:cNvPr id="67" name="TextBox 66"/>
          <p:cNvSpPr txBox="1"/>
          <p:nvPr/>
        </p:nvSpPr>
        <p:spPr>
          <a:xfrm>
            <a:off x="6008882" y="5664443"/>
            <a:ext cx="19351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поручения </a:t>
            </a:r>
            <a:r>
              <a:rPr lang="ru-RU" sz="1000" dirty="0" smtClean="0"/>
              <a:t>Правительства </a:t>
            </a:r>
            <a:r>
              <a:rPr lang="ru-RU" sz="1000" dirty="0" smtClean="0"/>
              <a:t>РФ</a:t>
            </a:r>
            <a:endParaRPr lang="ru-RU" sz="1000" dirty="0"/>
          </a:p>
        </p:txBody>
      </p:sp>
      <p:sp>
        <p:nvSpPr>
          <p:cNvPr id="68" name="TextBox 67"/>
          <p:cNvSpPr txBox="1"/>
          <p:nvPr/>
        </p:nvSpPr>
        <p:spPr>
          <a:xfrm>
            <a:off x="6017432" y="5910053"/>
            <a:ext cx="1527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требования </a:t>
            </a:r>
            <a:r>
              <a:rPr lang="ru-RU" sz="1000" dirty="0" smtClean="0"/>
              <a:t>прокурора</a:t>
            </a:r>
            <a:endParaRPr lang="ru-RU" sz="1000" dirty="0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>
            <a:off x="179512" y="4869160"/>
            <a:ext cx="2161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>
            <a:endCxn id="37" idx="1"/>
          </p:cNvCxnSpPr>
          <p:nvPr/>
        </p:nvCxnSpPr>
        <p:spPr>
          <a:xfrm>
            <a:off x="179512" y="2828876"/>
            <a:ext cx="28757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179512" y="1138854"/>
            <a:ext cx="2837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755576" y="1261965"/>
            <a:ext cx="0" cy="8868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>
            <a:endCxn id="24" idx="1"/>
          </p:cNvCxnSpPr>
          <p:nvPr/>
        </p:nvCxnSpPr>
        <p:spPr>
          <a:xfrm>
            <a:off x="755576" y="1444792"/>
            <a:ext cx="321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755576" y="1748711"/>
            <a:ext cx="3444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755576" y="2951987"/>
            <a:ext cx="0" cy="13349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755576" y="3075097"/>
            <a:ext cx="3444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>
            <a:off x="755576" y="3291562"/>
            <a:ext cx="3214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755576" y="3520853"/>
            <a:ext cx="3214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>
            <a:off x="755576" y="3705519"/>
            <a:ext cx="3214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>
            <a:off x="755576" y="3952522"/>
            <a:ext cx="3214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Прямая соединительная линия 150"/>
          <p:cNvCxnSpPr/>
          <p:nvPr/>
        </p:nvCxnSpPr>
        <p:spPr>
          <a:xfrm>
            <a:off x="4788024" y="921705"/>
            <a:ext cx="0" cy="4296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единительная линия 152"/>
          <p:cNvCxnSpPr/>
          <p:nvPr/>
        </p:nvCxnSpPr>
        <p:spPr>
          <a:xfrm>
            <a:off x="4788024" y="921705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единительная линия 154"/>
          <p:cNvCxnSpPr>
            <a:endCxn id="58" idx="1"/>
          </p:cNvCxnSpPr>
          <p:nvPr/>
        </p:nvCxnSpPr>
        <p:spPr>
          <a:xfrm>
            <a:off x="4788024" y="1167926"/>
            <a:ext cx="43204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>
            <a:endCxn id="59" idx="1"/>
          </p:cNvCxnSpPr>
          <p:nvPr/>
        </p:nvCxnSpPr>
        <p:spPr>
          <a:xfrm>
            <a:off x="4786020" y="1692851"/>
            <a:ext cx="4501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>
            <a:off x="4788024" y="2664556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единительная линия 160"/>
          <p:cNvCxnSpPr/>
          <p:nvPr/>
        </p:nvCxnSpPr>
        <p:spPr>
          <a:xfrm>
            <a:off x="5580112" y="3120743"/>
            <a:ext cx="0" cy="1043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единительная линия 164"/>
          <p:cNvCxnSpPr>
            <a:endCxn id="62" idx="3"/>
          </p:cNvCxnSpPr>
          <p:nvPr/>
        </p:nvCxnSpPr>
        <p:spPr>
          <a:xfrm>
            <a:off x="5580111" y="3809718"/>
            <a:ext cx="4154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/>
          <p:nvPr/>
        </p:nvCxnSpPr>
        <p:spPr>
          <a:xfrm flipV="1">
            <a:off x="5580112" y="3394508"/>
            <a:ext cx="415475" cy="3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Прямая соединительная линия 175"/>
          <p:cNvCxnSpPr/>
          <p:nvPr/>
        </p:nvCxnSpPr>
        <p:spPr>
          <a:xfrm>
            <a:off x="4788024" y="5218167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Прямая соединительная линия 177"/>
          <p:cNvCxnSpPr/>
          <p:nvPr/>
        </p:nvCxnSpPr>
        <p:spPr>
          <a:xfrm>
            <a:off x="5703537" y="5433611"/>
            <a:ext cx="0" cy="5995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endCxn id="44" idx="1"/>
          </p:cNvCxnSpPr>
          <p:nvPr/>
        </p:nvCxnSpPr>
        <p:spPr>
          <a:xfrm>
            <a:off x="755576" y="4286932"/>
            <a:ext cx="3444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26" idx="1"/>
          </p:cNvCxnSpPr>
          <p:nvPr/>
        </p:nvCxnSpPr>
        <p:spPr>
          <a:xfrm>
            <a:off x="755576" y="2148821"/>
            <a:ext cx="3209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endCxn id="55" idx="1"/>
          </p:cNvCxnSpPr>
          <p:nvPr/>
        </p:nvCxnSpPr>
        <p:spPr>
          <a:xfrm>
            <a:off x="179512" y="5802942"/>
            <a:ext cx="283762" cy="60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66" idx="1"/>
          </p:cNvCxnSpPr>
          <p:nvPr/>
        </p:nvCxnSpPr>
        <p:spPr>
          <a:xfrm>
            <a:off x="5716833" y="5541332"/>
            <a:ext cx="29204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endCxn id="67" idx="1"/>
          </p:cNvCxnSpPr>
          <p:nvPr/>
        </p:nvCxnSpPr>
        <p:spPr>
          <a:xfrm>
            <a:off x="5703537" y="5787553"/>
            <a:ext cx="30534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endCxn id="68" idx="1"/>
          </p:cNvCxnSpPr>
          <p:nvPr/>
        </p:nvCxnSpPr>
        <p:spPr>
          <a:xfrm>
            <a:off x="5712087" y="6033163"/>
            <a:ext cx="30534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>
            <a:endCxn id="63" idx="1"/>
          </p:cNvCxnSpPr>
          <p:nvPr/>
        </p:nvCxnSpPr>
        <p:spPr>
          <a:xfrm>
            <a:off x="5580112" y="4163821"/>
            <a:ext cx="42877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Прямоугольник 91"/>
          <p:cNvSpPr/>
          <p:nvPr/>
        </p:nvSpPr>
        <p:spPr>
          <a:xfrm>
            <a:off x="6552378" y="6422532"/>
            <a:ext cx="251870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9</a:t>
            </a:r>
            <a:endParaRPr lang="ru-RU" sz="600" dirty="0"/>
          </a:p>
        </p:txBody>
      </p:sp>
      <p:sp>
        <p:nvSpPr>
          <p:cNvPr id="93" name="Прямоугольник 92"/>
          <p:cNvSpPr/>
          <p:nvPr/>
        </p:nvSpPr>
        <p:spPr>
          <a:xfrm>
            <a:off x="2333975" y="6422532"/>
            <a:ext cx="251870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8</a:t>
            </a:r>
            <a:endParaRPr lang="ru-RU" sz="600" dirty="0"/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>
            <a:off x="0" y="6525344"/>
            <a:ext cx="23339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endCxn id="92" idx="3"/>
          </p:cNvCxnSpPr>
          <p:nvPr/>
        </p:nvCxnSpPr>
        <p:spPr>
          <a:xfrm flipH="1">
            <a:off x="6804248" y="6525344"/>
            <a:ext cx="2339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endCxn id="64" idx="1"/>
          </p:cNvCxnSpPr>
          <p:nvPr/>
        </p:nvCxnSpPr>
        <p:spPr>
          <a:xfrm>
            <a:off x="4786020" y="4664169"/>
            <a:ext cx="4521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1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6441" y="154643"/>
            <a:ext cx="17748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chemeClr val="bg2">
                    <a:lumMod val="50000"/>
                  </a:schemeClr>
                </a:solidFill>
              </a:rPr>
              <a:t>Контрольная закупка</a:t>
            </a:r>
            <a:endParaRPr lang="ru-RU" sz="1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441" y="391535"/>
            <a:ext cx="1778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в</a:t>
            </a:r>
            <a:r>
              <a:rPr lang="ru-RU" sz="1000" dirty="0" smtClean="0"/>
              <a:t> случаях, установленных </a:t>
            </a:r>
          </a:p>
          <a:p>
            <a:r>
              <a:rPr lang="ru-RU" sz="1000" dirty="0"/>
              <a:t>ф</a:t>
            </a:r>
            <a:r>
              <a:rPr lang="ru-RU" sz="1000" dirty="0" smtClean="0"/>
              <a:t>едеральным законом</a:t>
            </a:r>
            <a:endParaRPr lang="ru-RU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536441" y="763975"/>
            <a:ext cx="188545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задание руководителя</a:t>
            </a:r>
          </a:p>
          <a:p>
            <a:r>
              <a:rPr lang="ru-RU" sz="1000" dirty="0" smtClean="0"/>
              <a:t>(</a:t>
            </a:r>
            <a:r>
              <a:rPr lang="ru-RU" sz="1000" dirty="0" smtClean="0"/>
              <a:t>заместителя </a:t>
            </a:r>
            <a:r>
              <a:rPr lang="ru-RU" sz="1000" dirty="0" smtClean="0"/>
              <a:t>руководителя)</a:t>
            </a:r>
          </a:p>
          <a:p>
            <a:r>
              <a:rPr lang="ru-RU" sz="1000" dirty="0" smtClean="0"/>
              <a:t>органа контроля (надзора</a:t>
            </a:r>
            <a:r>
              <a:rPr lang="ru-RU" sz="800" dirty="0" smtClean="0"/>
              <a:t>)</a:t>
            </a:r>
            <a:endParaRPr lang="ru-RU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536441" y="1264906"/>
            <a:ext cx="1516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б</a:t>
            </a:r>
            <a:r>
              <a:rPr lang="ru-RU" sz="1000" dirty="0" smtClean="0"/>
              <a:t>ез предварительного</a:t>
            </a:r>
          </a:p>
          <a:p>
            <a:r>
              <a:rPr lang="ru-RU" sz="1000" dirty="0" smtClean="0"/>
              <a:t>уведомления ЮЛ, ИП</a:t>
            </a:r>
            <a:endParaRPr lang="ru-RU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536441" y="1660161"/>
            <a:ext cx="19880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с</a:t>
            </a:r>
            <a:r>
              <a:rPr lang="ru-RU" sz="1000" dirty="0" smtClean="0"/>
              <a:t>огласование с прокуратурой </a:t>
            </a:r>
            <a:endParaRPr lang="ru-RU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536441" y="1850363"/>
            <a:ext cx="20649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в</a:t>
            </a:r>
            <a:r>
              <a:rPr lang="ru-RU" sz="1000" dirty="0" smtClean="0"/>
              <a:t> присутствии двух свидетелей</a:t>
            </a:r>
            <a:endParaRPr lang="ru-RU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536441" y="2093754"/>
            <a:ext cx="16706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а</a:t>
            </a:r>
            <a:r>
              <a:rPr lang="ru-RU" sz="1000" dirty="0" smtClean="0"/>
              <a:t>кт контрольной закупки</a:t>
            </a:r>
            <a:endParaRPr lang="ru-RU" sz="1000" dirty="0"/>
          </a:p>
        </p:txBody>
      </p:sp>
      <p:sp>
        <p:nvSpPr>
          <p:cNvPr id="30" name="TextBox 29"/>
          <p:cNvSpPr txBox="1"/>
          <p:nvPr/>
        </p:nvSpPr>
        <p:spPr>
          <a:xfrm>
            <a:off x="2526546" y="2304621"/>
            <a:ext cx="17956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chemeClr val="bg2">
                    <a:lumMod val="50000"/>
                  </a:schemeClr>
                </a:solidFill>
              </a:rPr>
              <a:t>Результаты проверок</a:t>
            </a:r>
            <a:endParaRPr lang="ru-RU" sz="1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524486" y="2870536"/>
            <a:ext cx="1942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редписание об устранении</a:t>
            </a:r>
          </a:p>
          <a:p>
            <a:r>
              <a:rPr lang="ru-RU" sz="1000" dirty="0"/>
              <a:t>в</a:t>
            </a:r>
            <a:r>
              <a:rPr lang="ru-RU" sz="1000" dirty="0" smtClean="0"/>
              <a:t>ыявленных нарушений с</a:t>
            </a:r>
          </a:p>
          <a:p>
            <a:r>
              <a:rPr lang="ru-RU" sz="1000" dirty="0"/>
              <a:t>у</a:t>
            </a:r>
            <a:r>
              <a:rPr lang="ru-RU" sz="1000" dirty="0" smtClean="0"/>
              <a:t>казанием сроков их устранения</a:t>
            </a:r>
            <a:endParaRPr lang="ru-RU" sz="1000" dirty="0"/>
          </a:p>
        </p:txBody>
      </p:sp>
      <p:sp>
        <p:nvSpPr>
          <p:cNvPr id="42" name="TextBox 41"/>
          <p:cNvSpPr txBox="1"/>
          <p:nvPr/>
        </p:nvSpPr>
        <p:spPr>
          <a:xfrm>
            <a:off x="2526546" y="3538823"/>
            <a:ext cx="19595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ринятие незамедлительных мер</a:t>
            </a:r>
          </a:p>
          <a:p>
            <a:r>
              <a:rPr lang="ru-RU" sz="1000" dirty="0"/>
              <a:t>п</a:t>
            </a:r>
            <a:r>
              <a:rPr lang="ru-RU" sz="1000" dirty="0" smtClean="0"/>
              <a:t>о недопущению причинения вреда</a:t>
            </a:r>
          </a:p>
          <a:p>
            <a:r>
              <a:rPr lang="ru-RU" sz="1000" dirty="0"/>
              <a:t>и</a:t>
            </a:r>
            <a:r>
              <a:rPr lang="ru-RU" sz="1000" dirty="0" smtClean="0"/>
              <a:t>ли прекращению его причинения вплоть до временного запрета деятельности в порядке КоАП </a:t>
            </a:r>
            <a:r>
              <a:rPr lang="ru-RU" sz="1000" dirty="0" smtClean="0"/>
              <a:t>РФ</a:t>
            </a:r>
            <a:endParaRPr lang="ru-RU" sz="1000" dirty="0"/>
          </a:p>
        </p:txBody>
      </p:sp>
      <p:sp>
        <p:nvSpPr>
          <p:cNvPr id="43" name="TextBox 42"/>
          <p:cNvSpPr txBox="1"/>
          <p:nvPr/>
        </p:nvSpPr>
        <p:spPr>
          <a:xfrm>
            <a:off x="2510058" y="5034367"/>
            <a:ext cx="19424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в</a:t>
            </a:r>
            <a:r>
              <a:rPr lang="ru-RU" sz="1000" dirty="0" smtClean="0"/>
              <a:t>озбуждение дела об административном правонарушении в соответствии с КоАП РФ</a:t>
            </a:r>
            <a:endParaRPr lang="ru-RU" sz="1000" dirty="0"/>
          </a:p>
        </p:txBody>
      </p:sp>
      <p:sp>
        <p:nvSpPr>
          <p:cNvPr id="46" name="TextBox 45"/>
          <p:cNvSpPr txBox="1"/>
          <p:nvPr/>
        </p:nvSpPr>
        <p:spPr>
          <a:xfrm>
            <a:off x="2510058" y="5767229"/>
            <a:ext cx="20533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ередача  материалов  </a:t>
            </a:r>
          </a:p>
          <a:p>
            <a:r>
              <a:rPr lang="ru-RU" sz="1000" dirty="0"/>
              <a:t>в</a:t>
            </a:r>
            <a:r>
              <a:rPr lang="ru-RU" sz="1000" dirty="0" smtClean="0"/>
              <a:t> правоохранительные органы</a:t>
            </a:r>
          </a:p>
          <a:p>
            <a:r>
              <a:rPr lang="ru-RU" sz="1000" dirty="0"/>
              <a:t>д</a:t>
            </a:r>
            <a:r>
              <a:rPr lang="ru-RU" sz="1000" dirty="0" smtClean="0"/>
              <a:t>ля решения вопроса о возбуждении </a:t>
            </a:r>
          </a:p>
          <a:p>
            <a:r>
              <a:rPr lang="ru-RU" sz="1000" dirty="0"/>
              <a:t>у</a:t>
            </a:r>
            <a:r>
              <a:rPr lang="ru-RU" sz="1000" dirty="0" smtClean="0"/>
              <a:t>головного дела</a:t>
            </a:r>
            <a:endParaRPr lang="ru-RU" sz="1000" dirty="0"/>
          </a:p>
        </p:txBody>
      </p:sp>
      <p:sp>
        <p:nvSpPr>
          <p:cNvPr id="44" name="TextBox 43"/>
          <p:cNvSpPr txBox="1"/>
          <p:nvPr/>
        </p:nvSpPr>
        <p:spPr>
          <a:xfrm>
            <a:off x="5364088" y="154643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C00000"/>
                </a:solidFill>
              </a:rPr>
              <a:t>Грубые нарушения, влекущие недействительность результатов проверки</a:t>
            </a:r>
            <a:endParaRPr lang="ru-RU" sz="1200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364088" y="864684"/>
            <a:ext cx="3168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о</a:t>
            </a:r>
            <a:r>
              <a:rPr lang="ru-RU" sz="1000" dirty="0" smtClean="0"/>
              <a:t>тсутствие </a:t>
            </a:r>
            <a:r>
              <a:rPr lang="ru-RU" sz="1000" dirty="0" smtClean="0"/>
              <a:t>оснований проведения проверки</a:t>
            </a:r>
            <a:endParaRPr lang="ru-RU" sz="1000" dirty="0"/>
          </a:p>
        </p:txBody>
      </p:sp>
      <p:sp>
        <p:nvSpPr>
          <p:cNvPr id="47" name="TextBox 46"/>
          <p:cNvSpPr txBox="1"/>
          <p:nvPr/>
        </p:nvSpPr>
        <p:spPr>
          <a:xfrm>
            <a:off x="5364088" y="1121673"/>
            <a:ext cx="3528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н</a:t>
            </a:r>
            <a:r>
              <a:rPr lang="ru-RU" sz="1000" dirty="0" smtClean="0"/>
              <a:t>арушение </a:t>
            </a:r>
            <a:r>
              <a:rPr lang="ru-RU" sz="1000" dirty="0" smtClean="0"/>
              <a:t>срока уведомления о проведении проверки</a:t>
            </a:r>
            <a:endParaRPr lang="ru-RU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5364088" y="1418999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ривлечение </a:t>
            </a:r>
            <a:r>
              <a:rPr lang="ru-RU" sz="1000" dirty="0" smtClean="0"/>
              <a:t>к проведению проверки не аккредитованных в установленном порядке ЮЛ и ИП и не аттестованных в установленном порядке граждан</a:t>
            </a:r>
            <a:endParaRPr lang="ru-RU" sz="1000" dirty="0"/>
          </a:p>
        </p:txBody>
      </p:sp>
      <p:sp>
        <p:nvSpPr>
          <p:cNvPr id="49" name="TextBox 48"/>
          <p:cNvSpPr txBox="1"/>
          <p:nvPr/>
        </p:nvSpPr>
        <p:spPr>
          <a:xfrm>
            <a:off x="5363277" y="2227677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о</a:t>
            </a:r>
            <a:r>
              <a:rPr lang="ru-RU" sz="1000" dirty="0" smtClean="0"/>
              <a:t>тсутствие </a:t>
            </a:r>
            <a:r>
              <a:rPr lang="ru-RU" sz="1000" dirty="0" smtClean="0"/>
              <a:t>согласования с органами прокуратуры внеплановой выездной проверки (в случае, если такое согласование предусмотрено федеральным законодательством)</a:t>
            </a:r>
            <a:endParaRPr lang="ru-RU" sz="1000" dirty="0"/>
          </a:p>
        </p:txBody>
      </p:sp>
      <p:sp>
        <p:nvSpPr>
          <p:cNvPr id="50" name="TextBox 49"/>
          <p:cNvSpPr txBox="1"/>
          <p:nvPr/>
        </p:nvSpPr>
        <p:spPr>
          <a:xfrm>
            <a:off x="5363277" y="3151136"/>
            <a:ext cx="33843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роведение </a:t>
            </a:r>
            <a:r>
              <a:rPr lang="ru-RU" sz="1000" dirty="0" smtClean="0"/>
              <a:t>проверки без распоряжения или приказа руководителя (заместителя) органа контроля (надзора)</a:t>
            </a:r>
            <a:endParaRPr lang="ru-RU" sz="1000" dirty="0"/>
          </a:p>
        </p:txBody>
      </p:sp>
      <p:sp>
        <p:nvSpPr>
          <p:cNvPr id="51" name="TextBox 50"/>
          <p:cNvSpPr txBox="1"/>
          <p:nvPr/>
        </p:nvSpPr>
        <p:spPr>
          <a:xfrm>
            <a:off x="5363277" y="3748288"/>
            <a:ext cx="35908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т</a:t>
            </a:r>
            <a:r>
              <a:rPr lang="ru-RU" sz="1000" dirty="0" smtClean="0"/>
              <a:t>ребование </a:t>
            </a:r>
            <a:r>
              <a:rPr lang="ru-RU" sz="1000" dirty="0" smtClean="0"/>
              <a:t>документов, не относящихся к предмету проверки</a:t>
            </a:r>
            <a:endParaRPr lang="ru-RU" sz="1000" dirty="0"/>
          </a:p>
        </p:txBody>
      </p:sp>
      <p:sp>
        <p:nvSpPr>
          <p:cNvPr id="52" name="TextBox 51"/>
          <p:cNvSpPr txBox="1"/>
          <p:nvPr/>
        </p:nvSpPr>
        <p:spPr>
          <a:xfrm>
            <a:off x="5363277" y="4233830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п</a:t>
            </a:r>
            <a:r>
              <a:rPr lang="ru-RU" sz="1000" dirty="0" smtClean="0"/>
              <a:t>ревышение </a:t>
            </a:r>
            <a:r>
              <a:rPr lang="ru-RU" sz="1000" dirty="0" smtClean="0"/>
              <a:t>установленных сроков проведения проверки</a:t>
            </a:r>
            <a:endParaRPr lang="ru-RU" sz="1000" dirty="0"/>
          </a:p>
        </p:txBody>
      </p:sp>
      <p:sp>
        <p:nvSpPr>
          <p:cNvPr id="53" name="TextBox 52"/>
          <p:cNvSpPr txBox="1"/>
          <p:nvPr/>
        </p:nvSpPr>
        <p:spPr>
          <a:xfrm>
            <a:off x="5364088" y="4707435"/>
            <a:ext cx="21178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/>
              <a:t>н</a:t>
            </a:r>
            <a:r>
              <a:rPr lang="ru-RU" sz="1000" dirty="0" smtClean="0"/>
              <a:t>епредставление </a:t>
            </a:r>
            <a:r>
              <a:rPr lang="ru-RU" sz="1000" dirty="0" smtClean="0"/>
              <a:t>акта проверки</a:t>
            </a:r>
            <a:endParaRPr lang="ru-RU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5364088" y="5013176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проведение </a:t>
            </a:r>
            <a:r>
              <a:rPr lang="ru-RU" sz="1000" dirty="0" smtClean="0"/>
              <a:t>плановой проверки, не включенной в ежегодный план проведения плановых проверок</a:t>
            </a:r>
            <a:endParaRPr lang="ru-RU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5364088" y="5534273"/>
            <a:ext cx="35283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у</a:t>
            </a:r>
            <a:r>
              <a:rPr lang="ru-RU" sz="1000" dirty="0" smtClean="0"/>
              <a:t>частие </a:t>
            </a:r>
            <a:r>
              <a:rPr lang="ru-RU" sz="1000" dirty="0" smtClean="0"/>
              <a:t>в проведении проверок экспертов, экспертных организаций, состоящих в гражданско-правовых и трудовых отношениях с ЮЛ и ИП, в отношении которых проводятся проверки</a:t>
            </a:r>
            <a:endParaRPr lang="ru-RU" sz="10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2524486" y="2624314"/>
            <a:ext cx="97174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1000" dirty="0">
                <a:solidFill>
                  <a:prstClr val="black"/>
                </a:solidFill>
              </a:rPr>
              <a:t>акт проверки</a:t>
            </a:r>
            <a:endParaRPr lang="ru-RU" sz="1000" dirty="0">
              <a:solidFill>
                <a:prstClr val="black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5148064" y="477808"/>
            <a:ext cx="0" cy="5410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>
            <a:endCxn id="44" idx="1"/>
          </p:cNvCxnSpPr>
          <p:nvPr/>
        </p:nvCxnSpPr>
        <p:spPr>
          <a:xfrm>
            <a:off x="5148064" y="477808"/>
            <a:ext cx="21602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>
            <a:endCxn id="45" idx="1"/>
          </p:cNvCxnSpPr>
          <p:nvPr/>
        </p:nvCxnSpPr>
        <p:spPr>
          <a:xfrm>
            <a:off x="5148064" y="987794"/>
            <a:ext cx="21602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endCxn id="47" idx="1"/>
          </p:cNvCxnSpPr>
          <p:nvPr/>
        </p:nvCxnSpPr>
        <p:spPr>
          <a:xfrm>
            <a:off x="5148064" y="1244783"/>
            <a:ext cx="21602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endCxn id="48" idx="1"/>
          </p:cNvCxnSpPr>
          <p:nvPr/>
        </p:nvCxnSpPr>
        <p:spPr>
          <a:xfrm>
            <a:off x="5148064" y="1772942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endCxn id="49" idx="1"/>
          </p:cNvCxnSpPr>
          <p:nvPr/>
        </p:nvCxnSpPr>
        <p:spPr>
          <a:xfrm>
            <a:off x="5148064" y="2581620"/>
            <a:ext cx="2152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endCxn id="50" idx="1"/>
          </p:cNvCxnSpPr>
          <p:nvPr/>
        </p:nvCxnSpPr>
        <p:spPr>
          <a:xfrm>
            <a:off x="5148064" y="3428135"/>
            <a:ext cx="2152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endCxn id="51" idx="1"/>
          </p:cNvCxnSpPr>
          <p:nvPr/>
        </p:nvCxnSpPr>
        <p:spPr>
          <a:xfrm>
            <a:off x="5148064" y="3948343"/>
            <a:ext cx="2152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>
            <a:endCxn id="52" idx="1"/>
          </p:cNvCxnSpPr>
          <p:nvPr/>
        </p:nvCxnSpPr>
        <p:spPr>
          <a:xfrm>
            <a:off x="5148064" y="4433885"/>
            <a:ext cx="2152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endCxn id="53" idx="1"/>
          </p:cNvCxnSpPr>
          <p:nvPr/>
        </p:nvCxnSpPr>
        <p:spPr>
          <a:xfrm>
            <a:off x="5148064" y="4830545"/>
            <a:ext cx="21602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>
            <a:endCxn id="54" idx="1"/>
          </p:cNvCxnSpPr>
          <p:nvPr/>
        </p:nvCxnSpPr>
        <p:spPr>
          <a:xfrm>
            <a:off x="5148064" y="5213231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>
            <a:endCxn id="55" idx="1"/>
          </p:cNvCxnSpPr>
          <p:nvPr/>
        </p:nvCxnSpPr>
        <p:spPr>
          <a:xfrm>
            <a:off x="5148064" y="588821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395536" y="293142"/>
            <a:ext cx="0" cy="19237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>
            <a:endCxn id="5" idx="1"/>
          </p:cNvCxnSpPr>
          <p:nvPr/>
        </p:nvCxnSpPr>
        <p:spPr>
          <a:xfrm>
            <a:off x="395536" y="293142"/>
            <a:ext cx="14090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>
            <a:endCxn id="6" idx="1"/>
          </p:cNvCxnSpPr>
          <p:nvPr/>
        </p:nvCxnSpPr>
        <p:spPr>
          <a:xfrm>
            <a:off x="395536" y="591590"/>
            <a:ext cx="140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>
            <a:endCxn id="7" idx="1"/>
          </p:cNvCxnSpPr>
          <p:nvPr/>
        </p:nvCxnSpPr>
        <p:spPr>
          <a:xfrm>
            <a:off x="395536" y="1040974"/>
            <a:ext cx="140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>
            <a:endCxn id="8" idx="1"/>
          </p:cNvCxnSpPr>
          <p:nvPr/>
        </p:nvCxnSpPr>
        <p:spPr>
          <a:xfrm>
            <a:off x="395536" y="1464961"/>
            <a:ext cx="14090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>
            <a:endCxn id="9" idx="1"/>
          </p:cNvCxnSpPr>
          <p:nvPr/>
        </p:nvCxnSpPr>
        <p:spPr>
          <a:xfrm>
            <a:off x="395536" y="1783271"/>
            <a:ext cx="14090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>
            <a:endCxn id="10" idx="1"/>
          </p:cNvCxnSpPr>
          <p:nvPr/>
        </p:nvCxnSpPr>
        <p:spPr>
          <a:xfrm>
            <a:off x="395536" y="1973473"/>
            <a:ext cx="14090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>
            <a:endCxn id="11" idx="1"/>
          </p:cNvCxnSpPr>
          <p:nvPr/>
        </p:nvCxnSpPr>
        <p:spPr>
          <a:xfrm>
            <a:off x="395536" y="2216864"/>
            <a:ext cx="14090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2311286" y="2443120"/>
            <a:ext cx="3206" cy="3754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>
            <a:endCxn id="30" idx="1"/>
          </p:cNvCxnSpPr>
          <p:nvPr/>
        </p:nvCxnSpPr>
        <p:spPr>
          <a:xfrm>
            <a:off x="2314492" y="2443120"/>
            <a:ext cx="2120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>
            <a:endCxn id="35" idx="1"/>
          </p:cNvCxnSpPr>
          <p:nvPr/>
        </p:nvCxnSpPr>
        <p:spPr>
          <a:xfrm>
            <a:off x="2311286" y="2747424"/>
            <a:ext cx="2132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>
            <a:endCxn id="41" idx="1"/>
          </p:cNvCxnSpPr>
          <p:nvPr/>
        </p:nvCxnSpPr>
        <p:spPr>
          <a:xfrm>
            <a:off x="2314492" y="3224479"/>
            <a:ext cx="2099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>
            <a:endCxn id="42" idx="1"/>
          </p:cNvCxnSpPr>
          <p:nvPr/>
        </p:nvCxnSpPr>
        <p:spPr>
          <a:xfrm>
            <a:off x="2314492" y="4277487"/>
            <a:ext cx="2120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>
            <a:endCxn id="43" idx="1"/>
          </p:cNvCxnSpPr>
          <p:nvPr/>
        </p:nvCxnSpPr>
        <p:spPr>
          <a:xfrm>
            <a:off x="2314492" y="5388310"/>
            <a:ext cx="1955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>
            <a:endCxn id="46" idx="1"/>
          </p:cNvCxnSpPr>
          <p:nvPr/>
        </p:nvCxnSpPr>
        <p:spPr>
          <a:xfrm>
            <a:off x="2311286" y="6198116"/>
            <a:ext cx="1987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C:\Users\Admin\Desktop\Человечки\Новая папка\29433784-3d-white-people-Placing-a-tick-in-the-check-list-Isolated-white--Stock-Pho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55" y="2721900"/>
            <a:ext cx="2069336" cy="2483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Desktop\Человечки\Новая папка\solo-adsales-bos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043" y="118654"/>
            <a:ext cx="1421344" cy="211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" name="Прямоугольник 121"/>
          <p:cNvSpPr/>
          <p:nvPr/>
        </p:nvSpPr>
        <p:spPr>
          <a:xfrm>
            <a:off x="6516216" y="6422532"/>
            <a:ext cx="288032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11</a:t>
            </a:r>
            <a:endParaRPr lang="ru-RU" sz="600" dirty="0"/>
          </a:p>
        </p:txBody>
      </p:sp>
      <p:sp>
        <p:nvSpPr>
          <p:cNvPr id="123" name="Прямоугольник 122"/>
          <p:cNvSpPr/>
          <p:nvPr/>
        </p:nvSpPr>
        <p:spPr>
          <a:xfrm>
            <a:off x="2207091" y="6423379"/>
            <a:ext cx="302967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10</a:t>
            </a:r>
            <a:endParaRPr lang="ru-RU" sz="600" dirty="0"/>
          </a:p>
        </p:txBody>
      </p:sp>
      <p:cxnSp>
        <p:nvCxnSpPr>
          <p:cNvPr id="121" name="Прямая соединительная линия 120"/>
          <p:cNvCxnSpPr>
            <a:endCxn id="123" idx="1"/>
          </p:cNvCxnSpPr>
          <p:nvPr/>
        </p:nvCxnSpPr>
        <p:spPr>
          <a:xfrm>
            <a:off x="0" y="6525344"/>
            <a:ext cx="2207091" cy="8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>
            <a:endCxn id="122" idx="3"/>
          </p:cNvCxnSpPr>
          <p:nvPr/>
        </p:nvCxnSpPr>
        <p:spPr>
          <a:xfrm flipH="1" flipV="1">
            <a:off x="6804248" y="6525344"/>
            <a:ext cx="2339752" cy="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838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V:\_ОБЩАЯ ПАПКА\Чиркова Марина Александровна\КНД\восклицательный%20знак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9822"/>
            <a:ext cx="1000314" cy="107029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1467096" y="349841"/>
            <a:ext cx="24673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ПЛАНОВЫЕ ПРОВЕРКИ:</a:t>
            </a:r>
            <a:endParaRPr lang="ru-RU" sz="1600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ВАЖНО ЗНАТЬ!</a:t>
            </a:r>
            <a:endParaRPr lang="ru-RU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6948" y="934615"/>
            <a:ext cx="3141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/>
              <a:t>Федеральным законом от 13.07.2015 N 246-ФЗ внесены изменения в Федеральный закон "О защите прав юридических лиц и индивидуальных предпринимателей при осуществлении государственного контроля (надзора) и муниципального контроля" от  26.12.2008 N 294-ФЗ.</a:t>
            </a:r>
            <a:endParaRPr lang="ru-RU" sz="800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1700807"/>
            <a:ext cx="432048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b="1" dirty="0">
                <a:solidFill>
                  <a:srgbClr val="C00000"/>
                </a:solidFill>
              </a:rPr>
              <a:t>с 1 января 2016 года по 31 декабря 2018 года </a:t>
            </a:r>
            <a:endParaRPr lang="ru-RU" sz="800" dirty="0">
              <a:solidFill>
                <a:srgbClr val="C00000"/>
              </a:solidFill>
            </a:endParaRPr>
          </a:p>
          <a:p>
            <a:pPr algn="ctr"/>
            <a:r>
              <a:rPr lang="ru-RU" sz="800" b="1" u="sng" dirty="0">
                <a:solidFill>
                  <a:srgbClr val="C00000"/>
                </a:solidFill>
              </a:rPr>
              <a:t>плановые </a:t>
            </a:r>
            <a:r>
              <a:rPr lang="ru-RU" sz="800" b="1" dirty="0">
                <a:solidFill>
                  <a:srgbClr val="C00000"/>
                </a:solidFill>
              </a:rPr>
              <a:t>проверки не проводятся </a:t>
            </a:r>
            <a:endParaRPr lang="ru-RU" sz="800" dirty="0">
              <a:solidFill>
                <a:srgbClr val="C00000"/>
              </a:solidFill>
            </a:endParaRPr>
          </a:p>
          <a:p>
            <a:pPr algn="ctr"/>
            <a:r>
              <a:rPr lang="ru-RU" sz="800" b="1" dirty="0">
                <a:solidFill>
                  <a:srgbClr val="C00000"/>
                </a:solidFill>
              </a:rPr>
              <a:t>в отношении юридических лиц и индивидуальных предпринимателей, отнесенных к субъектам малого </a:t>
            </a:r>
            <a:r>
              <a:rPr lang="ru-RU" sz="800" b="1" dirty="0" smtClean="0">
                <a:solidFill>
                  <a:srgbClr val="C00000"/>
                </a:solidFill>
              </a:rPr>
              <a:t>предпринимательства</a:t>
            </a:r>
          </a:p>
          <a:p>
            <a:pPr algn="ctr"/>
            <a:endParaRPr lang="ru-RU" sz="800" dirty="0"/>
          </a:p>
          <a:p>
            <a:r>
              <a:rPr lang="ru-RU" sz="800" b="1" dirty="0"/>
              <a:t>Данное правило</a:t>
            </a:r>
            <a:r>
              <a:rPr lang="ru-RU" sz="800" dirty="0"/>
              <a:t> </a:t>
            </a:r>
            <a:r>
              <a:rPr lang="ru-RU" sz="800" b="1" dirty="0"/>
              <a:t>не распространяется </a:t>
            </a:r>
            <a:r>
              <a:rPr lang="ru-RU" sz="800" dirty="0"/>
              <a:t>на юридических лиц и индивидуальных предпринимателей, осуществляющих виды </a:t>
            </a:r>
            <a:r>
              <a:rPr lang="ru-RU" sz="800" dirty="0" smtClean="0"/>
              <a:t>деятельности</a:t>
            </a:r>
          </a:p>
          <a:p>
            <a:endParaRPr lang="ru-RU" sz="800" dirty="0"/>
          </a:p>
          <a:p>
            <a:pPr lvl="0"/>
            <a:r>
              <a:rPr lang="ru-RU" sz="800" dirty="0"/>
              <a:t> </a:t>
            </a:r>
            <a:r>
              <a:rPr lang="ru-RU" sz="1000" dirty="0" smtClean="0"/>
              <a:t>                  </a:t>
            </a:r>
            <a:r>
              <a:rPr lang="ru-RU" sz="800" dirty="0" smtClean="0"/>
              <a:t>в </a:t>
            </a:r>
            <a:r>
              <a:rPr lang="ru-RU" sz="800" dirty="0"/>
              <a:t>сфере  здравоохранения, образования, в социальной </a:t>
            </a:r>
            <a:r>
              <a:rPr lang="ru-RU" sz="800" dirty="0" smtClean="0"/>
              <a:t>сфере</a:t>
            </a:r>
          </a:p>
          <a:p>
            <a:pPr lvl="0"/>
            <a:r>
              <a:rPr lang="ru-RU" sz="800" dirty="0" smtClean="0"/>
              <a:t>                        в </a:t>
            </a:r>
            <a:r>
              <a:rPr lang="ru-RU" sz="800" dirty="0"/>
              <a:t>сфере теплоснабжения,  электроэнергетики,</a:t>
            </a:r>
          </a:p>
          <a:p>
            <a:pPr lvl="0"/>
            <a:r>
              <a:rPr lang="ru-RU" sz="800" dirty="0" smtClean="0"/>
              <a:t>                        энергосбережения </a:t>
            </a:r>
            <a:r>
              <a:rPr lang="ru-RU" sz="800" dirty="0"/>
              <a:t>и повышения энергетической эффективности.</a:t>
            </a:r>
          </a:p>
          <a:p>
            <a:r>
              <a:rPr lang="ru-RU" sz="800" dirty="0"/>
              <a:t> </a:t>
            </a:r>
          </a:p>
          <a:p>
            <a:r>
              <a:rPr lang="ru-RU" sz="800" b="1" dirty="0"/>
              <a:t>Важно!</a:t>
            </a:r>
            <a:r>
              <a:rPr lang="ru-RU" sz="800" dirty="0"/>
              <a:t> Орган государственного контроля (надзора), орган муниципального контроля при формировании ежегодного плана проведения плановых проверок </a:t>
            </a:r>
            <a:r>
              <a:rPr lang="ru-RU" sz="800" b="1" dirty="0"/>
              <a:t>вправе принять решение</a:t>
            </a:r>
            <a:r>
              <a:rPr lang="ru-RU" sz="800" dirty="0"/>
              <a:t> </a:t>
            </a:r>
            <a:r>
              <a:rPr lang="ru-RU" sz="800" b="1" dirty="0"/>
              <a:t>о включении в план проверок тех лиц, </a:t>
            </a:r>
            <a:r>
              <a:rPr lang="ru-RU" sz="800" dirty="0"/>
              <a:t>в отношении которых ранее было вынесено вступившее в законную силу постановление:</a:t>
            </a:r>
          </a:p>
          <a:p>
            <a:r>
              <a:rPr lang="ru-RU" sz="800" b="1" dirty="0"/>
              <a:t> </a:t>
            </a:r>
            <a:endParaRPr lang="ru-RU" sz="800" dirty="0"/>
          </a:p>
          <a:p>
            <a:pPr marL="444500" lvl="0" indent="-444500"/>
            <a:r>
              <a:rPr lang="ru-RU" sz="800" dirty="0"/>
              <a:t> </a:t>
            </a:r>
            <a:r>
              <a:rPr lang="ru-RU" sz="800" dirty="0" smtClean="0"/>
              <a:t>                       о </a:t>
            </a:r>
            <a:r>
              <a:rPr lang="ru-RU" sz="800" dirty="0"/>
              <a:t>назначении административного наказания за совершение </a:t>
            </a:r>
            <a:r>
              <a:rPr lang="ru-RU" sz="800" u="sng" dirty="0" smtClean="0"/>
              <a:t>грубого         нарушения</a:t>
            </a:r>
            <a:r>
              <a:rPr lang="ru-RU" sz="800" dirty="0"/>
              <a:t>, определенного в соответствии с КоАП РФ</a:t>
            </a:r>
          </a:p>
          <a:p>
            <a:pPr lvl="0"/>
            <a:r>
              <a:rPr lang="ru-RU" sz="800" dirty="0" smtClean="0"/>
              <a:t>                        административного </a:t>
            </a:r>
            <a:r>
              <a:rPr lang="ru-RU" sz="800" dirty="0"/>
              <a:t>наказания в виде </a:t>
            </a:r>
            <a:r>
              <a:rPr lang="ru-RU" sz="800" u="sng" dirty="0"/>
              <a:t>дисквалификации</a:t>
            </a:r>
            <a:r>
              <a:rPr lang="ru-RU" sz="800" dirty="0"/>
              <a:t> </a:t>
            </a:r>
          </a:p>
          <a:p>
            <a:pPr lvl="0"/>
            <a:r>
              <a:rPr lang="ru-RU" sz="800" dirty="0" smtClean="0"/>
              <a:t>                        административного </a:t>
            </a:r>
            <a:r>
              <a:rPr lang="ru-RU" sz="800" u="sng" dirty="0"/>
              <a:t>приостановления деятельности</a:t>
            </a:r>
            <a:endParaRPr lang="ru-RU" sz="800" dirty="0"/>
          </a:p>
          <a:p>
            <a:pPr marL="444500" lvl="0" indent="-444500"/>
            <a:r>
              <a:rPr lang="ru-RU" sz="800" dirty="0" smtClean="0"/>
              <a:t>                        или </a:t>
            </a:r>
            <a:r>
              <a:rPr lang="ru-RU" sz="800" dirty="0"/>
              <a:t>принято решение о </a:t>
            </a:r>
            <a:r>
              <a:rPr lang="ru-RU" sz="800" u="sng" dirty="0"/>
              <a:t>приостановлении и (или) аннулировании лицензии</a:t>
            </a:r>
            <a:r>
              <a:rPr lang="ru-RU" sz="800" dirty="0"/>
              <a:t>, и с даты окончания проведения проверки, по результатам которой вынесено такое постановление, либо принято такое решение, прошло менее 3 лет</a:t>
            </a:r>
            <a:r>
              <a:rPr lang="ru-RU" sz="800" dirty="0" smtClean="0"/>
              <a:t>.</a:t>
            </a:r>
          </a:p>
          <a:p>
            <a:pPr lvl="0"/>
            <a:endParaRPr lang="ru-RU" sz="800" dirty="0"/>
          </a:p>
          <a:p>
            <a:r>
              <a:rPr lang="ru-RU" sz="800" b="1" dirty="0"/>
              <a:t>Важно!</a:t>
            </a:r>
            <a:r>
              <a:rPr lang="ru-RU" sz="800" dirty="0"/>
              <a:t> Юридические лица и индивидуальные предприниматели, отнесенные к субъектам малого предпринимательства, вправе подать заявление об исключении их из ежегодного плана проведения плановых проверок</a:t>
            </a:r>
            <a:r>
              <a:rPr lang="ru-RU" sz="800" dirty="0" smtClean="0"/>
              <a:t>.</a:t>
            </a:r>
          </a:p>
          <a:p>
            <a:endParaRPr lang="ru-RU" sz="800" dirty="0"/>
          </a:p>
          <a:p>
            <a:r>
              <a:rPr lang="ru-RU" sz="800" b="1" dirty="0"/>
              <a:t>Проведение плановой проверки прекращается</a:t>
            </a:r>
            <a:r>
              <a:rPr lang="ru-RU" sz="800" dirty="0"/>
              <a:t>, если должностному лицу органа государственного контроля (надзора), органа муниципального контроля представлены документы, подтверждающие отнесение юридического лица, индивидуального предпринимателя, к субъектам малого предпринимательства при отсутствии исключений из указанного выше правила</a:t>
            </a:r>
            <a:r>
              <a:rPr lang="ru-RU" sz="800" dirty="0" smtClean="0"/>
              <a:t>.</a:t>
            </a:r>
          </a:p>
          <a:p>
            <a:endParaRPr lang="ru-RU" sz="800" dirty="0"/>
          </a:p>
          <a:p>
            <a:pPr algn="ctr"/>
            <a:r>
              <a:rPr lang="ru-RU" sz="800" b="1" dirty="0">
                <a:solidFill>
                  <a:srgbClr val="C00000"/>
                </a:solidFill>
              </a:rPr>
              <a:t>Проведение плановой проверки с нарушением указанных положений влечет недействительность результатов проверки</a:t>
            </a:r>
            <a:r>
              <a:rPr lang="ru-RU" sz="800" dirty="0">
                <a:solidFill>
                  <a:srgbClr val="C00000"/>
                </a:solidFill>
              </a:rPr>
              <a:t>!</a:t>
            </a:r>
          </a:p>
          <a:p>
            <a:endParaRPr lang="ru-RU" sz="1000" dirty="0"/>
          </a:p>
        </p:txBody>
      </p:sp>
      <p:sp>
        <p:nvSpPr>
          <p:cNvPr id="14" name="Минус 13"/>
          <p:cNvSpPr/>
          <p:nvPr/>
        </p:nvSpPr>
        <p:spPr>
          <a:xfrm>
            <a:off x="679669" y="2780928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Минус 14"/>
          <p:cNvSpPr/>
          <p:nvPr/>
        </p:nvSpPr>
        <p:spPr>
          <a:xfrm>
            <a:off x="679668" y="2897324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Минус 16"/>
          <p:cNvSpPr/>
          <p:nvPr/>
        </p:nvSpPr>
        <p:spPr>
          <a:xfrm>
            <a:off x="675492" y="3013720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Минус 17"/>
          <p:cNvSpPr/>
          <p:nvPr/>
        </p:nvSpPr>
        <p:spPr>
          <a:xfrm>
            <a:off x="675492" y="3897965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Минус 18"/>
          <p:cNvSpPr/>
          <p:nvPr/>
        </p:nvSpPr>
        <p:spPr>
          <a:xfrm>
            <a:off x="679669" y="4142404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инус 19"/>
          <p:cNvSpPr/>
          <p:nvPr/>
        </p:nvSpPr>
        <p:spPr>
          <a:xfrm>
            <a:off x="679669" y="4257092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Минус 20"/>
          <p:cNvSpPr/>
          <p:nvPr/>
        </p:nvSpPr>
        <p:spPr>
          <a:xfrm>
            <a:off x="687219" y="4365104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Рисунок 21" descr="V:\_ОБЩАЯ ПАПКА\Чиркова Марина Александровна\КНД\Info%20guy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622" y="279822"/>
            <a:ext cx="1004988" cy="924208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TextBox 22"/>
          <p:cNvSpPr txBox="1"/>
          <p:nvPr/>
        </p:nvSpPr>
        <p:spPr>
          <a:xfrm>
            <a:off x="5946438" y="279822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</a:rPr>
              <a:t>Не упустите право на обжалование!</a:t>
            </a:r>
            <a:endParaRPr lang="ru-RU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9622" y="1217844"/>
            <a:ext cx="41733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b="1" dirty="0"/>
              <a:t>В соответствии с действующим законодательством РФ пропуск срока на обжалование является самостоятельным основанием для отказа в удовлетворении требований. Поэтому важно соблюдать сроки на обращение в суд:</a:t>
            </a:r>
            <a:endParaRPr lang="ru-RU" sz="800" dirty="0"/>
          </a:p>
          <a:p>
            <a:endParaRPr lang="ru-RU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4836050" y="1721672"/>
            <a:ext cx="2208203" cy="1006109"/>
            <a:chOff x="-10384" y="1586"/>
            <a:chExt cx="4416405" cy="1223631"/>
          </a:xfrm>
        </p:grpSpPr>
        <p:sp>
          <p:nvSpPr>
            <p:cNvPr id="26" name="Стрелка вправо 25"/>
            <p:cNvSpPr/>
            <p:nvPr/>
          </p:nvSpPr>
          <p:spPr>
            <a:xfrm>
              <a:off x="-10384" y="1586"/>
              <a:ext cx="4416405" cy="1223631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Стрелка вправо 4"/>
            <p:cNvSpPr/>
            <p:nvPr/>
          </p:nvSpPr>
          <p:spPr>
            <a:xfrm>
              <a:off x="-10384" y="354549"/>
              <a:ext cx="3967927" cy="8706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890" tIns="8890" rIns="8890" bIns="8890" numCol="1" spcCol="1270" anchor="t" anchorCtr="0">
              <a:noAutofit/>
            </a:bodyPr>
            <a:lstStyle/>
            <a:p>
              <a:pPr marL="0" lvl="1" indent="0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lang="ru-RU" sz="800" kern="1200" dirty="0" smtClean="0"/>
                <a:t>жалоба </a:t>
              </a:r>
              <a:r>
                <a:rPr lang="ru-RU" sz="800" kern="1200" dirty="0"/>
                <a:t>в районный суд на постановление по делу об административном правонарушении</a:t>
              </a:r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7416316" y="1773231"/>
            <a:ext cx="1206091" cy="799414"/>
            <a:chOff x="4431294" y="-2080"/>
            <a:chExt cx="1548085" cy="751603"/>
          </a:xfrm>
        </p:grpSpPr>
        <p:sp>
          <p:nvSpPr>
            <p:cNvPr id="29" name="Скругленный прямоугольник 28"/>
            <p:cNvSpPr/>
            <p:nvPr/>
          </p:nvSpPr>
          <p:spPr>
            <a:xfrm>
              <a:off x="4431294" y="-2080"/>
              <a:ext cx="1548085" cy="75160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Скругленный прямоугольник 4"/>
            <p:cNvSpPr/>
            <p:nvPr/>
          </p:nvSpPr>
          <p:spPr>
            <a:xfrm>
              <a:off x="4467984" y="-2080"/>
              <a:ext cx="1474705" cy="608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/>
                <a:t>10 календарных  дней</a:t>
              </a: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4836052" y="2848690"/>
            <a:ext cx="2208202" cy="992300"/>
            <a:chOff x="0" y="1351655"/>
            <a:chExt cx="4386773" cy="1508321"/>
          </a:xfrm>
        </p:grpSpPr>
        <p:sp>
          <p:nvSpPr>
            <p:cNvPr id="32" name="Стрелка вправо 31"/>
            <p:cNvSpPr/>
            <p:nvPr/>
          </p:nvSpPr>
          <p:spPr>
            <a:xfrm>
              <a:off x="0" y="1351655"/>
              <a:ext cx="4386773" cy="1508321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Стрелка вправо 4"/>
            <p:cNvSpPr/>
            <p:nvPr/>
          </p:nvSpPr>
          <p:spPr>
            <a:xfrm>
              <a:off x="0" y="1539176"/>
              <a:ext cx="3821154" cy="11322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890" tIns="8890" rIns="8890" bIns="8890" numCol="1" spcCol="1270" anchor="t" anchorCtr="0">
              <a:noAutofit/>
            </a:bodyPr>
            <a:lstStyle/>
            <a:p>
              <a:pPr marL="0" lvl="1" indent="0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endParaRPr lang="ru-RU" sz="800" kern="1200" dirty="0" smtClean="0"/>
            </a:p>
            <a:p>
              <a:pPr marL="0" lvl="1" indent="0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endParaRPr lang="ru-RU" sz="800" dirty="0"/>
            </a:p>
            <a:p>
              <a:pPr marL="0" lvl="1" indent="0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lang="ru-RU" sz="800" kern="1200" dirty="0" smtClean="0"/>
                <a:t>заявление  </a:t>
              </a:r>
              <a:r>
                <a:rPr lang="ru-RU" sz="800" kern="1200" dirty="0"/>
                <a:t>в арбитражный суд об оспаривании постановления по делу об административном  правонарушении</a:t>
              </a:r>
            </a:p>
            <a:p>
              <a:pPr marL="114300" lvl="1" indent="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ru-RU" sz="1400" kern="1200" dirty="0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7416315" y="3969973"/>
            <a:ext cx="1217849" cy="799414"/>
            <a:chOff x="4379512" y="327467"/>
            <a:chExt cx="1563177" cy="751603"/>
          </a:xfrm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4379512" y="327467"/>
              <a:ext cx="1548085" cy="75160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Скругленный прямоугольник 4"/>
            <p:cNvSpPr/>
            <p:nvPr/>
          </p:nvSpPr>
          <p:spPr>
            <a:xfrm>
              <a:off x="4467984" y="373722"/>
              <a:ext cx="1474705" cy="678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lvl="0" algn="ctr"/>
              <a:r>
                <a:rPr lang="ru-RU" sz="1200" b="1" dirty="0"/>
                <a:t>3 месяца</a:t>
              </a:r>
              <a:endParaRPr lang="ru-RU" sz="1200" b="1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4836051" y="3969973"/>
            <a:ext cx="2208203" cy="1006108"/>
            <a:chOff x="-10384" y="1586"/>
            <a:chExt cx="4416405" cy="1223631"/>
          </a:xfrm>
        </p:grpSpPr>
        <p:sp>
          <p:nvSpPr>
            <p:cNvPr id="41" name="Стрелка вправо 40"/>
            <p:cNvSpPr/>
            <p:nvPr/>
          </p:nvSpPr>
          <p:spPr>
            <a:xfrm>
              <a:off x="-10384" y="1586"/>
              <a:ext cx="4416405" cy="1223631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2" name="Стрелка вправо 4"/>
            <p:cNvSpPr/>
            <p:nvPr/>
          </p:nvSpPr>
          <p:spPr>
            <a:xfrm>
              <a:off x="-10384" y="354549"/>
              <a:ext cx="3967927" cy="8706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890" tIns="8890" rIns="8890" bIns="8890" numCol="1" spcCol="1270" anchor="t" anchorCtr="0">
              <a:noAutofit/>
            </a:bodyPr>
            <a:lstStyle/>
            <a:p>
              <a:pPr marL="0" lvl="1" defTabSz="622300">
                <a:lnSpc>
                  <a:spcPct val="90000"/>
                </a:lnSpc>
                <a:spcBef>
                  <a:spcPct val="0"/>
                </a:spcBef>
                <a:buFontTx/>
                <a:buChar char="••"/>
              </a:pPr>
              <a:r>
                <a:rPr lang="ru-RU" sz="800" kern="0" dirty="0">
                  <a:cs typeface="Arial" pitchFamily="34" charset="0"/>
                </a:rPr>
                <a:t>заявление  в арбитражный суд о признании незаконным ненормативного правового акта (например, предписания по результатам проверки</a:t>
              </a:r>
              <a:r>
                <a:rPr lang="ru-RU" sz="800" kern="0" dirty="0">
                  <a:latin typeface="Arial" pitchFamily="34" charset="0"/>
                  <a:cs typeface="Arial" pitchFamily="34" charset="0"/>
                </a:rPr>
                <a:t>)</a:t>
              </a:r>
              <a:endParaRPr lang="ru-RU" sz="800" kern="0" dirty="0"/>
            </a:p>
            <a:p>
              <a:pPr marL="0" lvl="1" indent="0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endParaRPr lang="ru-RU" sz="800" kern="1200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7422602" y="2852936"/>
            <a:ext cx="1206091" cy="799414"/>
            <a:chOff x="4431294" y="337032"/>
            <a:chExt cx="1548085" cy="751603"/>
          </a:xfrm>
        </p:grpSpPr>
        <p:sp>
          <p:nvSpPr>
            <p:cNvPr id="44" name="Скругленный прямоугольник 43"/>
            <p:cNvSpPr/>
            <p:nvPr/>
          </p:nvSpPr>
          <p:spPr>
            <a:xfrm>
              <a:off x="4431294" y="337032"/>
              <a:ext cx="1548085" cy="75160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Скругленный прямоугольник 4"/>
            <p:cNvSpPr/>
            <p:nvPr/>
          </p:nvSpPr>
          <p:spPr>
            <a:xfrm>
              <a:off x="4467984" y="373722"/>
              <a:ext cx="1474705" cy="6782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b="1" kern="1200" dirty="0"/>
                <a:t>10 </a:t>
              </a:r>
              <a:r>
                <a:rPr lang="ru-RU" sz="1200" b="1" dirty="0" smtClean="0"/>
                <a:t>рабочих</a:t>
              </a:r>
              <a:r>
                <a:rPr lang="ru-RU" sz="1200" b="1" kern="1200" dirty="0" smtClean="0"/>
                <a:t>  </a:t>
              </a:r>
              <a:r>
                <a:rPr lang="ru-RU" sz="1200" b="1" kern="1200" dirty="0"/>
                <a:t>дней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4783795" y="5229200"/>
            <a:ext cx="425399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b="1" dirty="0">
                <a:solidFill>
                  <a:srgbClr val="C00000"/>
                </a:solidFill>
              </a:rPr>
              <a:t>Важно помнить!</a:t>
            </a:r>
            <a:endParaRPr lang="ru-RU" sz="800" dirty="0">
              <a:solidFill>
                <a:srgbClr val="C00000"/>
              </a:solidFill>
            </a:endParaRPr>
          </a:p>
          <a:p>
            <a:pPr marL="269875" lvl="0"/>
            <a:r>
              <a:rPr lang="ru-RU" sz="800" b="1" dirty="0" smtClean="0"/>
              <a:t>Если </a:t>
            </a:r>
            <a:r>
              <a:rPr lang="ru-RU" sz="800" b="1" dirty="0"/>
              <a:t>срок на обжалование пропущен по уважительной причине, он может быть восстановлен судом по ходатайству лица, подавшего заявление.</a:t>
            </a:r>
            <a:endParaRPr lang="ru-RU" sz="800" dirty="0"/>
          </a:p>
          <a:p>
            <a:pPr marL="269875" lvl="0"/>
            <a:r>
              <a:rPr lang="ru-RU" sz="800" b="1" dirty="0"/>
              <a:t>Представьте суду одновременно с заявлением (жалобой) ходатайство о восстановлении пропущенного срока.</a:t>
            </a:r>
            <a:endParaRPr lang="ru-RU" sz="800" dirty="0"/>
          </a:p>
          <a:p>
            <a:pPr marL="269875" lvl="0"/>
            <a:r>
              <a:rPr lang="ru-RU" sz="800" b="1" dirty="0"/>
              <a:t>Если суд признает причины пропуска уважительными, он восстанавливает пропущенный процессуальный срок.</a:t>
            </a:r>
            <a:endParaRPr lang="ru-RU" sz="800" dirty="0"/>
          </a:p>
          <a:p>
            <a:endParaRPr lang="ru-RU" dirty="0"/>
          </a:p>
        </p:txBody>
      </p:sp>
      <p:sp>
        <p:nvSpPr>
          <p:cNvPr id="49" name="Минус 48"/>
          <p:cNvSpPr/>
          <p:nvPr/>
        </p:nvSpPr>
        <p:spPr>
          <a:xfrm>
            <a:off x="4836052" y="5445224"/>
            <a:ext cx="219923" cy="72008"/>
          </a:xfrm>
          <a:prstGeom prst="mathMin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Минус 50"/>
          <p:cNvSpPr/>
          <p:nvPr/>
        </p:nvSpPr>
        <p:spPr>
          <a:xfrm>
            <a:off x="4836049" y="5636867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Минус 51"/>
          <p:cNvSpPr/>
          <p:nvPr/>
        </p:nvSpPr>
        <p:spPr>
          <a:xfrm>
            <a:off x="4836052" y="5949280"/>
            <a:ext cx="219923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6516216" y="6422532"/>
            <a:ext cx="288032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13</a:t>
            </a:r>
            <a:endParaRPr lang="ru-RU" sz="6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339751" y="6422532"/>
            <a:ext cx="361015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12</a:t>
            </a:r>
            <a:endParaRPr lang="ru-RU" sz="600" dirty="0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>
            <a:off x="0" y="6525344"/>
            <a:ext cx="2339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53" idx="3"/>
          </p:cNvCxnSpPr>
          <p:nvPr/>
        </p:nvCxnSpPr>
        <p:spPr>
          <a:xfrm flipH="1">
            <a:off x="6804248" y="6525344"/>
            <a:ext cx="2339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V:\_ОБЩАЯ ПАПКА\Чиркова Марина Александровна\КНД\tanda-tany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4773" y="82636"/>
            <a:ext cx="720080" cy="50405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1475656" y="69231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</a:rPr>
              <a:t>ШТРАФ!</a:t>
            </a:r>
            <a:endParaRPr lang="ru-RU" sz="14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effectLst>
                  <a:outerShdw blurRad="63500" dist="50800" dir="18900000" sx="0" sy="0">
                    <a:srgbClr val="000000">
                      <a:alpha val="50000"/>
                    </a:srgbClr>
                  </a:outerShdw>
                </a:effectLst>
              </a:rPr>
              <a:t>ЧТО ДЕЛАТЬ?</a:t>
            </a:r>
            <a:endParaRPr lang="ru-RU" sz="1400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2339752" y="677638"/>
            <a:ext cx="2001461" cy="514114"/>
            <a:chOff x="3379080" y="140822"/>
            <a:chExt cx="2960786" cy="740196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3379080" y="140822"/>
              <a:ext cx="2960786" cy="74019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3400760" y="162502"/>
              <a:ext cx="2917426" cy="6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000" b="1" kern="1200" dirty="0">
                  <a:latin typeface="+mn-lt"/>
                  <a:cs typeface="Arial" pitchFamily="34" charset="0"/>
                </a:rPr>
                <a:t>ШТРАФ может быть снижен в 2 раза если: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195606" y="692696"/>
            <a:ext cx="1946358" cy="514114"/>
            <a:chOff x="3379080" y="140822"/>
            <a:chExt cx="2960786" cy="740196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3379080" y="140822"/>
              <a:ext cx="2960786" cy="74019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3400760" y="162502"/>
              <a:ext cx="2917426" cy="6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000" b="1" dirty="0"/>
                <a:t>ШТРАФ подлежит замене на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000" b="1" dirty="0"/>
                <a:t>ПРЕДУПРЕЖДЕНИЕ если:</a:t>
              </a:r>
              <a:endParaRPr lang="ru-RU" sz="1000" b="1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181189" y="1361046"/>
            <a:ext cx="1946359" cy="504056"/>
            <a:chOff x="3783" y="1140087"/>
            <a:chExt cx="2960786" cy="495117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3783" y="1140087"/>
              <a:ext cx="2960786" cy="49511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18284" y="1154588"/>
              <a:ext cx="2931784" cy="4661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800" b="1" kern="1200" dirty="0"/>
                <a:t>Административное правонарушение совершено субъектом малого и среднего предпринимательства или их работниками</a:t>
              </a: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171657" y="2010229"/>
            <a:ext cx="1946359" cy="321944"/>
            <a:chOff x="3783" y="1140087"/>
            <a:chExt cx="2960786" cy="495117"/>
          </a:xfrm>
        </p:grpSpPr>
        <p:sp>
          <p:nvSpPr>
            <p:cNvPr id="24" name="Скругленный прямоугольник 23"/>
            <p:cNvSpPr/>
            <p:nvPr/>
          </p:nvSpPr>
          <p:spPr>
            <a:xfrm>
              <a:off x="3783" y="1140087"/>
              <a:ext cx="2960786" cy="49511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Скругленный прямоугольник 4"/>
            <p:cNvSpPr/>
            <p:nvPr/>
          </p:nvSpPr>
          <p:spPr>
            <a:xfrm>
              <a:off x="18284" y="1154588"/>
              <a:ext cx="2931784" cy="4661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/>
              <a:r>
                <a:rPr lang="ru-RU" sz="800" b="1" dirty="0"/>
                <a:t>Совершено впервые</a:t>
              </a:r>
              <a:endParaRPr lang="ru-RU" sz="800" b="1" dirty="0"/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162125" y="2462715"/>
            <a:ext cx="1946359" cy="1049645"/>
            <a:chOff x="3783" y="1140087"/>
            <a:chExt cx="2960786" cy="495117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3783" y="1140087"/>
              <a:ext cx="2960786" cy="49511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Скругленный прямоугольник 4"/>
            <p:cNvSpPr/>
            <p:nvPr/>
          </p:nvSpPr>
          <p:spPr>
            <a:xfrm>
              <a:off x="18284" y="1154588"/>
              <a:ext cx="2931784" cy="4661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/>
              <a:r>
                <a:rPr lang="ru-RU" sz="800" b="1" dirty="0"/>
                <a:t>Причинение вреда или угроза причинения вреда жизни и здоровью людей, объектам животного и растительного мира, окружающей среде, объектам культурного наследия, безопасности государства, имущественного ущерб  отсутствуют</a:t>
              </a:r>
              <a:endParaRPr lang="ru-RU" sz="800" b="1" dirty="0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152593" y="3641894"/>
            <a:ext cx="1946359" cy="1406862"/>
            <a:chOff x="3783" y="1140087"/>
            <a:chExt cx="2960786" cy="495117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3783" y="1140087"/>
              <a:ext cx="2960786" cy="49511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18284" y="1154588"/>
              <a:ext cx="2931784" cy="4661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/>
              <a:r>
                <a:rPr lang="ru-RU" sz="800" b="1" dirty="0"/>
                <a:t>Штраф не подлежит замене на предупреждение в случае совершения административного правонарушения, предусмотренного статьями 14.31 - 14.33, 19.3, 19.5, 19.5.1, 19.6, 19.8 - 19.8.2, 19.23, частями 2 и 3 статьи 19.27, статьями 19.28, 19.29, 19.30, 19.33 Кодекса РФ об административных правонарушениях.</a:t>
              </a:r>
              <a:endParaRPr lang="ru-RU" sz="800" b="1" dirty="0"/>
            </a:p>
          </p:txBody>
        </p:sp>
      </p:grpSp>
      <p:grpSp>
        <p:nvGrpSpPr>
          <p:cNvPr id="36" name="Группа 35"/>
          <p:cNvGrpSpPr/>
          <p:nvPr/>
        </p:nvGrpSpPr>
        <p:grpSpPr>
          <a:xfrm>
            <a:off x="162126" y="5178290"/>
            <a:ext cx="1946359" cy="1131030"/>
            <a:chOff x="3783" y="1140087"/>
            <a:chExt cx="2960786" cy="495117"/>
          </a:xfrm>
        </p:grpSpPr>
        <p:sp>
          <p:nvSpPr>
            <p:cNvPr id="37" name="Скругленный прямоугольник 36"/>
            <p:cNvSpPr/>
            <p:nvPr/>
          </p:nvSpPr>
          <p:spPr>
            <a:xfrm>
              <a:off x="3783" y="1140087"/>
              <a:ext cx="2960786" cy="49511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8" name="Скругленный прямоугольник 4"/>
            <p:cNvSpPr/>
            <p:nvPr/>
          </p:nvSpPr>
          <p:spPr>
            <a:xfrm>
              <a:off x="18284" y="1154588"/>
              <a:ext cx="2931784" cy="46611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/>
              <a:r>
                <a:rPr lang="ru-RU" sz="800" b="1" dirty="0">
                  <a:solidFill>
                    <a:srgbClr val="C00000"/>
                  </a:solidFill>
                </a:rPr>
                <a:t>Если все условия соблюдены,  штраф должен быть заменен  на предупреждение органом, рассматривающим дело об административном  правонарушении</a:t>
              </a:r>
              <a:endParaRPr lang="ru-RU" sz="8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39" name="Стрелка вправо 38"/>
          <p:cNvSpPr/>
          <p:nvPr/>
        </p:nvSpPr>
        <p:spPr>
          <a:xfrm rot="5400000">
            <a:off x="1103502" y="1216749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" name="Стрелка вправо 39"/>
          <p:cNvSpPr/>
          <p:nvPr/>
        </p:nvSpPr>
        <p:spPr>
          <a:xfrm rot="5400000">
            <a:off x="1104254" y="1865102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Стрелка вправо 40"/>
          <p:cNvSpPr/>
          <p:nvPr/>
        </p:nvSpPr>
        <p:spPr>
          <a:xfrm rot="5400000">
            <a:off x="1105006" y="2334854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2" name="Стрелка вправо 41"/>
          <p:cNvSpPr/>
          <p:nvPr/>
        </p:nvSpPr>
        <p:spPr>
          <a:xfrm rot="5400000">
            <a:off x="1105006" y="3512360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3" name="Стрелка вправо 42"/>
          <p:cNvSpPr/>
          <p:nvPr/>
        </p:nvSpPr>
        <p:spPr>
          <a:xfrm rot="5400000">
            <a:off x="1105006" y="5048756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4" name="Группа 43"/>
          <p:cNvGrpSpPr/>
          <p:nvPr/>
        </p:nvGrpSpPr>
        <p:grpSpPr>
          <a:xfrm>
            <a:off x="2354407" y="1318379"/>
            <a:ext cx="1986806" cy="663946"/>
            <a:chOff x="3379080" y="1140087"/>
            <a:chExt cx="2960786" cy="740196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3379080" y="1140087"/>
              <a:ext cx="2960786" cy="74019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Скругленный прямоугольник 4"/>
            <p:cNvSpPr/>
            <p:nvPr/>
          </p:nvSpPr>
          <p:spPr>
            <a:xfrm>
              <a:off x="3380678" y="1152338"/>
              <a:ext cx="2917427" cy="6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800" b="1" kern="1200" dirty="0"/>
                <a:t>Административное правонарушение совершено индивидуальным предпринимателем или юридическим  лицом вне зависимости от категории </a:t>
              </a:r>
            </a:p>
          </p:txBody>
        </p:sp>
      </p:grpSp>
      <p:sp>
        <p:nvSpPr>
          <p:cNvPr id="47" name="Стрелка вправо 46"/>
          <p:cNvSpPr/>
          <p:nvPr/>
        </p:nvSpPr>
        <p:spPr>
          <a:xfrm rot="5400000">
            <a:off x="3275715" y="1191752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8" name="Стрелка вправо 47"/>
          <p:cNvSpPr/>
          <p:nvPr/>
        </p:nvSpPr>
        <p:spPr>
          <a:xfrm rot="5400000">
            <a:off x="3283043" y="1982325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49" name="Группа 48"/>
          <p:cNvGrpSpPr/>
          <p:nvPr/>
        </p:nvGrpSpPr>
        <p:grpSpPr>
          <a:xfrm>
            <a:off x="2339751" y="2111859"/>
            <a:ext cx="1986806" cy="835664"/>
            <a:chOff x="3379080" y="1140087"/>
            <a:chExt cx="2960786" cy="740196"/>
          </a:xfrm>
        </p:grpSpPr>
        <p:sp>
          <p:nvSpPr>
            <p:cNvPr id="50" name="Скругленный прямоугольник 49"/>
            <p:cNvSpPr/>
            <p:nvPr/>
          </p:nvSpPr>
          <p:spPr>
            <a:xfrm>
              <a:off x="3379080" y="1140087"/>
              <a:ext cx="2960786" cy="74019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1" name="Скругленный прямоугольник 4"/>
            <p:cNvSpPr/>
            <p:nvPr/>
          </p:nvSpPr>
          <p:spPr>
            <a:xfrm>
              <a:off x="3380678" y="1152338"/>
              <a:ext cx="2917427" cy="6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/>
              <a:r>
                <a:rPr lang="ru-RU" sz="800" b="1" dirty="0"/>
                <a:t>Минимальный размер назначенного штрафа для граждан составил не менее 10 тыс. рублей, должностных лиц  - не менее 50 тыс. рублей, для юридических лиц не менее 100 тыс. рублей</a:t>
              </a:r>
              <a:endParaRPr lang="ru-RU" sz="800" b="1" dirty="0"/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2339751" y="3083882"/>
            <a:ext cx="1986806" cy="1137205"/>
            <a:chOff x="3379080" y="1140087"/>
            <a:chExt cx="2960786" cy="740196"/>
          </a:xfrm>
        </p:grpSpPr>
        <p:sp>
          <p:nvSpPr>
            <p:cNvPr id="53" name="Скругленный прямоугольник 52"/>
            <p:cNvSpPr/>
            <p:nvPr/>
          </p:nvSpPr>
          <p:spPr>
            <a:xfrm>
              <a:off x="3379080" y="1140087"/>
              <a:ext cx="2960786" cy="74019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4" name="Скругленный прямоугольник 4"/>
            <p:cNvSpPr/>
            <p:nvPr/>
          </p:nvSpPr>
          <p:spPr>
            <a:xfrm>
              <a:off x="3380678" y="1152338"/>
              <a:ext cx="2917427" cy="6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/>
              <a:r>
                <a:rPr lang="ru-RU" sz="800" b="1" dirty="0"/>
                <a:t>Имеются исключительные обстоятельства, связанные  с характером совершенного правонарушения и его последствиями, имущественным и финансовым положением привлекаемого к ответственности лица</a:t>
              </a:r>
              <a:endParaRPr lang="ru-RU" sz="800" dirty="0"/>
            </a:p>
          </p:txBody>
        </p:sp>
      </p:grpSp>
      <p:sp>
        <p:nvSpPr>
          <p:cNvPr id="55" name="Стрелка вправо 54"/>
          <p:cNvSpPr/>
          <p:nvPr/>
        </p:nvSpPr>
        <p:spPr>
          <a:xfrm rot="5400000">
            <a:off x="3268387" y="2947523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6" name="Стрелка вправо 55"/>
          <p:cNvSpPr/>
          <p:nvPr/>
        </p:nvSpPr>
        <p:spPr>
          <a:xfrm rot="5400000">
            <a:off x="3269567" y="4221087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8" name="Группа 57"/>
          <p:cNvGrpSpPr/>
          <p:nvPr/>
        </p:nvGrpSpPr>
        <p:grpSpPr>
          <a:xfrm>
            <a:off x="2340931" y="4359000"/>
            <a:ext cx="1986806" cy="1384805"/>
            <a:chOff x="3379080" y="1140087"/>
            <a:chExt cx="2960786" cy="740196"/>
          </a:xfrm>
        </p:grpSpPr>
        <p:sp>
          <p:nvSpPr>
            <p:cNvPr id="59" name="Скругленный прямоугольник 58"/>
            <p:cNvSpPr/>
            <p:nvPr/>
          </p:nvSpPr>
          <p:spPr>
            <a:xfrm>
              <a:off x="3379080" y="1140087"/>
              <a:ext cx="2960786" cy="74019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Скругленный прямоугольник 4"/>
            <p:cNvSpPr/>
            <p:nvPr/>
          </p:nvSpPr>
          <p:spPr>
            <a:xfrm>
              <a:off x="3380678" y="1152338"/>
              <a:ext cx="2917427" cy="6968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>
                <a:spcAft>
                  <a:spcPts val="0"/>
                </a:spcAft>
              </a:pPr>
              <a:r>
                <a:rPr lang="ru-RU" sz="800" b="1" dirty="0">
                  <a:solidFill>
                    <a:srgbClr val="C00000"/>
                  </a:solidFill>
                </a:rPr>
                <a:t>Назначение административного штрафа в размере ниже минимального значения- право органа, рассматривающего дело об </a:t>
              </a:r>
              <a:r>
                <a:rPr lang="ru-RU" sz="800" b="1" dirty="0" smtClean="0">
                  <a:solidFill>
                    <a:srgbClr val="C00000"/>
                  </a:solidFill>
                </a:rPr>
                <a:t>административном </a:t>
              </a:r>
              <a:r>
                <a:rPr lang="ru-RU" sz="800" b="1" dirty="0">
                  <a:solidFill>
                    <a:srgbClr val="C00000"/>
                  </a:solidFill>
                </a:rPr>
                <a:t>правонарушении, для чего</a:t>
              </a:r>
            </a:p>
            <a:p>
              <a:pPr lvl="0">
                <a:spcAft>
                  <a:spcPts val="0"/>
                </a:spcAft>
              </a:pPr>
              <a:r>
                <a:rPr lang="ru-RU" sz="800" b="1" dirty="0">
                  <a:solidFill>
                    <a:srgbClr val="C00000"/>
                  </a:solidFill>
                </a:rPr>
                <a:t>ЗАЯВИТЕ ХОДАТАЙСТВО </a:t>
              </a:r>
            </a:p>
            <a:p>
              <a:pPr lvl="0">
                <a:spcAft>
                  <a:spcPts val="0"/>
                </a:spcAft>
              </a:pPr>
              <a:r>
                <a:rPr lang="ru-RU" sz="800" b="1" dirty="0">
                  <a:solidFill>
                    <a:srgbClr val="C00000"/>
                  </a:solidFill>
                </a:rPr>
                <a:t>и представьте подтверждающие документы</a:t>
              </a:r>
              <a:endParaRPr lang="ru-RU" sz="800" dirty="0"/>
            </a:p>
          </p:txBody>
        </p:sp>
      </p:grpSp>
      <p:sp>
        <p:nvSpPr>
          <p:cNvPr id="61" name="Стрелка вправо 60"/>
          <p:cNvSpPr/>
          <p:nvPr/>
        </p:nvSpPr>
        <p:spPr>
          <a:xfrm rot="5400000">
            <a:off x="3254911" y="5743805"/>
            <a:ext cx="129534" cy="129534"/>
          </a:xfrm>
          <a:prstGeom prst="rightArrow">
            <a:avLst>
              <a:gd name="adj1" fmla="val 667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2" name="Прямоугольник 61"/>
          <p:cNvSpPr/>
          <p:nvPr/>
        </p:nvSpPr>
        <p:spPr>
          <a:xfrm>
            <a:off x="2339751" y="5873339"/>
            <a:ext cx="2001462" cy="4359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effectLst/>
                <a:ea typeface="Calibri"/>
                <a:cs typeface="Times New Roman"/>
              </a:rPr>
              <a:t>Ваши доводы не приняли? </a:t>
            </a:r>
            <a:r>
              <a:rPr lang="ru-RU" sz="1100" b="1" dirty="0">
                <a:solidFill>
                  <a:srgbClr val="C00000"/>
                </a:solidFill>
                <a:effectLst/>
                <a:ea typeface="Calibri"/>
                <a:cs typeface="Times New Roman"/>
              </a:rPr>
              <a:t>ОБРАЩАЙТЕСЬ В СУД!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pic>
        <p:nvPicPr>
          <p:cNvPr id="63" name="Рисунок 62" descr="V:\_ОБЩАЯ ПАПКА\Чиркова Марина Александровна\КНД\красная кнопка_jm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010" y="173579"/>
            <a:ext cx="893833" cy="826223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TextBox 63"/>
          <p:cNvSpPr txBox="1"/>
          <p:nvPr/>
        </p:nvSpPr>
        <p:spPr>
          <a:xfrm>
            <a:off x="6156176" y="129736"/>
            <a:ext cx="2133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50800" dir="5400000" sx="0" sy="0">
                    <a:srgbClr val="C00000"/>
                  </a:outerShdw>
                </a:effectLst>
              </a:rPr>
              <a:t>НУЖНА ЗАЩИТА?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effectLst>
                  <a:outerShdw blurRad="50800" dist="50800" dir="5400000" sx="0" sy="0">
                    <a:srgbClr val="C00000"/>
                  </a:outerShdw>
                </a:effectLst>
              </a:rPr>
              <a:t>ОБРАЩАЙТЕСЬ…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00192" y="1176694"/>
            <a:ext cx="266429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Прокуратура Тюменской области</a:t>
            </a:r>
          </a:p>
          <a:p>
            <a:r>
              <a:rPr lang="ru-RU" sz="1200" dirty="0"/>
              <a:t>Адрес: 625048, </a:t>
            </a:r>
            <a:r>
              <a:rPr lang="ru-RU" sz="1200" dirty="0" err="1"/>
              <a:t>г.Тюмень</a:t>
            </a:r>
            <a:r>
              <a:rPr lang="ru-RU" sz="1200" dirty="0"/>
              <a:t>, ул. 50 лет Октября, 31</a:t>
            </a:r>
          </a:p>
          <a:p>
            <a:r>
              <a:rPr lang="ru-RU" sz="1200" dirty="0"/>
              <a:t>Телефон:+7 3452 27‑04-82</a:t>
            </a:r>
            <a:r>
              <a:rPr lang="ru-RU" sz="1200" dirty="0" smtClean="0"/>
              <a:t>,         34-53-54, 27-04-46, </a:t>
            </a:r>
            <a:endParaRPr lang="ru-RU" sz="1200" dirty="0"/>
          </a:p>
          <a:p>
            <a:r>
              <a:rPr lang="ru-RU" sz="1200" dirty="0"/>
              <a:t>Электронная почта: </a:t>
            </a:r>
            <a:r>
              <a:rPr lang="ru-RU" sz="1200" u="sng" dirty="0">
                <a:hlinkClick r:id="rId4"/>
              </a:rPr>
              <a:t>proc72@yandex.ru</a:t>
            </a:r>
            <a:endParaRPr lang="ru-RU" sz="1200" dirty="0"/>
          </a:p>
          <a:p>
            <a:r>
              <a:rPr lang="ru-RU" sz="1200" dirty="0"/>
              <a:t>Сайт: </a:t>
            </a:r>
            <a:r>
              <a:rPr lang="ru-RU" sz="1200" u="sng" dirty="0">
                <a:hlinkClick r:id="rId5"/>
              </a:rPr>
              <a:t>proctmo.ru</a:t>
            </a:r>
            <a:endParaRPr lang="ru-RU" sz="1200" dirty="0"/>
          </a:p>
          <a:p>
            <a:endParaRPr lang="ru-RU" dirty="0"/>
          </a:p>
        </p:txBody>
      </p:sp>
      <p:pic>
        <p:nvPicPr>
          <p:cNvPr id="67" name="Рисунок 66" descr="V:\_ОБЩАЯ ПАПКА\Чиркова Марина Александровна\КНД\Герб области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170" y="3038996"/>
            <a:ext cx="1125006" cy="1100128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TextBox 67"/>
          <p:cNvSpPr txBox="1"/>
          <p:nvPr/>
        </p:nvSpPr>
        <p:spPr>
          <a:xfrm>
            <a:off x="6300192" y="3146965"/>
            <a:ext cx="27363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/>
              <a:t>Уполномоченный по защите прав предпринимателей в Тюменской области</a:t>
            </a:r>
          </a:p>
          <a:p>
            <a:r>
              <a:rPr lang="ru-RU" sz="1200" dirty="0"/>
              <a:t>Адрес:625003,  </a:t>
            </a:r>
            <a:r>
              <a:rPr lang="ru-RU" sz="1200" dirty="0" err="1"/>
              <a:t>г.Тюмень</a:t>
            </a:r>
            <a:r>
              <a:rPr lang="ru-RU" sz="1200" dirty="0"/>
              <a:t>, ул. Республики, 24, каб.323</a:t>
            </a:r>
          </a:p>
          <a:p>
            <a:r>
              <a:rPr lang="ru-RU" sz="1200" dirty="0"/>
              <a:t>Телефон:+7 3452 55-67-22, </a:t>
            </a:r>
          </a:p>
          <a:p>
            <a:r>
              <a:rPr lang="ru-RU" sz="1200" dirty="0"/>
              <a:t>Электронная почта: </a:t>
            </a:r>
            <a:r>
              <a:rPr lang="ru-RU" sz="1200" u="sng" dirty="0">
                <a:hlinkClick r:id="rId7"/>
              </a:rPr>
              <a:t>о</a:t>
            </a:r>
            <a:r>
              <a:rPr lang="en-US" sz="1200" u="sng" dirty="0" err="1">
                <a:hlinkClick r:id="rId7"/>
              </a:rPr>
              <a:t>mbudsmanbiz</a:t>
            </a:r>
            <a:r>
              <a:rPr lang="ru-RU" sz="1200" u="sng" dirty="0">
                <a:hlinkClick r:id="rId7"/>
              </a:rPr>
              <a:t>72@</a:t>
            </a:r>
            <a:r>
              <a:rPr lang="en-US" sz="1200" u="sng" dirty="0">
                <a:hlinkClick r:id="rId7"/>
              </a:rPr>
              <a:t>mail</a:t>
            </a:r>
            <a:r>
              <a:rPr lang="ru-RU" sz="1200" u="sng" dirty="0">
                <a:hlinkClick r:id="rId7"/>
              </a:rPr>
              <a:t>.</a:t>
            </a:r>
            <a:r>
              <a:rPr lang="en-US" sz="1200" u="sng" dirty="0" err="1">
                <a:hlinkClick r:id="rId7"/>
              </a:rPr>
              <a:t>ru</a:t>
            </a:r>
            <a:endParaRPr lang="ru-RU" sz="1200" dirty="0"/>
          </a:p>
          <a:p>
            <a:r>
              <a:rPr lang="ru-RU" sz="1200" dirty="0"/>
              <a:t>Сайт: </a:t>
            </a:r>
            <a:r>
              <a:rPr lang="en-US" sz="1200" u="sng" dirty="0" err="1">
                <a:hlinkClick r:id="rId8"/>
              </a:rPr>
              <a:t>ombudsmanbiz</a:t>
            </a:r>
            <a:r>
              <a:rPr lang="ru-RU" sz="1200" u="sng" dirty="0">
                <a:hlinkClick r:id="rId8"/>
              </a:rPr>
              <a:t>72.</a:t>
            </a:r>
            <a:r>
              <a:rPr lang="en-US" sz="1200" u="sng" dirty="0" err="1">
                <a:hlinkClick r:id="rId8"/>
              </a:rPr>
              <a:t>ru</a:t>
            </a:r>
            <a:endParaRPr lang="ru-RU" sz="1200" dirty="0"/>
          </a:p>
          <a:p>
            <a:endParaRPr lang="ru-RU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0" y="6525344"/>
            <a:ext cx="23397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 70"/>
          <p:cNvSpPr/>
          <p:nvPr/>
        </p:nvSpPr>
        <p:spPr>
          <a:xfrm>
            <a:off x="6516216" y="6422532"/>
            <a:ext cx="288032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15</a:t>
            </a:r>
            <a:endParaRPr lang="ru-RU" sz="600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2355479" y="6422532"/>
            <a:ext cx="272306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14</a:t>
            </a:r>
            <a:endParaRPr lang="ru-RU" sz="600" dirty="0"/>
          </a:p>
        </p:txBody>
      </p:sp>
      <p:cxnSp>
        <p:nvCxnSpPr>
          <p:cNvPr id="74" name="Прямая соединительная линия 73"/>
          <p:cNvCxnSpPr>
            <a:endCxn id="71" idx="3"/>
          </p:cNvCxnSpPr>
          <p:nvPr/>
        </p:nvCxnSpPr>
        <p:spPr>
          <a:xfrm flipH="1">
            <a:off x="6804248" y="6525344"/>
            <a:ext cx="2339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Рисунок 7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1681" y="1287867"/>
            <a:ext cx="1363983" cy="1363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980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260648"/>
            <a:ext cx="31683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Памятка</a:t>
            </a:r>
            <a:r>
              <a:rPr lang="ru-RU" sz="1400" dirty="0"/>
              <a:t> </a:t>
            </a:r>
          </a:p>
          <a:p>
            <a:pPr algn="ctr"/>
            <a:r>
              <a:rPr lang="ru-RU" sz="1400" b="1" dirty="0"/>
              <a:t>«Защити свой бизнес»</a:t>
            </a:r>
          </a:p>
          <a:p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451560" y="836712"/>
            <a:ext cx="37444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5004048" y="260647"/>
            <a:ext cx="316835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/>
              <a:t>Памятка</a:t>
            </a:r>
            <a:r>
              <a:rPr lang="ru-RU" sz="1400" dirty="0"/>
              <a:t> </a:t>
            </a:r>
          </a:p>
          <a:p>
            <a:pPr algn="ctr"/>
            <a:r>
              <a:rPr lang="ru-RU" sz="1400" b="1" dirty="0"/>
              <a:t>«Защити свой бизнес»</a:t>
            </a:r>
          </a:p>
          <a:p>
            <a:endParaRPr lang="ru-RU" dirty="0"/>
          </a:p>
        </p:txBody>
      </p:sp>
      <p:sp>
        <p:nvSpPr>
          <p:cNvPr id="67" name="TextBox 66"/>
          <p:cNvSpPr txBox="1"/>
          <p:nvPr/>
        </p:nvSpPr>
        <p:spPr>
          <a:xfrm>
            <a:off x="5016625" y="836712"/>
            <a:ext cx="37444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ru-RU" dirty="0"/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0" y="6525344"/>
            <a:ext cx="2323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рямоугольник 69"/>
          <p:cNvSpPr/>
          <p:nvPr/>
        </p:nvSpPr>
        <p:spPr>
          <a:xfrm>
            <a:off x="2323768" y="6422532"/>
            <a:ext cx="272306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15</a:t>
            </a:r>
            <a:endParaRPr lang="ru-RU" sz="600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6531942" y="6422532"/>
            <a:ext cx="272306" cy="2056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" dirty="0" smtClean="0"/>
              <a:t>16</a:t>
            </a:r>
            <a:endParaRPr lang="ru-RU" sz="600" dirty="0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6804248" y="6525344"/>
            <a:ext cx="2339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34174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812</TotalTime>
  <Words>1707</Words>
  <Application>Microsoft Office PowerPoint</Application>
  <PresentationFormat>Экран (4:3)</PresentationFormat>
  <Paragraphs>285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ПРОКУРАТУРА ТЮМЕНСКОЙ ОБЛАСТИ  УПОЛНОМОЧЕННЫЙ ПО ЗАЩИТЕ ПРАВ ПРЕДПРИНИМАТЕЛЕЙ В ТЮМЕНСКОЙ ОБЛАСТИ</dc:title>
  <dc:creator>Чиркова Марина Александровна</dc:creator>
  <cp:lastModifiedBy>RePack by Diakov</cp:lastModifiedBy>
  <cp:revision>72</cp:revision>
  <cp:lastPrinted>2017-02-10T10:27:41Z</cp:lastPrinted>
  <dcterms:created xsi:type="dcterms:W3CDTF">2017-02-08T12:30:38Z</dcterms:created>
  <dcterms:modified xsi:type="dcterms:W3CDTF">2017-02-10T12:48:34Z</dcterms:modified>
</cp:coreProperties>
</file>