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5"/>
  </p:notesMasterIdLst>
  <p:sldIdLst>
    <p:sldId id="340" r:id="rId2"/>
    <p:sldId id="257" r:id="rId3"/>
    <p:sldId id="327" r:id="rId4"/>
    <p:sldId id="320" r:id="rId5"/>
    <p:sldId id="325" r:id="rId6"/>
    <p:sldId id="329" r:id="rId7"/>
    <p:sldId id="282" r:id="rId8"/>
    <p:sldId id="333" r:id="rId9"/>
    <p:sldId id="334" r:id="rId10"/>
    <p:sldId id="321" r:id="rId11"/>
    <p:sldId id="310" r:id="rId12"/>
    <p:sldId id="294" r:id="rId13"/>
    <p:sldId id="272" r:id="rId14"/>
    <p:sldId id="311" r:id="rId15"/>
    <p:sldId id="312" r:id="rId16"/>
    <p:sldId id="322" r:id="rId17"/>
    <p:sldId id="283" r:id="rId18"/>
    <p:sldId id="313" r:id="rId19"/>
    <p:sldId id="293" r:id="rId20"/>
    <p:sldId id="273" r:id="rId21"/>
    <p:sldId id="314" r:id="rId22"/>
    <p:sldId id="296" r:id="rId23"/>
    <p:sldId id="341" r:id="rId24"/>
    <p:sldId id="298" r:id="rId25"/>
    <p:sldId id="276" r:id="rId26"/>
    <p:sldId id="335" r:id="rId27"/>
    <p:sldId id="336" r:id="rId28"/>
    <p:sldId id="337" r:id="rId29"/>
    <p:sldId id="260" r:id="rId30"/>
    <p:sldId id="300" r:id="rId31"/>
    <p:sldId id="286" r:id="rId32"/>
    <p:sldId id="316" r:id="rId33"/>
    <p:sldId id="299" r:id="rId34"/>
    <p:sldId id="342" r:id="rId35"/>
    <p:sldId id="302" r:id="rId36"/>
    <p:sldId id="317" r:id="rId37"/>
    <p:sldId id="318" r:id="rId38"/>
    <p:sldId id="324" r:id="rId39"/>
    <p:sldId id="279" r:id="rId40"/>
    <p:sldId id="319" r:id="rId41"/>
    <p:sldId id="288" r:id="rId42"/>
    <p:sldId id="304" r:id="rId43"/>
    <p:sldId id="305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pan Pavlyukevich" initials="S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87" autoAdjust="0"/>
    <p:restoredTop sz="94964" autoAdjust="0"/>
  </p:normalViewPr>
  <p:slideViewPr>
    <p:cSldViewPr snapToGrid="0">
      <p:cViewPr varScale="1">
        <p:scale>
          <a:sx n="60" d="100"/>
          <a:sy n="60" d="100"/>
        </p:scale>
        <p:origin x="78" y="2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04T21:47:43.358" idx="1">
    <p:pos x="4688" y="-630"/>
    <p:text/>
    <p:extLst>
      <p:ext uri="{C676402C-5697-4E1C-873F-D02D1690AC5C}">
        <p15:threadingInfo xmlns:p15="http://schemas.microsoft.com/office/powerpoint/2012/main" timeZoneBias="-7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72228-55FF-4DE2-A67A-009BD6C10DE4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F1D530-49A1-493E-93DB-449BF98B3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8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1D530-49A1-493E-93DB-449BF98B32E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4028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1D530-49A1-493E-93DB-449BF98B32E6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427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1D530-49A1-493E-93DB-449BF98B32E6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049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1D530-49A1-493E-93DB-449BF98B32E6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77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1D530-49A1-493E-93DB-449BF98B32E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265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1D530-49A1-493E-93DB-449BF98B32E6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206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1D530-49A1-493E-93DB-449BF98B32E6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016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1D530-49A1-493E-93DB-449BF98B32E6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705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1D530-49A1-493E-93DB-449BF98B32E6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789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1D530-49A1-493E-93DB-449BF98B32E6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206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1D530-49A1-493E-93DB-449BF98B32E6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3792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1D530-49A1-493E-93DB-449BF98B32E6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196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A118A1-83A9-4601-A95A-728175A9F5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4B50FF9-11AC-49E3-BC97-B1DB7C5DBD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349469-7A19-4A63-A908-17DC8C868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CF30C-1ADF-4F31-8F8D-6A3C2F47943F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91776E-0DF8-4829-A388-827C86B35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D5F35D-20AF-4EDC-B6FB-A4B76FAF9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E24F-5A9F-4C92-AF57-86B2D53ABB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497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576E31-209D-4A00-B0B3-48BABA6A7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378AAC-8197-46DF-8A21-106E01A3B5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278798-60AA-41EB-81CB-E06ED9D11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CF30C-1ADF-4F31-8F8D-6A3C2F47943F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0AB2F2-8C5A-4993-996D-1332B4E39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5AC3BF-99FD-4064-A7FB-A48507B06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E24F-5A9F-4C92-AF57-86B2D53ABB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50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5F5D4A5-89E3-4D22-874C-65DE2F4399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860DF4-99DC-4C21-B833-15FD911341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10AAC1-D5E6-4382-A23A-4DCBF996D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CF30C-1ADF-4F31-8F8D-6A3C2F47943F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9F487E-72DC-4131-B5BD-BF3ABBD34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F50EDE-A39D-49C3-9DD7-76360241B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E24F-5A9F-4C92-AF57-86B2D53ABB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0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548E35-4FEE-468C-88C1-C83DFAB6D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FD6AC2-E425-454A-99AF-86C997282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7F3C0F-488A-4736-B64D-39FE11D92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CF30C-1ADF-4F31-8F8D-6A3C2F47943F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DB9F74-4712-4EF8-A1DC-347CCE0CA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861151-99FA-47D5-8C61-EC8C38BD2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E24F-5A9F-4C92-AF57-86B2D53ABB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519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0DE729-5650-406F-AFDE-F519CE9BF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D472B0-D499-428B-9476-B97D677AD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23609E-A4BA-4AA2-9CD4-7D9EB6C86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CF30C-1ADF-4F31-8F8D-6A3C2F47943F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0A2C49-FA39-4D9C-B0E0-DD73468C6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7A89EC-F0A1-4FF2-B479-C6D4377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E24F-5A9F-4C92-AF57-86B2D53ABB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86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D26EC9-5E5B-485B-AE08-E76FA3BDD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D2956C-78FC-4480-93F1-1E2B5AC49D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F0D5C42-2D98-4827-B715-3914D504D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70BD1F-07C7-45D7-9CF8-E9A87554E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CF30C-1ADF-4F31-8F8D-6A3C2F47943F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692162-46D9-4688-86C3-BD082EA8F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0CDAA6E-EBCB-4F9C-A204-58FDB4FB6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E24F-5A9F-4C92-AF57-86B2D53ABB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305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1FEF74-5E9C-4C62-874F-B8731541D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53CA8B-05F8-492C-AB36-7CEC8F8759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71D7F5-1FD9-4FAA-9291-8BFADCAED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919AE35-2113-4E04-9AD6-752B0DAFF2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73101FA-587C-430B-ADC8-333082ABD7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FDF2634-87C9-4BF0-94FC-29B528D6C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CF30C-1ADF-4F31-8F8D-6A3C2F47943F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09CE15D-4980-4F9F-85D7-344F57132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5ABBF6-E128-400D-986E-C18421AF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E24F-5A9F-4C92-AF57-86B2D53ABB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381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15078D-2B37-4FA6-BB81-3246F53D0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6B23D7-A780-4753-A48E-E02529C39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CF30C-1ADF-4F31-8F8D-6A3C2F47943F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E7FD652-BE5D-42CD-95D1-E02BC7F2C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A67F056-B6D5-47FB-9940-924F6B921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E24F-5A9F-4C92-AF57-86B2D53ABB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765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5374B93-01BB-4783-98ED-A83E321A7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CF30C-1ADF-4F31-8F8D-6A3C2F47943F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4D27D54-BC38-4FE2-A136-3A82C776C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AE40E55-50F7-4D18-A9D7-B3EFF0C36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E24F-5A9F-4C92-AF57-86B2D53ABB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562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550177-DF22-492E-A6FB-034F48CE9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DE6480-FEF6-4684-A3E0-E5132E10F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A1FED2-89BE-4603-9B0E-433AA46ED7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90CAF3-B394-4541-BA16-0887AB959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CF30C-1ADF-4F31-8F8D-6A3C2F47943F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32453A-C79D-4435-A528-4CD92A850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643419-A8D5-44FA-8E41-CFB3A75F6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E24F-5A9F-4C92-AF57-86B2D53ABB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065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4418D1-2ADC-4988-9C5C-79ADE9834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8E58166-8D08-457A-930F-0FDAF234DA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E17DD1-075B-4271-8C75-AE0719DF06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937290-00C6-4293-99A8-53955FB0C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CF30C-1ADF-4F31-8F8D-6A3C2F47943F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1242458-9C8A-43DB-BAC5-17CBFE011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C92F50-4F5A-49E6-8DD8-E147B9282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E24F-5A9F-4C92-AF57-86B2D53ABB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21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0000">
              <a:schemeClr val="accent1">
                <a:lumMod val="5000"/>
                <a:lumOff val="95000"/>
              </a:schemeClr>
            </a:gs>
            <a:gs pos="80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1D5BFC-ABB0-47EC-8055-F710EF9EF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5432DE-3330-43B1-952F-A9C17589C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568C3D-536B-4940-8EE1-5006A621B7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CF30C-1ADF-4F31-8F8D-6A3C2F47943F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200533-A180-464F-9DAF-1140A2D8D8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3F158C-0358-4A15-A927-949D6C34F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5E24F-5A9F-4C92-AF57-86B2D53ABB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251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tiff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tiff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tiff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2.png"/><Relationship Id="rId7" Type="http://schemas.openxmlformats.org/officeDocument/2006/relationships/image" Target="../media/image18.e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emf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tiff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tiff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tiff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hyperlink" Target="https://clck.ru/36ZXP4" TargetMode="External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omments" Target="../comments/comment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.gif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4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1.gif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tiff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image" Target="../media/image1.gif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2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3.png"/><Relationship Id="rId10" Type="http://schemas.openxmlformats.org/officeDocument/2006/relationships/image" Target="../media/image54.png"/><Relationship Id="rId4" Type="http://schemas.microsoft.com/office/2007/relationships/hdphoto" Target="../media/hdphoto1.wdp"/><Relationship Id="rId9" Type="http://schemas.openxmlformats.org/officeDocument/2006/relationships/image" Target="../media/image5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58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59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tiff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3" y="143027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4" y="5967359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8C6CC3A-5516-45FA-99FB-C2FD7FCD3E5E}"/>
              </a:ext>
            </a:extLst>
          </p:cNvPr>
          <p:cNvSpPr txBox="1">
            <a:spLocks/>
          </p:cNvSpPr>
          <p:nvPr/>
        </p:nvSpPr>
        <p:spPr>
          <a:xfrm>
            <a:off x="600075" y="1204828"/>
            <a:ext cx="11229975" cy="4379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100" b="1" cap="all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cap="all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учебно-методический семинар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«Вопросы применения законодательства о противодействии коррупции 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основные направления профилактики коррупционных правонарушений»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Антикоррупционное просвещение государственных и муниципальных служащих</a:t>
            </a:r>
          </a:p>
          <a:p>
            <a:pPr algn="ctr"/>
            <a:r>
              <a:rPr lang="ru-RU" sz="4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9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i="1" dirty="0"/>
              <a:t> 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Докладчик: </a:t>
            </a:r>
            <a:r>
              <a:rPr lang="ru-RU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Павлюкевич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Е.М., заместитель Руководителя Аппарата Губернатора и Правительства Чукотского автономного округа, начальник Управления по профилактике коррупционных и иных правонарушений Чукотского автономного округа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9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</a:p>
          <a:p>
            <a:pPr algn="ctr"/>
            <a:r>
              <a:rPr lang="ru-RU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Ноябрь, 2023</a:t>
            </a:r>
            <a:endParaRPr lang="en-US" sz="19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92223B9-92DF-B849-B485-5065D875401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185" y="54548"/>
            <a:ext cx="728718" cy="69255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041661-09F1-A947-9F7A-2600142D38C8}"/>
              </a:ext>
            </a:extLst>
          </p:cNvPr>
          <p:cNvSpPr/>
          <p:nvPr/>
        </p:nvSpPr>
        <p:spPr>
          <a:xfrm>
            <a:off x="8140699" y="22121"/>
            <a:ext cx="38152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Генеральная прокуратура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1322868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2" y="-84279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1" y="4499"/>
            <a:ext cx="6344518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5847481" y="4499"/>
            <a:ext cx="6084532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антикоррупционного просвещения</a:t>
            </a:r>
          </a:p>
        </p:txBody>
      </p:sp>
      <p:sp>
        <p:nvSpPr>
          <p:cNvPr id="2" name="Альтернативный процесс 2">
            <a:extLst>
              <a:ext uri="{FF2B5EF4-FFF2-40B4-BE49-F238E27FC236}">
                <a16:creationId xmlns:a16="http://schemas.microsoft.com/office/drawing/2014/main" id="{83229858-8C7C-7348-8F05-0858A5C7E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461" y="1182474"/>
            <a:ext cx="8601075" cy="712788"/>
          </a:xfrm>
          <a:prstGeom prst="flowChartAlternateProcess">
            <a:avLst/>
          </a:prstGeom>
          <a:solidFill>
            <a:srgbClr val="E7E6E6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АНТИКОРРУПЦИОННОГО ПРОСВЕЩЕНИЯ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нак завершения 6">
            <a:extLst>
              <a:ext uri="{FF2B5EF4-FFF2-40B4-BE49-F238E27FC236}">
                <a16:creationId xmlns:a16="http://schemas.microsoft.com/office/drawing/2014/main" id="{60320AC1-5D11-604A-B47D-F027AA363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7548" y="2217494"/>
            <a:ext cx="3261230" cy="554036"/>
          </a:xfrm>
          <a:prstGeom prst="flowChartTerminator">
            <a:avLst/>
          </a:prstGeom>
          <a:solidFill>
            <a:srgbClr val="FFF2CC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фронтальное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нак завершения 7">
            <a:extLst>
              <a:ext uri="{FF2B5EF4-FFF2-40B4-BE49-F238E27FC236}">
                <a16:creationId xmlns:a16="http://schemas.microsoft.com/office/drawing/2014/main" id="{48C6A7B6-7A5B-564C-8833-98F1D53CE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755" y="3103212"/>
            <a:ext cx="3179023" cy="540774"/>
          </a:xfrm>
          <a:prstGeom prst="flowChartTerminator">
            <a:avLst/>
          </a:prstGeom>
          <a:solidFill>
            <a:srgbClr val="E2EFD9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групповое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нак завершения 8">
            <a:extLst>
              <a:ext uri="{FF2B5EF4-FFF2-40B4-BE49-F238E27FC236}">
                <a16:creationId xmlns:a16="http://schemas.microsoft.com/office/drawing/2014/main" id="{5662DD83-51A7-C240-AA13-293631448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3417" y="3979558"/>
            <a:ext cx="3179022" cy="627078"/>
          </a:xfrm>
          <a:prstGeom prst="flowChartTerminator">
            <a:avLst/>
          </a:prstGeom>
          <a:solidFill>
            <a:srgbClr val="D9E2F3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индивидуальное</a:t>
            </a:r>
          </a:p>
        </p:txBody>
      </p:sp>
      <p:sp>
        <p:nvSpPr>
          <p:cNvPr id="15" name="Знак завершения 10">
            <a:extLst>
              <a:ext uri="{FF2B5EF4-FFF2-40B4-BE49-F238E27FC236}">
                <a16:creationId xmlns:a16="http://schemas.microsoft.com/office/drawing/2014/main" id="{FB420BD6-48B7-5A40-AFF9-84AF1D294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3417" y="4933576"/>
            <a:ext cx="3174258" cy="642572"/>
          </a:xfrm>
          <a:prstGeom prst="flowChartTerminator">
            <a:avLst/>
          </a:prstGeom>
          <a:solidFill>
            <a:srgbClr val="FBE4D5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коллективное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Штриховая стрелка вправо 15">
            <a:extLst>
              <a:ext uri="{FF2B5EF4-FFF2-40B4-BE49-F238E27FC236}">
                <a16:creationId xmlns:a16="http://schemas.microsoft.com/office/drawing/2014/main" id="{A28CAAFC-8055-B141-ABC1-9DB1E659B6CF}"/>
              </a:ext>
            </a:extLst>
          </p:cNvPr>
          <p:cNvSpPr/>
          <p:nvPr/>
        </p:nvSpPr>
        <p:spPr>
          <a:xfrm>
            <a:off x="4635932" y="2509060"/>
            <a:ext cx="874395" cy="45085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7" name="Штриховая стрелка вправо 16">
            <a:extLst>
              <a:ext uri="{FF2B5EF4-FFF2-40B4-BE49-F238E27FC236}">
                <a16:creationId xmlns:a16="http://schemas.microsoft.com/office/drawing/2014/main" id="{9551D404-03CF-114A-A8C4-573141A783C4}"/>
              </a:ext>
            </a:extLst>
          </p:cNvPr>
          <p:cNvSpPr/>
          <p:nvPr/>
        </p:nvSpPr>
        <p:spPr>
          <a:xfrm>
            <a:off x="4635931" y="3429908"/>
            <a:ext cx="874395" cy="45085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8" name="Штриховая стрелка вправо 17">
            <a:extLst>
              <a:ext uri="{FF2B5EF4-FFF2-40B4-BE49-F238E27FC236}">
                <a16:creationId xmlns:a16="http://schemas.microsoft.com/office/drawing/2014/main" id="{C494F0B1-6A2D-9742-95CD-649809E01388}"/>
              </a:ext>
            </a:extLst>
          </p:cNvPr>
          <p:cNvSpPr/>
          <p:nvPr/>
        </p:nvSpPr>
        <p:spPr>
          <a:xfrm>
            <a:off x="4617762" y="4280326"/>
            <a:ext cx="874395" cy="45085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9" name="Штриховая стрелка вправо 18">
            <a:extLst>
              <a:ext uri="{FF2B5EF4-FFF2-40B4-BE49-F238E27FC236}">
                <a16:creationId xmlns:a16="http://schemas.microsoft.com/office/drawing/2014/main" id="{3CD8296C-C3C7-0C4C-8774-76A87BEAE884}"/>
              </a:ext>
            </a:extLst>
          </p:cNvPr>
          <p:cNvSpPr/>
          <p:nvPr/>
        </p:nvSpPr>
        <p:spPr>
          <a:xfrm>
            <a:off x="4615379" y="5242976"/>
            <a:ext cx="874395" cy="45085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0" name="Скругленный прямоугольник 15">
            <a:extLst>
              <a:ext uri="{FF2B5EF4-FFF2-40B4-BE49-F238E27FC236}">
                <a16:creationId xmlns:a16="http://schemas.microsoft.com/office/drawing/2014/main" id="{3F528266-820A-CA4C-8CB0-0BAB7CA2E4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7482" y="2269471"/>
            <a:ext cx="5461200" cy="52426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rgbClr val="11111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лекция, доклад, рассказ, объяснение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16">
            <a:extLst>
              <a:ext uri="{FF2B5EF4-FFF2-40B4-BE49-F238E27FC236}">
                <a16:creationId xmlns:a16="http://schemas.microsoft.com/office/drawing/2014/main" id="{E5206C4D-A097-DB40-80E2-F391B9768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7479" y="3128617"/>
            <a:ext cx="5461201" cy="5206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тренинг, деловая игра, семинар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17">
            <a:extLst>
              <a:ext uri="{FF2B5EF4-FFF2-40B4-BE49-F238E27FC236}">
                <a16:creationId xmlns:a16="http://schemas.microsoft.com/office/drawing/2014/main" id="{949A4887-7163-564E-9F78-27C6C86AB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7479" y="3994327"/>
            <a:ext cx="5461201" cy="55659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беседа, индивидуальная консультация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18">
            <a:extLst>
              <a:ext uri="{FF2B5EF4-FFF2-40B4-BE49-F238E27FC236}">
                <a16:creationId xmlns:a16="http://schemas.microsoft.com/office/drawing/2014/main" id="{DC8C294F-126B-AD46-BAD1-87B37A6B5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7479" y="4896073"/>
            <a:ext cx="5461201" cy="557541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дискуссионный клуб, конференция 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0A3DE53F-3E77-114A-9956-A9E873B37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004" y="74710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CA55F4E-068B-384E-A287-50E86313C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004" y="120430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999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1" y="4499"/>
            <a:ext cx="6344518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F6A343-E5F4-4C57-AF2F-04FBC2CCE28B}"/>
              </a:ext>
            </a:extLst>
          </p:cNvPr>
          <p:cNvSpPr txBox="1"/>
          <p:nvPr/>
        </p:nvSpPr>
        <p:spPr>
          <a:xfrm>
            <a:off x="5591331" y="1116051"/>
            <a:ext cx="6160958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Фронтальное антикоррупционное просвещение –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одновременное взаимодействие компетентного должностного лица (лектора, докладчика) с аудиторией (коллективом, большой группой служащих) с целью передачи большого объема информации на антикоррупционную тематику по принципу: «один говорит – все молчат».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Как правило, данный вид антикоррупционного просвещения проводится в рамках аппаратной учебы и носит плановый характер.</a:t>
            </a:r>
          </a:p>
          <a:p>
            <a:pPr algn="just"/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6008324" y="16344"/>
            <a:ext cx="5907452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антикоррупционного просвещения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505F6B6-77B8-034E-A56D-D7385C1FB4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107" y="1537336"/>
            <a:ext cx="4936830" cy="3628222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183040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2" y="-121556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1" y="4499"/>
            <a:ext cx="6344518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F6A343-E5F4-4C57-AF2F-04FBC2CCE28B}"/>
              </a:ext>
            </a:extLst>
          </p:cNvPr>
          <p:cNvSpPr txBox="1"/>
          <p:nvPr/>
        </p:nvSpPr>
        <p:spPr>
          <a:xfrm>
            <a:off x="593558" y="1001520"/>
            <a:ext cx="709586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–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устное изложение учебного материала по определенной тематике.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 –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публичное, развернутое, официальное сообщение по определенному вопросу.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лекторов могут выступать не только компетентные сотрудники органов исполнительной и муниципальной власти, а и представители правоохранительных и надзорных органов субъекта, рекомендуется привлекать  экспертов из научных организаций, образовательных учреждений.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5847481" y="16344"/>
            <a:ext cx="6256611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Фронтальное антикоррупционное просвещение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EE40A2-07BF-1D42-A7E6-8E093A5866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1604" y="1482690"/>
            <a:ext cx="3843755" cy="4196552"/>
          </a:xfrm>
          <a:prstGeom prst="rect">
            <a:avLst/>
          </a:prstGeom>
          <a:effectLst>
            <a:softEdge rad="203200"/>
          </a:effectLst>
        </p:spPr>
      </p:pic>
    </p:spTree>
    <p:extLst>
      <p:ext uri="{BB962C8B-B14F-4D97-AF65-F5344CB8AC3E}">
        <p14:creationId xmlns:p14="http://schemas.microsoft.com/office/powerpoint/2010/main" val="2572993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6008325" y="16344"/>
            <a:ext cx="5664563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Аппаратная учёба служащих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A428040-DFF0-41D7-B0FC-D30F7C815C8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0216" r="7170" b="269"/>
          <a:stretch/>
        </p:blipFill>
        <p:spPr>
          <a:xfrm>
            <a:off x="336484" y="1204828"/>
            <a:ext cx="5778566" cy="4581609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EB13E6F-2D09-4A7A-B6D6-1B4DAC424FC1}"/>
              </a:ext>
            </a:extLst>
          </p:cNvPr>
          <p:cNvSpPr/>
          <p:nvPr/>
        </p:nvSpPr>
        <p:spPr>
          <a:xfrm>
            <a:off x="6278272" y="1375496"/>
            <a:ext cx="550068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занятий осуществляется ознакомление служащих с положениями федерального и регионального законодательства о противодействии коррупции, разъясняется суть антикоррупционных требований,  порядок действий, которому должны следовать служащие для безусловного соблюдения ограничений, запретов и исполнения обязанностей, установленных в целях противодействия коррупции. </a:t>
            </a:r>
          </a:p>
          <a:p>
            <a:pPr indent="540385" algn="just"/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120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1" y="4499"/>
            <a:ext cx="6344518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F6A343-E5F4-4C57-AF2F-04FBC2CCE28B}"/>
              </a:ext>
            </a:extLst>
          </p:cNvPr>
          <p:cNvSpPr txBox="1"/>
          <p:nvPr/>
        </p:nvSpPr>
        <p:spPr>
          <a:xfrm>
            <a:off x="629224" y="672851"/>
            <a:ext cx="6341201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Групповое 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антикоррупционное просвещение – 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компетентного должностного лица с группой (группами) служащих с целью рассмотрения порядка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которому должны следовать служащие для соблюдения положений антикоррупционного законодательства, детальному разбору типичных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коррупционно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опасных ситуаций, возникновение которых возможно при исполнении служащими своих должностных обязанностей, закрепление навыков антикоррупционного поведения.</a:t>
            </a:r>
          </a:p>
          <a:p>
            <a:pPr algn="just"/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6008323" y="16344"/>
            <a:ext cx="6095769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антикоррупционного просвещения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E1A8207-B87D-4944-8B90-FED531751B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8901" y="1909958"/>
            <a:ext cx="4673302" cy="3342016"/>
          </a:xfrm>
          <a:prstGeom prst="rect">
            <a:avLst/>
          </a:prstGeo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3173644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2" y="-121556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1" y="4499"/>
            <a:ext cx="6344518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F6A343-E5F4-4C57-AF2F-04FBC2CCE28B}"/>
              </a:ext>
            </a:extLst>
          </p:cNvPr>
          <p:cNvSpPr txBox="1"/>
          <p:nvPr/>
        </p:nvSpPr>
        <p:spPr>
          <a:xfrm>
            <a:off x="561925" y="890564"/>
            <a:ext cx="1123955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 –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активного обучения, направленный на формирование у служащих навыков антикоррупционного поведения.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Деловая игра –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имитации принятия решений по применению норм законодательства о противодействии коррупции руководящими работниками или специалистами в различных ситуациях служебной деятельности.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–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коллективное обсуждение теоретических вопросов, в процессе которого служащими приобретаются навыки и умения практического применения положений законодательства о противодействии коррупции.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Тематическая консультация –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публичная беседа компетентного должностного лица с заинтересованной группой служащих с целью углубления их знаний по отдельным положениям антикоррупционного законодательства.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5847481" y="16344"/>
            <a:ext cx="6256611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Групповое антикоррупционное просвещение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654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2" y="-121556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1" y="4499"/>
            <a:ext cx="6344518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5847482" y="16344"/>
            <a:ext cx="6125444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Групповое антикоррупционное просвещение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FC77DC2-7237-7F4C-BB09-966BD01F88A6}"/>
              </a:ext>
            </a:extLst>
          </p:cNvPr>
          <p:cNvSpPr/>
          <p:nvPr/>
        </p:nvSpPr>
        <p:spPr>
          <a:xfrm>
            <a:off x="996445" y="1427341"/>
            <a:ext cx="106820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27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проведении мероприятий целесообразно использовать известные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современные способы представления информации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презентация, анимация, видеоролики.</a:t>
            </a:r>
            <a:r>
              <a:rPr lang="ru-RU" sz="2400" dirty="0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8946A0-69AB-6444-8C3D-A4FF04E0BDB2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513461" y="2976238"/>
            <a:ext cx="3140710" cy="279892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A7E0C37-E8E0-B444-97EE-8F6CEA086BDD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3992488" y="3021043"/>
            <a:ext cx="3709986" cy="275411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5113F27-3F6C-FD42-A9CE-A94987075D59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8040791" y="2976237"/>
            <a:ext cx="3637748" cy="275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393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4C8AA3-4EF3-4CD1-8033-52C18D1F81A1}"/>
              </a:ext>
            </a:extLst>
          </p:cNvPr>
          <p:cNvSpPr txBox="1"/>
          <p:nvPr/>
        </p:nvSpPr>
        <p:spPr>
          <a:xfrm>
            <a:off x="5847481" y="131360"/>
            <a:ext cx="6256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Тематическое групповое консультирование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7B061F-61A6-47A9-96E7-1E60CBA156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" t="19494" r="17478"/>
          <a:stretch/>
        </p:blipFill>
        <p:spPr>
          <a:xfrm>
            <a:off x="5971739" y="1328918"/>
            <a:ext cx="5740465" cy="4482515"/>
          </a:xfrm>
          <a:prstGeom prst="rect">
            <a:avLst/>
          </a:prstGeom>
          <a:effectLst>
            <a:softEdge rad="88900"/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302B004-04CB-4805-975F-D06B859DFA0F}"/>
              </a:ext>
            </a:extLst>
          </p:cNvPr>
          <p:cNvSpPr/>
          <p:nvPr/>
        </p:nvSpPr>
        <p:spPr>
          <a:xfrm>
            <a:off x="609601" y="1270133"/>
            <a:ext cx="51203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4288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Разъяснение отдельных норм антикоррупционного законодательства и различных ситуаций, возникающих в процессе служебной деятельности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служащих, проводится в рамках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тематического консультирования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приглашением, по необходимости, представителей органов прокуратуры округа и сотрудников управления по профилактике коррупционных и иных правонарушений округи. </a:t>
            </a:r>
          </a:p>
        </p:txBody>
      </p:sp>
    </p:spTree>
    <p:extLst>
      <p:ext uri="{BB962C8B-B14F-4D97-AF65-F5344CB8AC3E}">
        <p14:creationId xmlns:p14="http://schemas.microsoft.com/office/powerpoint/2010/main" val="2064603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2" y="-84278"/>
            <a:ext cx="534959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4C8AA3-4EF3-4CD1-8033-52C18D1F81A1}"/>
              </a:ext>
            </a:extLst>
          </p:cNvPr>
          <p:cNvSpPr txBox="1"/>
          <p:nvPr/>
        </p:nvSpPr>
        <p:spPr>
          <a:xfrm>
            <a:off x="5847481" y="131360"/>
            <a:ext cx="5923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консультации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CB00629-5183-6244-A851-30E6CB0A8976}"/>
              </a:ext>
            </a:extLst>
          </p:cNvPr>
          <p:cNvSpPr/>
          <p:nvPr/>
        </p:nvSpPr>
        <p:spPr>
          <a:xfrm>
            <a:off x="4024424" y="1318492"/>
            <a:ext cx="77461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"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групповых консультативных мероприятий целесообразно сопроводить инструктивно-разъяснительными материалами (памятки, и брошюры) по заданной теме.</a:t>
            </a:r>
          </a:p>
          <a:p>
            <a:pPr indent="44450" algn="just">
              <a:spcAft>
                <a:spcPts val="0"/>
              </a:spcAft>
            </a:pP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AB6D013-E703-D941-BA28-64B7D50E5248}"/>
              </a:ext>
            </a:extLst>
          </p:cNvPr>
          <p:cNvPicPr/>
          <p:nvPr/>
        </p:nvPicPr>
        <p:blipFill rotWithShape="1">
          <a:blip r:embed="rId6"/>
          <a:srcRect l="19974" t="15521" r="17041" b="7481"/>
          <a:stretch/>
        </p:blipFill>
        <p:spPr>
          <a:xfrm>
            <a:off x="8167578" y="2923826"/>
            <a:ext cx="3562943" cy="2754183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F28110EA-1089-7346-9526-BE2E407AB9F5}"/>
              </a:ext>
            </a:extLst>
          </p:cNvPr>
          <p:cNvPicPr/>
          <p:nvPr/>
        </p:nvPicPr>
        <p:blipFill rotWithShape="1">
          <a:blip r:embed="rId7"/>
          <a:srcRect l="6658" t="13881" r="26012" b="5004"/>
          <a:stretch/>
        </p:blipFill>
        <p:spPr>
          <a:xfrm>
            <a:off x="4024423" y="3738196"/>
            <a:ext cx="4032161" cy="2403616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87880E3-4209-440D-83F5-D01B0043EDC4}"/>
              </a:ext>
            </a:extLst>
          </p:cNvPr>
          <p:cNvPicPr/>
          <p:nvPr/>
        </p:nvPicPr>
        <p:blipFill rotWithShape="1">
          <a:blip r:embed="rId8"/>
          <a:srcRect l="43925" t="13251" r="28998" b="9554"/>
          <a:stretch/>
        </p:blipFill>
        <p:spPr>
          <a:xfrm>
            <a:off x="336484" y="901421"/>
            <a:ext cx="3361381" cy="5366098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4151517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1" y="4499"/>
            <a:ext cx="6344518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5847481" y="16344"/>
            <a:ext cx="6344518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антикоррупционной направленности</a:t>
            </a:r>
          </a:p>
        </p:txBody>
      </p:sp>
      <p:sp>
        <p:nvSpPr>
          <p:cNvPr id="11" name="Надпись 36">
            <a:extLst>
              <a:ext uri="{FF2B5EF4-FFF2-40B4-BE49-F238E27FC236}">
                <a16:creationId xmlns:a16="http://schemas.microsoft.com/office/drawing/2014/main" id="{20AA238C-BACA-D646-964B-CA86A797DAAE}"/>
              </a:ext>
            </a:extLst>
          </p:cNvPr>
          <p:cNvSpPr txBox="1"/>
          <p:nvPr/>
        </p:nvSpPr>
        <p:spPr>
          <a:xfrm>
            <a:off x="939463" y="1018257"/>
            <a:ext cx="3132455" cy="172466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</a:pPr>
            <a:r>
              <a:rPr lang="ru-RU" sz="2400" b="1" kern="150" dirty="0">
                <a:solidFill>
                  <a:srgbClr val="00194C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ПОМОГИ</a:t>
            </a:r>
            <a:r>
              <a:rPr lang="ru-RU" sz="2400" b="1" kern="150" dirty="0">
                <a:solidFill>
                  <a:srgbClr val="00194C"/>
                </a:solidFill>
                <a:effectLst/>
                <a:latin typeface="Arial Rounded MT Bold" panose="020F07040305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2400" b="1" kern="150" dirty="0">
                <a:solidFill>
                  <a:srgbClr val="00194C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СЕБЕ</a:t>
            </a:r>
            <a:r>
              <a:rPr lang="ru-RU" sz="2400" b="1" kern="150" dirty="0">
                <a:solidFill>
                  <a:srgbClr val="00194C"/>
                </a:solidFill>
                <a:effectLst/>
                <a:latin typeface="Arial Rounded MT Bold" panose="020F07040305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2400" b="1" kern="150" dirty="0">
                <a:solidFill>
                  <a:srgbClr val="00194C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САМ</a:t>
            </a:r>
            <a:r>
              <a:rPr lang="ru-RU" sz="2400" b="1" kern="150" dirty="0">
                <a:solidFill>
                  <a:srgbClr val="00194C"/>
                </a:solidFill>
                <a:effectLst/>
                <a:latin typeface="Arial Rounded MT Bold" panose="020F07040305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!</a:t>
            </a:r>
            <a:endParaRPr lang="ru-RU" sz="12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Lucida Sans" panose="020B0602030504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i="1" kern="150" dirty="0">
                <a:solidFill>
                  <a:srgbClr val="00194C"/>
                </a:solidFill>
                <a:effectLst/>
                <a:latin typeface="Arial Rounded MT Bold" panose="020F07040305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(</a:t>
            </a:r>
            <a:r>
              <a:rPr lang="ru-RU" sz="1400" i="1" kern="150" dirty="0">
                <a:solidFill>
                  <a:srgbClr val="00194C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практическое руководство для тех, </a:t>
            </a:r>
            <a:endParaRPr lang="ru-RU" sz="14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Lucida Sans" panose="020B0602030504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i="1" kern="150" dirty="0">
                <a:solidFill>
                  <a:srgbClr val="00194C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кто заполняет справки о доходах, расходах, об имуществе и обязательствах имущественного характера)</a:t>
            </a:r>
            <a:endParaRPr lang="ru-RU" sz="14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Lucida Sans" panose="020B0602030504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400" i="1" kern="150" dirty="0">
                <a:solidFill>
                  <a:srgbClr val="00194C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  <a:endParaRPr lang="ru-RU" sz="24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Lucida Sans" panose="020B0602030504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000" i="1" kern="150" dirty="0">
                <a:solidFill>
                  <a:srgbClr val="00194C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  <a:endParaRPr lang="ru-RU" sz="12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Lucida Sans" panose="020B0602030504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000" i="1" kern="150" dirty="0">
                <a:solidFill>
                  <a:srgbClr val="00194C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  <a:endParaRPr lang="ru-RU" sz="12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Lucida Sans" panose="020B0602030504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479CB18-DB0E-C64F-A251-111F4EAECE1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235" y="2882880"/>
            <a:ext cx="2200910" cy="2796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FAE28380-E8E6-4F42-B0B0-D25FD7B6E8E4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666" y="1018257"/>
            <a:ext cx="2370455" cy="72009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Надпись 15">
            <a:extLst>
              <a:ext uri="{FF2B5EF4-FFF2-40B4-BE49-F238E27FC236}">
                <a16:creationId xmlns:a16="http://schemas.microsoft.com/office/drawing/2014/main" id="{25EFF8D5-403C-C745-A362-E82492E545EE}"/>
              </a:ext>
            </a:extLst>
          </p:cNvPr>
          <p:cNvSpPr txBox="1"/>
          <p:nvPr/>
        </p:nvSpPr>
        <p:spPr>
          <a:xfrm>
            <a:off x="9019740" y="1149702"/>
            <a:ext cx="1774825" cy="22860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</a:t>
            </a:r>
            <a:r>
              <a:rPr lang="ru-RU" sz="16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://</a:t>
            </a:r>
            <a:r>
              <a:rPr lang="ru-RU" sz="1600" b="1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www.sberbank.ru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35A60F03-184F-D145-BCDF-8AAB773AEB52}"/>
              </a:ext>
            </a:extLst>
          </p:cNvPr>
          <p:cNvSpPr/>
          <p:nvPr/>
        </p:nvSpPr>
        <p:spPr>
          <a:xfrm>
            <a:off x="4454731" y="1779658"/>
            <a:ext cx="7303882" cy="4206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  <a:spcAft>
                <a:spcPts val="0"/>
              </a:spcAft>
            </a:pPr>
            <a:r>
              <a:rPr lang="ru-RU" b="1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В приложении Сбербанк Онлайн:</a:t>
            </a:r>
            <a:endParaRPr lang="ru-RU" sz="3200" kern="150" dirty="0">
              <a:latin typeface="Times New Roman" panose="02020603050405020304" pitchFamily="18" charset="0"/>
              <a:ea typeface="SimSun" panose="02010600030101010101" pitchFamily="2" charset="-122"/>
              <a:cs typeface="Lucida Sans" panose="020B0602030504020204" pitchFamily="34" charset="0"/>
            </a:endParaRPr>
          </a:p>
          <a:p>
            <a:pPr algn="just">
              <a:spcBef>
                <a:spcPts val="800"/>
              </a:spcBef>
              <a:spcAft>
                <a:spcPts val="0"/>
              </a:spcAft>
            </a:pPr>
            <a:r>
              <a:rPr lang="ru-RU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Откройте приложение → нажмите на карту → </a:t>
            </a:r>
            <a:r>
              <a:rPr lang="ru-RU" b="1" i="1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«Реквизиты и выписки»</a:t>
            </a:r>
            <a:r>
              <a:rPr lang="ru-RU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 → </a:t>
            </a:r>
            <a:r>
              <a:rPr lang="ru-RU" b="1" i="1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«Выписки и справки»</a:t>
            </a:r>
            <a:r>
              <a:rPr lang="ru-RU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 → </a:t>
            </a:r>
            <a:r>
              <a:rPr lang="ru-RU" b="1" i="1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«Сведения для госслужащих»</a:t>
            </a:r>
            <a:r>
              <a:rPr lang="ru-RU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 → выберите отчётный период, отчётную дату → </a:t>
            </a:r>
            <a:r>
              <a:rPr lang="ru-RU" b="1" i="1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«Заказать»</a:t>
            </a:r>
            <a:r>
              <a:rPr lang="ru-RU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.</a:t>
            </a:r>
            <a:endParaRPr lang="ru-RU" sz="3200" kern="150" dirty="0">
              <a:latin typeface="Times New Roman" panose="02020603050405020304" pitchFamily="18" charset="0"/>
              <a:ea typeface="SimSun" panose="02010600030101010101" pitchFamily="2" charset="-122"/>
              <a:cs typeface="Lucida Sans" panose="020B0602030504020204" pitchFamily="34" charset="0"/>
            </a:endParaRPr>
          </a:p>
          <a:p>
            <a:pPr algn="just">
              <a:spcBef>
                <a:spcPts val="800"/>
              </a:spcBef>
              <a:spcAft>
                <a:spcPts val="0"/>
              </a:spcAft>
            </a:pPr>
            <a:r>
              <a:rPr lang="ru-RU" b="1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В веб-версии Сбербанк Онлайн:</a:t>
            </a:r>
            <a:endParaRPr lang="ru-RU" sz="3200" kern="150" dirty="0">
              <a:latin typeface="Times New Roman" panose="02020603050405020304" pitchFamily="18" charset="0"/>
              <a:ea typeface="SimSun" panose="02010600030101010101" pitchFamily="2" charset="-122"/>
              <a:cs typeface="Lucida Sans" panose="020B0602030504020204" pitchFamily="34" charset="0"/>
            </a:endParaRPr>
          </a:p>
          <a:p>
            <a:pPr algn="just">
              <a:spcBef>
                <a:spcPts val="800"/>
              </a:spcBef>
              <a:spcAft>
                <a:spcPts val="0"/>
              </a:spcAft>
            </a:pPr>
            <a:r>
              <a:rPr lang="ru-RU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Зайдите в личный кабинет → наберите в строке поиска </a:t>
            </a:r>
            <a:r>
              <a:rPr lang="ru-RU" b="1" i="1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«Выписки и справки»</a:t>
            </a:r>
            <a:r>
              <a:rPr lang="ru-RU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 → </a:t>
            </a:r>
            <a:r>
              <a:rPr lang="ru-RU" b="1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«Сведения для госслужащих»</a:t>
            </a:r>
            <a:r>
              <a:rPr lang="ru-RU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 → выберите отчётный период, отчётную дату → </a:t>
            </a:r>
            <a:r>
              <a:rPr lang="ru-RU" b="1" i="1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«Заказать документ»</a:t>
            </a:r>
            <a:r>
              <a:rPr lang="ru-RU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.</a:t>
            </a:r>
            <a:endParaRPr lang="ru-RU" sz="3200" kern="150" dirty="0">
              <a:latin typeface="Times New Roman" panose="02020603050405020304" pitchFamily="18" charset="0"/>
              <a:ea typeface="SimSun" panose="02010600030101010101" pitchFamily="2" charset="-122"/>
              <a:cs typeface="Lucida Sans" panose="020B0602030504020204" pitchFamily="34" charset="0"/>
            </a:endParaRPr>
          </a:p>
          <a:p>
            <a:pPr algn="just">
              <a:spcBef>
                <a:spcPts val="800"/>
              </a:spcBef>
              <a:spcAft>
                <a:spcPts val="0"/>
              </a:spcAft>
            </a:pPr>
            <a:r>
              <a:rPr lang="ru-RU" b="1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В офисе Сбербанка:</a:t>
            </a:r>
            <a:endParaRPr lang="ru-RU" sz="3200" kern="150" dirty="0">
              <a:latin typeface="Times New Roman" panose="02020603050405020304" pitchFamily="18" charset="0"/>
              <a:ea typeface="SimSun" panose="02010600030101010101" pitchFamily="2" charset="-122"/>
              <a:cs typeface="Lucida Sans" panose="020B0602030504020204" pitchFamily="34" charset="0"/>
            </a:endParaRPr>
          </a:p>
          <a:p>
            <a:pPr algn="just">
              <a:spcBef>
                <a:spcPts val="800"/>
              </a:spcBef>
              <a:spcAft>
                <a:spcPts val="0"/>
              </a:spcAft>
            </a:pPr>
            <a:r>
              <a:rPr lang="ru-RU" kern="150" dirty="0">
                <a:latin typeface="Arial" panose="020B06040202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Попросите сотрудника банка распечатать сведения для госслужащих.</a:t>
            </a:r>
            <a:endParaRPr lang="ru-RU" sz="32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19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495669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20975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91011E-E048-4ADD-B873-320CD9C36B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4" t="7463" r="4808" b="1493"/>
          <a:stretch/>
        </p:blipFill>
        <p:spPr>
          <a:xfrm>
            <a:off x="890781" y="1376967"/>
            <a:ext cx="3495482" cy="4352321"/>
          </a:xfrm>
          <a:prstGeom prst="rect">
            <a:avLst/>
          </a:prstGeom>
          <a:effectLst>
            <a:softEdge rad="2032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D52DC6-82BB-4FBD-B0A7-C44E756CA80B}"/>
              </a:ext>
            </a:extLst>
          </p:cNvPr>
          <p:cNvSpPr txBox="1"/>
          <p:nvPr/>
        </p:nvSpPr>
        <p:spPr>
          <a:xfrm>
            <a:off x="4571999" y="1858659"/>
            <a:ext cx="7096125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i="1" dirty="0">
                <a:latin typeface="Times New Roman" panose="02020603050405020304" pitchFamily="18" charset="0"/>
                <a:cs typeface="Apple Chancery" panose="03020702040506060504" pitchFamily="66" charset="-79"/>
              </a:rPr>
              <a:t>«В одном просвещении найдём мы спасительное противоядие </a:t>
            </a:r>
          </a:p>
          <a:p>
            <a:r>
              <a:rPr lang="ru-RU" sz="3500" b="1" i="1" dirty="0">
                <a:latin typeface="Times New Roman" panose="02020603050405020304" pitchFamily="18" charset="0"/>
                <a:cs typeface="Apple Chancery" panose="03020702040506060504" pitchFamily="66" charset="-79"/>
              </a:rPr>
              <a:t>для всех бедствий человечества!» </a:t>
            </a:r>
            <a:endParaRPr lang="ru-RU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algn="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Михайлович Карамзин</a:t>
            </a:r>
          </a:p>
        </p:txBody>
      </p:sp>
    </p:spTree>
    <p:extLst>
      <p:ext uri="{BB962C8B-B14F-4D97-AF65-F5344CB8AC3E}">
        <p14:creationId xmlns:p14="http://schemas.microsoft.com/office/powerpoint/2010/main" val="11935567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725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6008324" y="16344"/>
            <a:ext cx="5885233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 - совещания</a:t>
            </a:r>
            <a:endParaRPr lang="ru-RU" sz="23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13E9D3-388D-4581-A5B0-5D3AB23C9685}"/>
              </a:ext>
            </a:extLst>
          </p:cNvPr>
          <p:cNvSpPr txBox="1"/>
          <p:nvPr/>
        </p:nvSpPr>
        <p:spPr>
          <a:xfrm>
            <a:off x="6344522" y="1630644"/>
            <a:ext cx="5038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E43DB39-E149-4497-9673-8FF6DC1C7700}"/>
              </a:ext>
            </a:extLst>
          </p:cNvPr>
          <p:cNvSpPr/>
          <p:nvPr/>
        </p:nvSpPr>
        <p:spPr>
          <a:xfrm>
            <a:off x="5455200" y="1300527"/>
            <a:ext cx="636227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6213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Традиционной формой обсуждения актуальных вопросов противодействия коррупции и правоприменительной практики антикоррупционного законодательства в органах исполнительной власти и органов местного самоуправления являются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 – совещания. </a:t>
            </a:r>
          </a:p>
          <a:p>
            <a:pPr indent="176213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 проводятся ежеквартального на плановой основе, повестка формируется с учетом предложений органов власти. План семинарских занятий утверждает Губернатор округа. </a:t>
            </a:r>
          </a:p>
          <a:p>
            <a:pPr indent="176213"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B7C6D2-2C6D-8549-BD0A-981DD51747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25" y="1523696"/>
            <a:ext cx="4829074" cy="3810607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766839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1" y="4499"/>
            <a:ext cx="6344518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F6A343-E5F4-4C57-AF2F-04FBC2CCE28B}"/>
              </a:ext>
            </a:extLst>
          </p:cNvPr>
          <p:cNvSpPr txBox="1"/>
          <p:nvPr/>
        </p:nvSpPr>
        <p:spPr>
          <a:xfrm>
            <a:off x="613633" y="1487899"/>
            <a:ext cx="6676065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Индивидуальное просвещение –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компетентного должностного лица с одним служащим в форме персональной беседы, индивидуальной консультации по вопросам применения положений антикоррупционного законодательства, соблюдения служащим запретов ограничений, исполнения обязанностей, установленных в целях противодействия коррупции.</a:t>
            </a:r>
          </a:p>
          <a:p>
            <a:pPr algn="just"/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6008324" y="16344"/>
            <a:ext cx="5938838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антикоррупционного просвещения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C49F036-9379-684B-9B66-6D1374C5EB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1091" y="1487899"/>
            <a:ext cx="4462589" cy="3985049"/>
          </a:xfrm>
          <a:prstGeom prst="rect">
            <a:avLst/>
          </a:prstGeom>
          <a:effectLst>
            <a:softEdge rad="304800"/>
          </a:effectLst>
        </p:spPr>
      </p:pic>
    </p:spTree>
    <p:extLst>
      <p:ext uri="{BB962C8B-B14F-4D97-AF65-F5344CB8AC3E}">
        <p14:creationId xmlns:p14="http://schemas.microsoft.com/office/powerpoint/2010/main" val="386354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1" y="4499"/>
            <a:ext cx="6344518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F6A343-E5F4-4C57-AF2F-04FBC2CCE28B}"/>
              </a:ext>
            </a:extLst>
          </p:cNvPr>
          <p:cNvSpPr txBox="1"/>
          <p:nvPr/>
        </p:nvSpPr>
        <p:spPr>
          <a:xfrm>
            <a:off x="4379495" y="1530022"/>
            <a:ext cx="73918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–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разъяснение компетентного должностного лица специалиста по вопросам применения законодательства в сфере противодействия коррупции.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Консультации могут быть как очные, так и дистанционные.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5514734" y="176638"/>
            <a:ext cx="6256611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Индивидуальное антикоррупционное просвещение</a:t>
            </a:r>
            <a:endParaRPr lang="ru-RU" sz="2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F93616-87A9-214C-A40F-D07AA4D3E5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686" y="1093233"/>
            <a:ext cx="4441356" cy="3222093"/>
          </a:xfrm>
          <a:prstGeom prst="rect">
            <a:avLst/>
          </a:prstGeom>
          <a:effectLst>
            <a:softEdge rad="49530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F040E9-BCF0-FD45-91E6-E0FA18592D61}"/>
              </a:ext>
            </a:extLst>
          </p:cNvPr>
          <p:cNvSpPr/>
          <p:nvPr/>
        </p:nvSpPr>
        <p:spPr>
          <a:xfrm>
            <a:off x="336484" y="4101811"/>
            <a:ext cx="114348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 беседа —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компетентным должностным лицом тематически направленного диалога, в ходе которого у служащего вырабатываются правильные оценки и суждения по вопросам соблюдения запретов, ограничений, требований, исполнения обязанностей, установленных в целях противодействия коррупции.</a:t>
            </a:r>
          </a:p>
        </p:txBody>
      </p:sp>
    </p:spTree>
    <p:extLst>
      <p:ext uri="{BB962C8B-B14F-4D97-AF65-F5344CB8AC3E}">
        <p14:creationId xmlns:p14="http://schemas.microsoft.com/office/powerpoint/2010/main" val="450209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1" y="4499"/>
            <a:ext cx="6344518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6008323" y="16344"/>
            <a:ext cx="5927003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знаний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24F9E2E-89AF-714C-A719-4E0238A9D3CC}"/>
              </a:ext>
            </a:extLst>
          </p:cNvPr>
          <p:cNvSpPr/>
          <p:nvPr/>
        </p:nvSpPr>
        <p:spPr>
          <a:xfrm>
            <a:off x="705853" y="1060175"/>
            <a:ext cx="82659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937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результатам обучающих мероприятий рекомендуется  проводить контрольный срез знаний в форме индивидуального тестирования служащих.</a:t>
            </a:r>
          </a:p>
          <a:p>
            <a:pPr indent="393700" algn="just"/>
            <a:r>
              <a:rPr lang="ru-RU" sz="2400" dirty="0">
                <a:latin typeface="Times New Roman" panose="02020603050405020304" pitchFamily="18" charset="0"/>
              </a:rPr>
              <a:t>Это может быть как индивидуальное тестирование служащих, осуществляемое посредством заполнения заранее подготовленных тестов, так и фронтальный срез знаний.</a:t>
            </a:r>
          </a:p>
          <a:p>
            <a:pPr indent="393700" algn="just"/>
            <a:r>
              <a:rPr lang="ru-RU" sz="2400" dirty="0">
                <a:latin typeface="Times New Roman" panose="02020603050405020304" pitchFamily="18" charset="0"/>
              </a:rPr>
              <a:t>Тестирование, в зависимости от категории тестируемых, могут проводить как сотрудники кадровых служб, должностные лица подразделений по профилактике коррупционных и иных правонарушений, так и руководители подразделений.</a:t>
            </a:r>
          </a:p>
          <a:p>
            <a:pPr indent="393700" algn="just"/>
            <a:endParaRPr lang="ru-RU" sz="2400" dirty="0">
              <a:latin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763FD9C-B477-5E41-8A9F-BCD973C67E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1824" y="1474543"/>
            <a:ext cx="2931695" cy="3814804"/>
          </a:xfrm>
          <a:prstGeom prst="rect">
            <a:avLst/>
          </a:prstGeom>
          <a:effectLst>
            <a:softEdge rad="190500"/>
          </a:effectLst>
        </p:spPr>
      </p:pic>
    </p:spTree>
    <p:extLst>
      <p:ext uri="{BB962C8B-B14F-4D97-AF65-F5344CB8AC3E}">
        <p14:creationId xmlns:p14="http://schemas.microsoft.com/office/powerpoint/2010/main" val="3488786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70B7DA-6B6E-4A7C-AE50-E340EFC68B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 trans="60000"/>
                    </a14:imgEffect>
                    <a14:imgEffect>
                      <a14:sharpenSoften amount="-32000"/>
                    </a14:imgEffect>
                    <a14:imgEffect>
                      <a14:brightnessContrast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30" t="401" r="-12890" b="274"/>
          <a:stretch/>
        </p:blipFill>
        <p:spPr>
          <a:xfrm>
            <a:off x="827470" y="87490"/>
            <a:ext cx="5638214" cy="3707797"/>
          </a:xfrm>
          <a:prstGeom prst="rect">
            <a:avLst/>
          </a:prstGeom>
          <a:effectLst>
            <a:glow>
              <a:schemeClr val="accent1"/>
            </a:glow>
            <a:reflection dir="5400000" sy="-100000" algn="bl" rotWithShape="0"/>
            <a:softEdge rad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948030-C5B7-41E2-9B04-D650E34E0AE2}"/>
              </a:ext>
            </a:extLst>
          </p:cNvPr>
          <p:cNvSpPr txBox="1"/>
          <p:nvPr/>
        </p:nvSpPr>
        <p:spPr>
          <a:xfrm>
            <a:off x="3301958" y="295197"/>
            <a:ext cx="2297424" cy="269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он-</a:t>
            </a:r>
            <a:r>
              <a:rPr lang="ru-RU" sz="1151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лайн</a:t>
            </a:r>
            <a:r>
              <a:rPr lang="ru-RU" sz="115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тест для самопроверки</a:t>
            </a:r>
            <a:endParaRPr lang="ru-RU" sz="1151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68AA58-643C-4E6F-B584-4314D6FB5DE0}"/>
              </a:ext>
            </a:extLst>
          </p:cNvPr>
          <p:cNvSpPr txBox="1"/>
          <p:nvPr/>
        </p:nvSpPr>
        <p:spPr>
          <a:xfrm>
            <a:off x="1074244" y="5558861"/>
            <a:ext cx="4619960" cy="564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534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3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27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всем вопросам обращаться по номеру 6-90-63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751031-4765-4E51-9D5E-51B9F2B2D165}"/>
              </a:ext>
            </a:extLst>
          </p:cNvPr>
          <p:cNvSpPr txBox="1"/>
          <p:nvPr/>
        </p:nvSpPr>
        <p:spPr>
          <a:xfrm>
            <a:off x="1257441" y="6287190"/>
            <a:ext cx="4838559" cy="40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Ваше Управление по профилактике коррупционных и </a:t>
            </a:r>
          </a:p>
          <a:p>
            <a:r>
              <a:rPr lang="ru-RU" sz="10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иных правонарушений Чукотского автономного округа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5DDEE0-C726-4E04-B460-7ED6AEB12586}"/>
              </a:ext>
            </a:extLst>
          </p:cNvPr>
          <p:cNvSpPr txBox="1"/>
          <p:nvPr/>
        </p:nvSpPr>
        <p:spPr>
          <a:xfrm>
            <a:off x="4131352" y="350891"/>
            <a:ext cx="319318" cy="269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1" dirty="0"/>
              <a:t>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6C79C0-F372-4471-85A8-3A58CE374E6A}"/>
              </a:ext>
            </a:extLst>
          </p:cNvPr>
          <p:cNvSpPr txBox="1"/>
          <p:nvPr/>
        </p:nvSpPr>
        <p:spPr>
          <a:xfrm>
            <a:off x="1281688" y="1405162"/>
            <a:ext cx="4140544" cy="3396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534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534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53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Коллеги!</a:t>
            </a:r>
          </a:p>
          <a:p>
            <a:endParaRPr lang="ru-RU" sz="1278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7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В рамках мероприятий, приуроченных к  международному дню борьбы с коррупцией, Управление по профилактике коррупционных и иных правонарушений Чукотского автономного округа проводит он-</a:t>
            </a:r>
            <a:r>
              <a:rPr lang="ru-RU" sz="1278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лайн</a:t>
            </a:r>
            <a:r>
              <a:rPr lang="ru-RU" sz="127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тестирование </a:t>
            </a:r>
            <a:r>
              <a:rPr lang="ru-RU" sz="127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знание антикоррупционного законодательства</a:t>
            </a:r>
            <a:r>
              <a:rPr lang="ru-RU" sz="1278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Тестирование анонимное и займет не более 10 минут. </a:t>
            </a:r>
          </a:p>
          <a:p>
            <a:pPr algn="just"/>
            <a:r>
              <a:rPr lang="ru-RU" sz="127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algn="just"/>
            <a:r>
              <a:rPr lang="ru-RU" sz="127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Ответить на вопросы Вы можете, </a:t>
            </a:r>
          </a:p>
          <a:p>
            <a:pPr algn="just"/>
            <a:r>
              <a:rPr lang="ru-RU" sz="127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пройдя по ссылке </a:t>
            </a:r>
            <a:r>
              <a:rPr lang="ru-RU" sz="115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https://clck.ru/36ZXP4</a:t>
            </a:r>
            <a:endParaRPr lang="ru-RU" sz="127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7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воспользовавшись </a:t>
            </a:r>
            <a:r>
              <a:rPr lang="en-US" sz="1278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ru-RU" sz="1278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-кодом:</a:t>
            </a:r>
          </a:p>
          <a:p>
            <a:pPr algn="just"/>
            <a:r>
              <a:rPr lang="ru-RU" sz="15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sz="115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22C703-7D65-4E5B-9081-84EF48BC7497}"/>
              </a:ext>
            </a:extLst>
          </p:cNvPr>
          <p:cNvSpPr txBox="1"/>
          <p:nvPr/>
        </p:nvSpPr>
        <p:spPr>
          <a:xfrm>
            <a:off x="1281688" y="4929573"/>
            <a:ext cx="2729103" cy="682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7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необходимо пройти до 19 часов 00 минут 23 ноября 2023 года.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E954104-80A2-435E-8F2A-AC57E9C537C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229" y="4314910"/>
            <a:ext cx="1327355" cy="132735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9FFE68-1D89-6845-844D-C75FC4779A16}"/>
              </a:ext>
            </a:extLst>
          </p:cNvPr>
          <p:cNvSpPr txBox="1"/>
          <p:nvPr/>
        </p:nvSpPr>
        <p:spPr>
          <a:xfrm>
            <a:off x="5694204" y="156655"/>
            <a:ext cx="6249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тест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 – кода с использованием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0EE9B2C-2242-4F17-91CB-829FAD02C46C}"/>
              </a:ext>
            </a:extLst>
          </p:cNvPr>
          <p:cNvSpPr/>
          <p:nvPr/>
        </p:nvSpPr>
        <p:spPr>
          <a:xfrm>
            <a:off x="5847247" y="1275104"/>
            <a:ext cx="6096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242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определения уровня подготовленности органа власти в целом целесообразно использовать интерактивные тесты с использованием QR – кодов. </a:t>
            </a:r>
          </a:p>
          <a:p>
            <a:pPr indent="35242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Данный вид тестирования упрощает сбор статистики и позволяет быстро оценить уровень подготовленности конкретного органа власти. </a:t>
            </a:r>
          </a:p>
          <a:p>
            <a:pPr indent="352425" algn="just"/>
            <a:r>
              <a:rPr lang="ru-RU" sz="2400" dirty="0">
                <a:latin typeface="Times New Roman" panose="02020603050405020304" pitchFamily="18" charset="0"/>
              </a:rPr>
              <a:t>Результаты тестирования направляются руководителю органа власти для ознакомления, оценки работы по профилактике коррупции, в случае необходимости, корректировки мероприятий по антикоррупционному просвещению служащих .</a:t>
            </a:r>
          </a:p>
          <a:p>
            <a:pPr indent="352425" algn="just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2379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4C8AA3-4EF3-4CD1-8033-52C18D1F81A1}"/>
              </a:ext>
            </a:extLst>
          </p:cNvPr>
          <p:cNvSpPr txBox="1"/>
          <p:nvPr/>
        </p:nvSpPr>
        <p:spPr>
          <a:xfrm>
            <a:off x="5741817" y="54435"/>
            <a:ext cx="60612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Коллективное антикоррупционное просвещение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4ACD464-153F-470A-BAD2-F1BC4E5C594A}"/>
              </a:ext>
            </a:extLst>
          </p:cNvPr>
          <p:cNvSpPr/>
          <p:nvPr/>
        </p:nvSpPr>
        <p:spPr>
          <a:xfrm>
            <a:off x="613633" y="1288882"/>
            <a:ext cx="57319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Коллективное просвещение –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активное взаимодействие и сотрудничество всего коллектива органа власти по вопросам противодействия коррупции для достижения общей цели (конференция, дискуссионный клуб, форум). </a:t>
            </a:r>
          </a:p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Организаторами подобных мероприятий, как правило, выступают должностные лица органа власти, ответственные за организацию работы по профилактике коррупции и иных правонарушений.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B55D6A-7D7E-453B-8D88-19F8A8145C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143" y="1445263"/>
            <a:ext cx="4627624" cy="4254103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2923617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4C8AA3-4EF3-4CD1-8033-52C18D1F81A1}"/>
              </a:ext>
            </a:extLst>
          </p:cNvPr>
          <p:cNvSpPr txBox="1"/>
          <p:nvPr/>
        </p:nvSpPr>
        <p:spPr>
          <a:xfrm>
            <a:off x="5741817" y="54435"/>
            <a:ext cx="60612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Коллективное антикоррупционное просвещение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737407-4A44-45E1-BD02-8AB83EC148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38" y="1324830"/>
            <a:ext cx="3405380" cy="4033466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75DD927-EFBC-4A35-90AF-7D098562EAF0}"/>
              </a:ext>
            </a:extLst>
          </p:cNvPr>
          <p:cNvSpPr/>
          <p:nvPr/>
        </p:nvSpPr>
        <p:spPr>
          <a:xfrm>
            <a:off x="4507832" y="1204828"/>
            <a:ext cx="729523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всегда работа по антикоррупционному просвещению может приводить к ожидаемому результату.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«Обратный эффект»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 коллективных мероприятий, как правило, бывает вызван формальным подходом к организации таких мероприятий антикоррупционной направленности, шаблонными сообщениями о вреде коррупции и без того уже известных служащим, незаинтересованностью самих служащих.</a:t>
            </a:r>
          </a:p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Чтобы избежать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«усталости от коррупции»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 таких мероприятий следует разнообразить формы проведения занятий.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230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4C8AA3-4EF3-4CD1-8033-52C18D1F81A1}"/>
              </a:ext>
            </a:extLst>
          </p:cNvPr>
          <p:cNvSpPr txBox="1"/>
          <p:nvPr/>
        </p:nvSpPr>
        <p:spPr>
          <a:xfrm>
            <a:off x="5741817" y="54435"/>
            <a:ext cx="60612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Коллективное антикоррупционное просвещение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3FDE060-8120-45B2-8953-6F78DAF49B7F}"/>
              </a:ext>
            </a:extLst>
          </p:cNvPr>
          <p:cNvSpPr/>
          <p:nvPr/>
        </p:nvSpPr>
        <p:spPr>
          <a:xfrm>
            <a:off x="613633" y="1254237"/>
            <a:ext cx="73355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Дискуссионный клуб –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открытая площадка для всестороннего обсуждения наиболее актуальных вопросов жизни общества, в том числе, в сфере противодействия коррупции.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6F93A86-C30E-436B-8584-17F0112114D3}"/>
              </a:ext>
            </a:extLst>
          </p:cNvPr>
          <p:cNvSpPr/>
          <p:nvPr/>
        </p:nvSpPr>
        <p:spPr>
          <a:xfrm>
            <a:off x="613632" y="2910261"/>
            <a:ext cx="72993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Интеллектуальная игра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состязание команд - участниц, развивающее гибкость ума, скорость мышления, способность находить нестандартные решения в обыденных ситуациях.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8F1C15B-5B7F-4519-8F7E-7C043E193E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018" y="1176884"/>
            <a:ext cx="4094454" cy="346675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CC0F73D-A547-4FC9-8379-AF3E5F87AF28}"/>
              </a:ext>
            </a:extLst>
          </p:cNvPr>
          <p:cNvSpPr/>
          <p:nvPr/>
        </p:nvSpPr>
        <p:spPr>
          <a:xfrm>
            <a:off x="624700" y="4643638"/>
            <a:ext cx="11178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Основной целью таких мероприятий является формирование у членов коллектива органа власти умений достижения единой цели, коллективного антикоррупционного мировоззрения, привитие норм антикоррупционной культуры.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9783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4C8AA3-4EF3-4CD1-8033-52C18D1F81A1}"/>
              </a:ext>
            </a:extLst>
          </p:cNvPr>
          <p:cNvSpPr txBox="1"/>
          <p:nvPr/>
        </p:nvSpPr>
        <p:spPr>
          <a:xfrm>
            <a:off x="5741817" y="54435"/>
            <a:ext cx="60612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Коллективное антикоррупционное просвещение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C859912-1826-4CB4-ACE0-EFD33401C9A1}"/>
              </a:ext>
            </a:extLst>
          </p:cNvPr>
          <p:cNvSpPr/>
          <p:nvPr/>
        </p:nvSpPr>
        <p:spPr>
          <a:xfrm>
            <a:off x="996445" y="1116051"/>
            <a:ext cx="108066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</a:rPr>
              <a:t>Тематический </a:t>
            </a:r>
            <a:r>
              <a:rPr lang="ru-RU" sz="2400" b="1" dirty="0" err="1">
                <a:latin typeface="Times New Roman" panose="02020603050405020304" pitchFamily="18" charset="0"/>
              </a:rPr>
              <a:t>квиз</a:t>
            </a:r>
            <a:r>
              <a:rPr lang="ru-RU" sz="2400" b="1" dirty="0">
                <a:latin typeface="Times New Roman" panose="02020603050405020304" pitchFamily="18" charset="0"/>
              </a:rPr>
              <a:t>: «Коррупция в пространстве и времени»</a:t>
            </a:r>
            <a:endParaRPr lang="ru-RU" sz="2400" b="1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367CC5F-AD4A-4A65-8B46-D4A7087BA37F}"/>
              </a:ext>
            </a:extLst>
          </p:cNvPr>
          <p:cNvSpPr/>
          <p:nvPr/>
        </p:nvSpPr>
        <p:spPr>
          <a:xfrm>
            <a:off x="5847480" y="2234877"/>
            <a:ext cx="595558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Интеллектуальные состязания не только закрепляют у служащих, имеющиеся теоретические знания положений антикоррупционного законодательства, и формируют стандарты антикоррупционного поведения, а и воспитывают сплоченность в условиях коллективной деятельности, когда: «Один за всех и все за одного».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247B4BF-061E-47B1-882F-0811F9E112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020" y="1957113"/>
            <a:ext cx="4796591" cy="3324752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14095972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8F8764-45C1-448D-BE51-E89F44776ECB}"/>
              </a:ext>
            </a:extLst>
          </p:cNvPr>
          <p:cNvSpPr txBox="1"/>
          <p:nvPr/>
        </p:nvSpPr>
        <p:spPr>
          <a:xfrm>
            <a:off x="5943600" y="176638"/>
            <a:ext cx="61604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семьи в жизни служащего</a:t>
            </a:r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6B7495-51FA-4BCB-BA84-30B613FE23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84" y="1336908"/>
            <a:ext cx="5510996" cy="4406455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0382130-70C0-C44F-9DDF-AF47B84DD753}"/>
              </a:ext>
            </a:extLst>
          </p:cNvPr>
          <p:cNvSpPr/>
          <p:nvPr/>
        </p:nvSpPr>
        <p:spPr>
          <a:xfrm>
            <a:off x="6252070" y="1087441"/>
            <a:ext cx="55435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– ячейка общества.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50215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из семьи идет трансляция ценностей, традиций, культуры, образа жизни и мировоззренческих установок. Поэтому при организации и проведении в служебных коллективах мероприятий на антикоррупционную тематику следует делать ставку на семьи служащих. </a:t>
            </a:r>
          </a:p>
          <a:p>
            <a:pPr indent="450215" algn="just"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373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F6A343-E5F4-4C57-AF2F-04FBC2CCE28B}"/>
              </a:ext>
            </a:extLst>
          </p:cNvPr>
          <p:cNvSpPr txBox="1"/>
          <p:nvPr/>
        </p:nvSpPr>
        <p:spPr>
          <a:xfrm>
            <a:off x="4620126" y="1158424"/>
            <a:ext cx="7213559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indent="542925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пунктом 1 статьи                          6 Федерального закона «О противодействии коррупции» одной из мер профилактики коррупции является формирование в обществе нетерпимости к коррупционному поведению. </a:t>
            </a:r>
          </a:p>
          <a:p>
            <a:pPr indent="542925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Центральным элементом в системе формирования нетерпимости к коррупционному поведению у сотрудников, осуществляющих служебную деятельность на должностях государственной гражданской и муниципальной службы, является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антикоррупционное просвещение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6008324" y="16344"/>
            <a:ext cx="5825362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Меры по профилактике коррупции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A54838A-8B14-4947-9CAC-AA1BFED651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445" y="1158424"/>
            <a:ext cx="3178677" cy="452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4586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5" y="664210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8F8764-45C1-448D-BE51-E89F44776ECB}"/>
              </a:ext>
            </a:extLst>
          </p:cNvPr>
          <p:cNvSpPr txBox="1"/>
          <p:nvPr/>
        </p:nvSpPr>
        <p:spPr>
          <a:xfrm>
            <a:off x="5943600" y="176638"/>
            <a:ext cx="60293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семьи в жизни служащего</a:t>
            </a:r>
          </a:p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EA57EE-382B-4C34-8ACF-0BB4F6DCD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59EFAD2-F1AE-4732-83B6-AB3485B12521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378" y="1140488"/>
            <a:ext cx="3402645" cy="3741369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8659315-26AA-4B63-9801-8F33E02A915B}"/>
              </a:ext>
            </a:extLst>
          </p:cNvPr>
          <p:cNvSpPr/>
          <p:nvPr/>
        </p:nvSpPr>
        <p:spPr>
          <a:xfrm>
            <a:off x="613634" y="1096480"/>
            <a:ext cx="498074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«#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Нашасемьяпротивкоррупции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ru-RU" sz="2800" b="1" dirty="0"/>
              <a:t> 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Участниками мероприятий являются семейные команды, демонстрирующие свои знания, умения, навыки в различных творческих конкурсах и соревнованиях. 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 правило, подобные мероприятия проводятся в рамках мероприятий, приуроченных к Международному дню борьбы с коррупцией. Семейный флэшмоб является обязательным для участия в проекте.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BB46AF2-9B9D-43AC-902B-CA0E1208E6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2361" y="3153408"/>
            <a:ext cx="3659639" cy="3456899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36683480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FA7451-3DFF-41A5-AA84-05D5B07270D8}"/>
              </a:ext>
            </a:extLst>
          </p:cNvPr>
          <p:cNvSpPr txBox="1"/>
          <p:nvPr/>
        </p:nvSpPr>
        <p:spPr>
          <a:xfrm>
            <a:off x="5847479" y="174703"/>
            <a:ext cx="6256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Власть доступна и открыта для граждан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3931BB5-8EA7-DE4E-9CAC-5405B108561F}"/>
              </a:ext>
            </a:extLst>
          </p:cNvPr>
          <p:cNvSpPr/>
          <p:nvPr/>
        </p:nvSpPr>
        <p:spPr>
          <a:xfrm>
            <a:off x="6434667" y="1387880"/>
            <a:ext cx="5334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«На работу к родителям»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так называется экскурсия для детей сотрудников Аппарата  Губернатора и Правительства Чукотского автономного округа.</a:t>
            </a:r>
          </a:p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Ознакомительное мероприятие из цикла: «Доступность власти» пользуется успехом и ежегодно проводится теперь уже не только для детей служащих, а и для их школьных товарищей.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AF7D143-88AC-4949-A957-F0C6DC1DFC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33" y="1215593"/>
            <a:ext cx="5821429" cy="4426814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4357376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FA7451-3DFF-41A5-AA84-05D5B07270D8}"/>
              </a:ext>
            </a:extLst>
          </p:cNvPr>
          <p:cNvSpPr txBox="1"/>
          <p:nvPr/>
        </p:nvSpPr>
        <p:spPr>
          <a:xfrm>
            <a:off x="5847479" y="174703"/>
            <a:ext cx="6077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 работу к родителям»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264750-C52E-084E-A61B-FD6D6A1D3931}"/>
              </a:ext>
            </a:extLst>
          </p:cNvPr>
          <p:cNvSpPr/>
          <p:nvPr/>
        </p:nvSpPr>
        <p:spPr>
          <a:xfrm>
            <a:off x="625643" y="1505329"/>
            <a:ext cx="580684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В ходе экскурсии ребята посещают рабочие места своих родителей, подробно узнают о специфике их служебной деятельности. Но, пожалуй, самым  желанным местом посещения в здании Правительства является рабочая зона Губернатора, где ребята узнают об особенностях рабочего времени Губернатора и могут наблюдать за работой приемной. </a:t>
            </a:r>
            <a:endParaRPr lang="ru-RU" sz="24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1707993-E0B5-384B-BCDE-C2790CB90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775" y="1226790"/>
            <a:ext cx="5089525" cy="4648887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12195215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Объект 4">
            <a:extLst>
              <a:ext uri="{FF2B5EF4-FFF2-40B4-BE49-F238E27FC236}">
                <a16:creationId xmlns:a16="http://schemas.microsoft.com/office/drawing/2014/main" id="{F07CB776-37CF-467B-94FC-6624F06FE0A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84" y="1286255"/>
            <a:ext cx="5759516" cy="462178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FA7451-3DFF-41A5-AA84-05D5B07270D8}"/>
              </a:ext>
            </a:extLst>
          </p:cNvPr>
          <p:cNvSpPr txBox="1"/>
          <p:nvPr/>
        </p:nvSpPr>
        <p:spPr>
          <a:xfrm>
            <a:off x="5847479" y="174703"/>
            <a:ext cx="5989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 работу к родителям»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089FDF4-88B4-9045-80D6-D075DBF7FD14}"/>
              </a:ext>
            </a:extLst>
          </p:cNvPr>
          <p:cNvSpPr/>
          <p:nvPr/>
        </p:nvSpPr>
        <p:spPr>
          <a:xfrm>
            <a:off x="6306079" y="1563372"/>
            <a:ext cx="55313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Конечным местом проведения экскурсии является конференц-зал Правительства округа. Дети занимают места за совещательным столом, включают микрофоны и проводят свое первое рабочее совещание Правительства.</a:t>
            </a:r>
          </a:p>
          <a:p>
            <a:pPr indent="304800" algn="just"/>
            <a:r>
              <a:rPr lang="ru-RU" sz="2400" dirty="0">
                <a:latin typeface="Times New Roman" panose="02020603050405020304" pitchFamily="18" charset="0"/>
              </a:rPr>
              <a:t>Тематику совещаний определяют сами дети.</a:t>
            </a:r>
          </a:p>
        </p:txBody>
      </p:sp>
    </p:spTree>
    <p:extLst>
      <p:ext uri="{BB962C8B-B14F-4D97-AF65-F5344CB8AC3E}">
        <p14:creationId xmlns:p14="http://schemas.microsoft.com/office/powerpoint/2010/main" val="4035417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FA7451-3DFF-41A5-AA84-05D5B07270D8}"/>
              </a:ext>
            </a:extLst>
          </p:cNvPr>
          <p:cNvSpPr txBox="1"/>
          <p:nvPr/>
        </p:nvSpPr>
        <p:spPr>
          <a:xfrm>
            <a:off x="5847479" y="174703"/>
            <a:ext cx="598998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конкурсы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D6D179-0670-4143-A599-26925BF9D3CE}"/>
              </a:ext>
            </a:extLst>
          </p:cNvPr>
          <p:cNvSpPr/>
          <p:nvPr/>
        </p:nvSpPr>
        <p:spPr>
          <a:xfrm>
            <a:off x="613633" y="1410213"/>
            <a:ext cx="1122382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Творческие конкурсы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отличный способ ответить детям на  «недетские» вопросы про коррупцию. Желательно, чтобы такие конкурсы были длящимися, имеющие продолжение.</a:t>
            </a:r>
          </a:p>
          <a:p>
            <a:pPr indent="450215" algn="just">
              <a:spcAft>
                <a:spcPts val="0"/>
              </a:spcAft>
            </a:pP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«Сочини сказку!»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сотрудникам Аппарата Губернатора и Правительства Чукотского автономного округа и членам их семьи предложено реализовать себя в известном эпическом жанре народного творчества.</a:t>
            </a:r>
          </a:p>
          <a:p>
            <a:pPr indent="450215" algn="just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предложению Губернатора округа из творческих работ были сформированы сборники сказок: «Колобок против коррупции» и «Сказочные истории о честном выборе: коррупции – нет!».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6945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8F8764-45C1-448D-BE51-E89F44776ECB}"/>
              </a:ext>
            </a:extLst>
          </p:cNvPr>
          <p:cNvSpPr txBox="1"/>
          <p:nvPr/>
        </p:nvSpPr>
        <p:spPr>
          <a:xfrm>
            <a:off x="6005354" y="116470"/>
            <a:ext cx="59665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«Сочиняем сказку!» </a:t>
            </a:r>
          </a:p>
          <a:p>
            <a:endParaRPr lang="ru-RU" dirty="0"/>
          </a:p>
        </p:txBody>
      </p:sp>
      <p:pic>
        <p:nvPicPr>
          <p:cNvPr id="12" name="Рисунок 11" descr="Изображение выглядит как млекопитающее, медведь, Белый медведь, на открыто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id="{CB6234BA-A3E8-AB46-BC37-3EFEB4B981CC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8" y="855134"/>
            <a:ext cx="3563951" cy="35632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7D5D4D1-C746-DE41-B69B-CCCC462E4AA0}"/>
              </a:ext>
            </a:extLst>
          </p:cNvPr>
          <p:cNvSpPr/>
          <p:nvPr/>
        </p:nvSpPr>
        <p:spPr>
          <a:xfrm>
            <a:off x="261977" y="4500940"/>
            <a:ext cx="5585503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300" b="1" dirty="0">
                <a:latin typeface="Times New Roman" panose="02020603050405020304" pitchFamily="18" charset="0"/>
                <a:ea typeface="Batang" panose="02030600000101010101" pitchFamily="18" charset="-127"/>
              </a:rPr>
              <a:t>«Сказочные истории о честном выборе: </a:t>
            </a:r>
          </a:p>
          <a:p>
            <a:pPr algn="ctr"/>
            <a:r>
              <a:rPr lang="ru-RU" sz="2300" b="1" dirty="0">
                <a:latin typeface="Times New Roman" panose="02020603050405020304" pitchFamily="18" charset="0"/>
                <a:ea typeface="Batang" panose="02030600000101010101" pitchFamily="18" charset="-127"/>
              </a:rPr>
              <a:t>коррупции – нет!»</a:t>
            </a:r>
            <a:r>
              <a:rPr lang="ru-RU" sz="2300" b="1" dirty="0"/>
              <a:t>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FE6C6DE-7B23-6840-8FDA-C2FE97E5A2FA}"/>
              </a:ext>
            </a:extLst>
          </p:cNvPr>
          <p:cNvSpPr/>
          <p:nvPr/>
        </p:nvSpPr>
        <p:spPr>
          <a:xfrm>
            <a:off x="1628955" y="5641104"/>
            <a:ext cx="2087599" cy="67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  <a:tabLst>
                <a:tab pos="96774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Анадырь</a:t>
            </a: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96774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2022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D1CE56E-CCC9-E442-9871-812CE1739ECE}"/>
              </a:ext>
            </a:extLst>
          </p:cNvPr>
          <p:cNvSpPr/>
          <p:nvPr/>
        </p:nvSpPr>
        <p:spPr>
          <a:xfrm>
            <a:off x="5875867" y="940585"/>
            <a:ext cx="6096000" cy="523220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Управление внутренней политики</a:t>
            </a:r>
            <a:b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Аппарата Губернатора и Правительства</a:t>
            </a:r>
            <a:b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Чукотского автономного округа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«Летучий корабль»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sz="19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Автор: Алина Колмогорова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одном коррупционном царстве, </a:t>
            </a:r>
            <a:r>
              <a:rPr lang="ru-RU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казнокрадном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государстве жил-был Царь. И была у него дочь Забава, которую он очень хотел выдать замуж.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вот, в один из солнечных дней завелся у них спор: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Возьмешь? – спрашивает Царь.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Не возьму! – отвечает ему сердито Забава.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Возьмешь? – спрашивает еще раз Царь.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Не возьму я, и все тут! – отвечает Забава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А я говорю, возьмешь взятку и выйдешь замуж за </a:t>
            </a:r>
            <a:r>
              <a:rPr lang="ru-RU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Полкана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– настаивает на своем Царь.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Нет и нет, ещё раз нет. Будет вам такой ответ!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2863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8F8764-45C1-448D-BE51-E89F44776ECB}"/>
              </a:ext>
            </a:extLst>
          </p:cNvPr>
          <p:cNvSpPr txBox="1"/>
          <p:nvPr/>
        </p:nvSpPr>
        <p:spPr>
          <a:xfrm>
            <a:off x="6019960" y="176638"/>
            <a:ext cx="60173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«Сочиняем сказку!»</a:t>
            </a:r>
          </a:p>
          <a:p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1DCA052-CAD5-4B42-B729-06923F605E9C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80" y="806573"/>
            <a:ext cx="3352800" cy="3352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26CFE992-B88A-E846-8CFA-9DCC563B5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6155" y="12043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689FC59-B57C-5245-9ECA-D06C3D8FBA93}"/>
              </a:ext>
            </a:extLst>
          </p:cNvPr>
          <p:cNvSpPr/>
          <p:nvPr/>
        </p:nvSpPr>
        <p:spPr>
          <a:xfrm>
            <a:off x="489790" y="4139214"/>
            <a:ext cx="448526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«Колобок против  коррупции»</a:t>
            </a:r>
            <a:r>
              <a:rPr lang="ru-RU" sz="2400" b="1" dirty="0"/>
              <a:t>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(сборник сказок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пересказок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8ABCA5E-6204-E94B-8132-0E0A580F053B}"/>
              </a:ext>
            </a:extLst>
          </p:cNvPr>
          <p:cNvSpPr/>
          <p:nvPr/>
        </p:nvSpPr>
        <p:spPr>
          <a:xfrm>
            <a:off x="1303865" y="5317174"/>
            <a:ext cx="20150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г. Анадырь</a:t>
            </a:r>
            <a:r>
              <a:rPr lang="ru-RU" dirty="0"/>
              <a:t>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66CB7F1-80B1-C044-B2E9-D88D444AA6B7}"/>
              </a:ext>
            </a:extLst>
          </p:cNvPr>
          <p:cNvSpPr/>
          <p:nvPr/>
        </p:nvSpPr>
        <p:spPr>
          <a:xfrm>
            <a:off x="5847480" y="1087441"/>
            <a:ext cx="6096000" cy="5147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r">
              <a:spcAft>
                <a:spcPts val="0"/>
              </a:spcAft>
            </a:pP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Народная сказка в пересказе Управления по профилактике коррупционных и иных правонарушений Чукотского автономного округа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«Колобок против коррупции»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Жили-были дед, да бабка. Не было у них ни детей, ни внуков. Но очень хотелось себе сыночка.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вот однажды решили они испечь себе Колобка. Просеяли муку, взяли у Курочки яичко, замесили тесто, слепили Колобок и поставили его в печь, чтобы подрос…….</a:t>
            </a:r>
          </a:p>
          <a:p>
            <a:pPr marL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Бабушка, дедушка! Это я – ваш Колобок……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49D50E-0619-CA49-A89F-D2E78F11C2EC}"/>
              </a:ext>
            </a:extLst>
          </p:cNvPr>
          <p:cNvSpPr/>
          <p:nvPr/>
        </p:nvSpPr>
        <p:spPr>
          <a:xfrm>
            <a:off x="1988232" y="5580287"/>
            <a:ext cx="646331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  <a:tabLst>
                <a:tab pos="96774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2022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5364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8F8764-45C1-448D-BE51-E89F44776ECB}"/>
              </a:ext>
            </a:extLst>
          </p:cNvPr>
          <p:cNvSpPr txBox="1"/>
          <p:nvPr/>
        </p:nvSpPr>
        <p:spPr>
          <a:xfrm>
            <a:off x="6005354" y="116470"/>
            <a:ext cx="57929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сказку! Играем сказку! </a:t>
            </a:r>
          </a:p>
          <a:p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19CC5FD-2E66-B041-B37A-36F594959E0C}"/>
              </a:ext>
            </a:extLst>
          </p:cNvPr>
          <p:cNvSpPr/>
          <p:nvPr/>
        </p:nvSpPr>
        <p:spPr>
          <a:xfrm>
            <a:off x="613633" y="1498622"/>
            <a:ext cx="71026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 потом….. было решено проиллюстрировать сборники сказок, а детские работы оформить в выставку рисунков на антикоррупционную тематику: «Мы рисуем сказку!». </a:t>
            </a:r>
          </a:p>
          <a:p>
            <a:pPr indent="540385" algn="just"/>
            <a:endParaRPr lang="ru-RU" sz="2400" dirty="0">
              <a:latin typeface="Times New Roman" panose="02020603050405020304" pitchFamily="18" charset="0"/>
            </a:endParaRPr>
          </a:p>
          <a:p>
            <a:pPr indent="540385" algn="just"/>
            <a:r>
              <a:rPr lang="ru-RU" sz="2400" dirty="0">
                <a:latin typeface="Times New Roman" panose="02020603050405020304" pitchFamily="18" charset="0"/>
              </a:rPr>
              <a:t>И….. планируем взяться за сценическое оформление сказочных сюжетов. </a:t>
            </a:r>
          </a:p>
          <a:p>
            <a:pPr indent="540385" algn="just"/>
            <a:r>
              <a:rPr lang="ru-RU" sz="2400" dirty="0">
                <a:latin typeface="Times New Roman" panose="02020603050405020304" pitchFamily="18" charset="0"/>
              </a:rPr>
              <a:t>Конкурс будет называться «Играем сказку!».</a:t>
            </a:r>
          </a:p>
          <a:p>
            <a:pPr indent="540385" algn="just"/>
            <a:r>
              <a:rPr lang="ru-RU" sz="2400" dirty="0">
                <a:latin typeface="Times New Roman" panose="02020603050405020304" pitchFamily="18" charset="0"/>
              </a:rPr>
              <a:t>Все участники мероприятий будут отмечены специальными призами, содержащими антикоррупционную символику.</a:t>
            </a:r>
          </a:p>
          <a:p>
            <a:pPr indent="540385" algn="just"/>
            <a:endParaRPr lang="ru-RU" sz="2400" dirty="0">
              <a:latin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7E185D8-6246-EA44-A2D7-6C644257F9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399" y="1401022"/>
            <a:ext cx="3644900" cy="4408449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4819297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8F8764-45C1-448D-BE51-E89F44776ECB}"/>
              </a:ext>
            </a:extLst>
          </p:cNvPr>
          <p:cNvSpPr txBox="1"/>
          <p:nvPr/>
        </p:nvSpPr>
        <p:spPr>
          <a:xfrm>
            <a:off x="5943600" y="176638"/>
            <a:ext cx="6160491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«Моя семья против коррупции!»</a:t>
            </a: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0E5410-8AFB-A94B-8F3B-CDB3D7EE01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84" y="1230231"/>
            <a:ext cx="5607116" cy="4484769"/>
          </a:xfrm>
          <a:prstGeom prst="rect">
            <a:avLst/>
          </a:prstGeom>
          <a:effectLst>
            <a:softEdge rad="88900"/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7952E8D-E2DE-452C-A4F0-D519CBE4E466}"/>
              </a:ext>
            </a:extLst>
          </p:cNvPr>
          <p:cNvSpPr/>
          <p:nvPr/>
        </p:nvSpPr>
        <p:spPr>
          <a:xfrm>
            <a:off x="6248402" y="1856757"/>
            <a:ext cx="560711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Таким образом, вовлекая в совместную деятельность детей и их родителей, мы выполняем задачу по формированию антикоррупционного мировоззрения сразу у нескольких групп общества, при этом даем возможность разнообразить досуг семьи и зарядится духом соревнований в коллективе.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799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94F6386-3B3D-4932-A81B-19CF15416DE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9" t="-456" r="1359" b="8206"/>
          <a:stretch/>
        </p:blipFill>
        <p:spPr>
          <a:xfrm>
            <a:off x="500063" y="2741621"/>
            <a:ext cx="5347417" cy="336927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8F8764-45C1-448D-BE51-E89F44776ECB}"/>
              </a:ext>
            </a:extLst>
          </p:cNvPr>
          <p:cNvSpPr txBox="1"/>
          <p:nvPr/>
        </p:nvSpPr>
        <p:spPr>
          <a:xfrm>
            <a:off x="5847480" y="158388"/>
            <a:ext cx="616049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– против коррупции!</a:t>
            </a:r>
          </a:p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0F452A5-9AE6-7A4C-89D0-E76C601E3919}"/>
              </a:ext>
            </a:extLst>
          </p:cNvPr>
          <p:cNvSpPr/>
          <p:nvPr/>
        </p:nvSpPr>
        <p:spPr>
          <a:xfrm>
            <a:off x="858737" y="1109291"/>
            <a:ext cx="111492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 конкурсных мероприятий, приуроченных к Международному дню борьбы с коррупцией проводится максимально торжественно, с вручением командам и отдельным ее участникам призов и дипломов участника</a:t>
            </a:r>
            <a:r>
              <a:rPr lang="ru-RU" sz="2400" dirty="0"/>
              <a:t>.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9E0DB2C-060E-6A4A-8BCE-B9DF1F8868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447" y="2856548"/>
            <a:ext cx="5195490" cy="325286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74182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533856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5847480" y="16344"/>
            <a:ext cx="6204612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Антикоррупционное просвещение служащих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3FD4718-4F97-5642-99EA-AD3B7CB352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5002" y="1730159"/>
            <a:ext cx="2714624" cy="247533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BC83808-0B8B-FE4D-8B23-1524DD817BA2}"/>
              </a:ext>
            </a:extLst>
          </p:cNvPr>
          <p:cNvSpPr/>
          <p:nvPr/>
        </p:nvSpPr>
        <p:spPr>
          <a:xfrm>
            <a:off x="996445" y="1351508"/>
            <a:ext cx="742876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Антикоррупционное просвещение –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формирования у государственных и муниципальных служащих знаний и убеждений о социально-правовой сущности коррупции, развитие навыков по противодействию коррупционным проявлениям, выработки закрепления стандартов антикоррупционного поведения.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Дополнительными целями антикоррупционного просвещения является повышение уровня правосознания и правовой культуры служащих.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3070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8F8764-45C1-448D-BE51-E89F44776ECB}"/>
              </a:ext>
            </a:extLst>
          </p:cNvPr>
          <p:cNvSpPr txBox="1"/>
          <p:nvPr/>
        </p:nvSpPr>
        <p:spPr>
          <a:xfrm>
            <a:off x="6132144" y="104847"/>
            <a:ext cx="57929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Агитационная продукция</a:t>
            </a:r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C8444B5-62B1-044A-A8D7-EBB1CB51907D}"/>
              </a:ext>
            </a:extLst>
          </p:cNvPr>
          <p:cNvSpPr/>
          <p:nvPr/>
        </p:nvSpPr>
        <p:spPr>
          <a:xfrm>
            <a:off x="448779" y="1485771"/>
            <a:ext cx="595202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 участники мероприятий поощряются специальными призами, содержащими антикоррупционную символику.</a:t>
            </a:r>
          </a:p>
          <a:p>
            <a:pPr indent="540385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Агитационно-пропагандистская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 ежегодно изготавливается в рамках государственного контракта, заключаемых Аппаратом, спонсором выступают подведомственные организации.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850C93A-2F1F-3D40-BD52-EF6DC16887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003" y="3145370"/>
            <a:ext cx="2821892" cy="293495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0E6D6CF-81E4-3C44-B555-680469F3B3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530" y="1614676"/>
            <a:ext cx="3173820" cy="212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3074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207388"/>
            <a:ext cx="6362275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5AA5C8-49C0-4B4D-9B28-AB3E6F8FD58E}"/>
              </a:ext>
            </a:extLst>
          </p:cNvPr>
          <p:cNvSpPr txBox="1"/>
          <p:nvPr/>
        </p:nvSpPr>
        <p:spPr>
          <a:xfrm>
            <a:off x="5747158" y="155177"/>
            <a:ext cx="62988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Агитационная продукция</a:t>
            </a:r>
          </a:p>
          <a:p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076F66E-3506-3B49-B8D3-7F8D515E345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82" y="1088914"/>
            <a:ext cx="2186305" cy="5179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E39EF39-1AF0-4C47-BCEB-6FAA147E00E6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842" y="1088914"/>
            <a:ext cx="2529840" cy="275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83620C9-53B5-174F-89AB-516CE3829F35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026" y="1844501"/>
            <a:ext cx="2576195" cy="297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EFE1182-A928-0F43-B487-AF6B4FACC776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26" y="944925"/>
            <a:ext cx="2896706" cy="139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D2211AB-C84F-204F-BA55-BBA1284531B5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593" y="2311665"/>
            <a:ext cx="2896706" cy="1256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2A99447-B6E3-4E45-8AEE-F1ED1FA3605B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221" y="3654964"/>
            <a:ext cx="2975115" cy="1116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8559ED5-6412-B34E-93EE-C1D88E6EA60A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943" y="4896457"/>
            <a:ext cx="2877738" cy="120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036F7B6-B092-B042-8B3B-A071B8324CB7}"/>
              </a:ext>
            </a:extLst>
          </p:cNvPr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26" b="42432"/>
          <a:stretch/>
        </p:blipFill>
        <p:spPr bwMode="auto">
          <a:xfrm>
            <a:off x="3130550" y="5033597"/>
            <a:ext cx="2965450" cy="4851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270465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8F8764-45C1-448D-BE51-E89F44776ECB}"/>
              </a:ext>
            </a:extLst>
          </p:cNvPr>
          <p:cNvSpPr txBox="1"/>
          <p:nvPr/>
        </p:nvSpPr>
        <p:spPr>
          <a:xfrm>
            <a:off x="5943600" y="71311"/>
            <a:ext cx="616049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антикоррупционного просвещени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</a:p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C5514BB-9FA5-4B44-BF71-D9F04E7CF2CD}"/>
              </a:ext>
            </a:extLst>
          </p:cNvPr>
          <p:cNvSpPr/>
          <p:nvPr/>
        </p:nvSpPr>
        <p:spPr>
          <a:xfrm>
            <a:off x="336484" y="1549181"/>
            <a:ext cx="671864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Знание – сила!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Обретение государственными и муниципальных служащими знаний о правовой природе коррупции, е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формах и негативных последствиях является действенным профилактическим средством, несомненно, способствующим формированию у служащих антикоррупционных привычек и стандартов поведения в соответствии с правовыми и морально-этическими нормами.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C77363-3530-D140-8A7D-DCD2C7EACF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5720" y="1309657"/>
            <a:ext cx="4586561" cy="4997142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0578104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495669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8F8764-45C1-448D-BE51-E89F44776ECB}"/>
              </a:ext>
            </a:extLst>
          </p:cNvPr>
          <p:cNvSpPr txBox="1"/>
          <p:nvPr/>
        </p:nvSpPr>
        <p:spPr>
          <a:xfrm>
            <a:off x="5847480" y="193865"/>
            <a:ext cx="61604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7209AD-8AFF-D14D-92BE-A53447AC782D}"/>
              </a:ext>
            </a:extLst>
          </p:cNvPr>
          <p:cNvSpPr/>
          <p:nvPr/>
        </p:nvSpPr>
        <p:spPr>
          <a:xfrm>
            <a:off x="5911971" y="2783097"/>
            <a:ext cx="6096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Борьба с коррупцией – </a:t>
            </a:r>
          </a:p>
          <a:p>
            <a:pPr algn="ctr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 каждого из нас!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8E0A82-8153-5A44-8ACC-A1A3BDE8D3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484" y="1305417"/>
            <a:ext cx="5510996" cy="4740465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426181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-1001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4C8AA3-4EF3-4CD1-8033-52C18D1F81A1}"/>
              </a:ext>
            </a:extLst>
          </p:cNvPr>
          <p:cNvSpPr txBox="1"/>
          <p:nvPr/>
        </p:nvSpPr>
        <p:spPr>
          <a:xfrm>
            <a:off x="5891390" y="-24317"/>
            <a:ext cx="5964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антикоррупционного подразделения (должностного лица)</a:t>
            </a:r>
          </a:p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A650674-D4B2-4087-A2FC-DAAA2B217B6D}"/>
              </a:ext>
            </a:extLst>
          </p:cNvPr>
          <p:cNvSpPr/>
          <p:nvPr/>
        </p:nvSpPr>
        <p:spPr>
          <a:xfrm>
            <a:off x="4616970" y="1789928"/>
            <a:ext cx="72385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по организации антикоррупционного просвещения государственных гражданских и муниципальных служащих, работников органов власти  по вопросам противодействия коррупции в соответствии с действующим законодательством возложены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подразделения (должностных лиц), ответственных за организацию работы по профилактике коррупционных и иных правонарушений.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D9AA1F9-4B9B-4120-B142-F912CCAF34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40" y="1611177"/>
            <a:ext cx="3832991" cy="3533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1317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1" y="-84278"/>
            <a:ext cx="495669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5" y="6355360"/>
            <a:ext cx="1213969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0" y="4499"/>
            <a:ext cx="6362275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8F8764-45C1-448D-BE51-E89F44776ECB}"/>
              </a:ext>
            </a:extLst>
          </p:cNvPr>
          <p:cNvSpPr txBox="1"/>
          <p:nvPr/>
        </p:nvSpPr>
        <p:spPr>
          <a:xfrm>
            <a:off x="5847480" y="193865"/>
            <a:ext cx="61604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Плановая основа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4A32214-15C6-4252-84D6-6B80B9D957B8}"/>
              </a:ext>
            </a:extLst>
          </p:cNvPr>
          <p:cNvSpPr/>
          <p:nvPr/>
        </p:nvSpPr>
        <p:spPr>
          <a:xfrm>
            <a:off x="613632" y="1044500"/>
            <a:ext cx="112585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Антикоррупционное просвещение должно быть спланированным 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систематическим комплексом мероприятий. </a:t>
            </a:r>
          </a:p>
          <a:p>
            <a:pPr indent="540385" algn="just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257421A-1D11-4F75-BD57-C08EDEF179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633" y="2001107"/>
            <a:ext cx="2281172" cy="373011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CEE8B3B-604E-4B31-A5D8-932B667550B8}"/>
              </a:ext>
            </a:extLst>
          </p:cNvPr>
          <p:cNvSpPr/>
          <p:nvPr/>
        </p:nvSpPr>
        <p:spPr>
          <a:xfrm>
            <a:off x="3091718" y="2218309"/>
            <a:ext cx="858357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систематизации работы по антикоррупционному просвещению органам власти рекомендовано разрабатывать комплексные планы мероприятий, направленные на организацию и проведение разъяснительных мероприятий  по соблюдению служащими запретов, ограничений и требований, установленных в целях противодействия коррупции, планы агитационно-пропагандистских мероприятий. </a:t>
            </a:r>
          </a:p>
          <a:p>
            <a:pPr indent="540385" algn="just">
              <a:spcAft>
                <a:spcPts val="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Документы должны утверждаться руководителем органа власти.</a:t>
            </a:r>
          </a:p>
        </p:txBody>
      </p:sp>
    </p:spTree>
    <p:extLst>
      <p:ext uri="{BB962C8B-B14F-4D97-AF65-F5344CB8AC3E}">
        <p14:creationId xmlns:p14="http://schemas.microsoft.com/office/powerpoint/2010/main" val="368999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2" y="-84279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1" y="4499"/>
            <a:ext cx="6344518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F6A343-E5F4-4C57-AF2F-04FBC2CCE28B}"/>
              </a:ext>
            </a:extLst>
          </p:cNvPr>
          <p:cNvSpPr txBox="1"/>
          <p:nvPr/>
        </p:nvSpPr>
        <p:spPr>
          <a:xfrm>
            <a:off x="457200" y="1067489"/>
            <a:ext cx="762952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Начальный (вводный) этап –</a:t>
            </a:r>
          </a:p>
          <a:p>
            <a:pPr marL="342900" indent="-342900" algn="just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вводные персональные беседы по разъяснению основных обязанностей, запретов и ограничений, налагаемых на служащего в целях противодействия коррупции, проводят сотрудники кадровых подразделений;</a:t>
            </a:r>
          </a:p>
          <a:p>
            <a:pPr marL="342900" indent="-342900" algn="just">
              <a:buFontTx/>
              <a:buChar char="-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входное тестирование на знание основ законодательства в сфере противодействия коррупции.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6095999" y="4499"/>
            <a:ext cx="5836014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Антикоррупционное просвещение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5C36A4A-477D-CE4E-91F2-08BC355448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2494" y="1467039"/>
            <a:ext cx="3212306" cy="3212345"/>
          </a:xfrm>
          <a:prstGeom prst="rect">
            <a:avLst/>
          </a:prstGeom>
          <a:effectLst>
            <a:softEdge rad="228600"/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E4CFF88-C839-41F3-9AE7-9383389738BA}"/>
              </a:ext>
            </a:extLst>
          </p:cNvPr>
          <p:cNvSpPr/>
          <p:nvPr/>
        </p:nvSpPr>
        <p:spPr>
          <a:xfrm>
            <a:off x="770020" y="4917208"/>
            <a:ext cx="109647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Вводные беседы рекомендуется провести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тридцати календарных дней с момента поступления гражда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нина на должность государственной (муниципальной) службы. </a:t>
            </a:r>
          </a:p>
        </p:txBody>
      </p:sp>
    </p:spTree>
    <p:extLst>
      <p:ext uri="{BB962C8B-B14F-4D97-AF65-F5344CB8AC3E}">
        <p14:creationId xmlns:p14="http://schemas.microsoft.com/office/powerpoint/2010/main" val="1741768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2" y="-84279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1" y="4499"/>
            <a:ext cx="6344518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F6A343-E5F4-4C57-AF2F-04FBC2CCE28B}"/>
              </a:ext>
            </a:extLst>
          </p:cNvPr>
          <p:cNvSpPr txBox="1"/>
          <p:nvPr/>
        </p:nvSpPr>
        <p:spPr>
          <a:xfrm>
            <a:off x="457200" y="1067489"/>
            <a:ext cx="7629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Начальный (вводный) этап –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6095999" y="4499"/>
            <a:ext cx="5836014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Антикоррупционное просвещение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301A7AC-712E-4588-8F0E-AA3F44D9FF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58341"/>
            <a:ext cx="3272591" cy="3584471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0E23C37-C249-4410-B626-6E2877D29A8F}"/>
              </a:ext>
            </a:extLst>
          </p:cNvPr>
          <p:cNvSpPr/>
          <p:nvPr/>
        </p:nvSpPr>
        <p:spPr>
          <a:xfrm>
            <a:off x="4491015" y="1422013"/>
            <a:ext cx="744099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служащих, назначаемых на должности, замещение которых связано с коррупционными рисками сотрудниками кадровых служб может проводиться входное тестирование на знание основ законодательства в сфере противодействия коррупции. </a:t>
            </a:r>
          </a:p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случае, если служащий показал недостаточные знания законодательства требуется организовать такому сотруднику разъяснение содержания отдельных положений антикоррупционного законодательства 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коррупционно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опасных ситуаций, возникающих в процессе служебной деятельности.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579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.Utemishev\Desktop\БУКЛЕТЫ, ПАМЯТКИ\chukotka.gif">
            <a:extLst>
              <a:ext uri="{FF2B5EF4-FFF2-40B4-BE49-F238E27FC236}">
                <a16:creationId xmlns:a16="http://schemas.microsoft.com/office/drawing/2014/main" id="{783CF558-7414-4025-89EE-2CCD8D27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176638"/>
            <a:ext cx="554298" cy="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D6B00C-5DB7-46C0-A8F3-615537BF3623}"/>
              </a:ext>
            </a:extLst>
          </p:cNvPr>
          <p:cNvSpPr txBox="1"/>
          <p:nvPr/>
        </p:nvSpPr>
        <p:spPr>
          <a:xfrm>
            <a:off x="890782" y="-84279"/>
            <a:ext cx="63622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профилактике коррупционных и иных правонарушений Чукотского автономного округа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ctangle 2">
            <a:extLst>
              <a:ext uri="{FF2B5EF4-FFF2-40B4-BE49-F238E27FC236}">
                <a16:creationId xmlns:a16="http://schemas.microsoft.com/office/drawing/2014/main" id="{E4EA0FE8-2556-41FA-B98A-6073D6EC44D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360"/>
            <a:ext cx="121919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ctangle 2">
            <a:extLst>
              <a:ext uri="{FF2B5EF4-FFF2-40B4-BE49-F238E27FC236}">
                <a16:creationId xmlns:a16="http://schemas.microsoft.com/office/drawing/2014/main" id="{BBE8944E-DE76-44DD-A90E-FEDE5760E10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5" y="747107"/>
            <a:ext cx="6916573" cy="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ctangle 2">
            <a:extLst>
              <a:ext uri="{FF2B5EF4-FFF2-40B4-BE49-F238E27FC236}">
                <a16:creationId xmlns:a16="http://schemas.microsoft.com/office/drawing/2014/main" id="{CC3454A5-C59B-4D93-8268-9D16E7C7530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81" y="4499"/>
            <a:ext cx="6344518" cy="80207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F6A343-E5F4-4C57-AF2F-04FBC2CCE28B}"/>
              </a:ext>
            </a:extLst>
          </p:cNvPr>
          <p:cNvSpPr txBox="1"/>
          <p:nvPr/>
        </p:nvSpPr>
        <p:spPr>
          <a:xfrm>
            <a:off x="555472" y="1318106"/>
            <a:ext cx="73575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 увольнении граждан с должностей государственной или муниципальной службы, замещение которых связано с коррупционными рисками, сотрудникам кадровых подразделений следует проводить разъяснительные беседы об ограничениях, налагаемых на таких граждан, при заключении ими трудового или гражданско-правового договора.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E0F0C03-347B-4EA3-9072-8426E164A351}"/>
              </a:ext>
            </a:extLst>
          </p:cNvPr>
          <p:cNvSpPr txBox="1">
            <a:spLocks/>
          </p:cNvSpPr>
          <p:nvPr/>
        </p:nvSpPr>
        <p:spPr>
          <a:xfrm>
            <a:off x="6095999" y="4499"/>
            <a:ext cx="5836014" cy="78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Антикоррупционное просвещение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ABE433-741D-44AE-8099-258128F872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887" y="1318106"/>
            <a:ext cx="3300641" cy="4154985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308DEAF-64B8-46C5-A94B-D363164B5316}"/>
              </a:ext>
            </a:extLst>
          </p:cNvPr>
          <p:cNvSpPr/>
          <p:nvPr/>
        </p:nvSpPr>
        <p:spPr>
          <a:xfrm>
            <a:off x="517382" y="4463228"/>
            <a:ext cx="764361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«О противодействии коррупции» 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12. «Ограничения, налагаемые на гражданина, замещавшего должность государственной или муниципальной службы, при заключении им трудового или гражданско-правового договора»</a:t>
            </a:r>
          </a:p>
        </p:txBody>
      </p:sp>
    </p:spTree>
    <p:extLst>
      <p:ext uri="{BB962C8B-B14F-4D97-AF65-F5344CB8AC3E}">
        <p14:creationId xmlns:p14="http://schemas.microsoft.com/office/powerpoint/2010/main" val="7784758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5170</TotalTime>
  <Words>2496</Words>
  <Application>Microsoft Office PowerPoint</Application>
  <PresentationFormat>Широкоэкранный</PresentationFormat>
  <Paragraphs>339</Paragraphs>
  <Slides>43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3" baseType="lpstr">
      <vt:lpstr>SimSun</vt:lpstr>
      <vt:lpstr>Apple Chancery</vt:lpstr>
      <vt:lpstr>Arial</vt:lpstr>
      <vt:lpstr>Arial Rounded MT Bold</vt:lpstr>
      <vt:lpstr>Batang</vt:lpstr>
      <vt:lpstr>Calibri</vt:lpstr>
      <vt:lpstr>Calibri Light</vt:lpstr>
      <vt:lpstr>Lucida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Степина Екатерина Владимировна</dc:creator>
  <cp:lastModifiedBy>Павлюкевич Елена Михайловна</cp:lastModifiedBy>
  <cp:revision>224</cp:revision>
  <dcterms:created xsi:type="dcterms:W3CDTF">2022-09-28T22:37:53Z</dcterms:created>
  <dcterms:modified xsi:type="dcterms:W3CDTF">2023-12-18T07:04:56Z</dcterms:modified>
</cp:coreProperties>
</file>