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notesSlides/notesSlide1.xml" ContentType="application/vnd.openxmlformats-officedocument.presentationml.notesSl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2.xml" ContentType="application/vnd.openxmlformats-officedocument.presentationml.notesSlide+xml"/>
  <Override PartName="/ppt/charts/chart23.xml" ContentType="application/vnd.openxmlformats-officedocument.drawingml.chart+xml"/>
  <Override PartName="/ppt/notesSlides/notesSlide3.xml" ContentType="application/vnd.openxmlformats-officedocument.presentationml.notesSlide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4.xml" ContentType="application/vnd.openxmlformats-officedocument.presentationml.notesSlide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notesSlides/notesSlide5.xml" ContentType="application/vnd.openxmlformats-officedocument.presentationml.notesSl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notesSlides/notesSlide6.xml" ContentType="application/vnd.openxmlformats-officedocument.presentationml.notesSlide+xml"/>
  <Override PartName="/ppt/charts/chart30.xml" ContentType="application/vnd.openxmlformats-officedocument.drawingml.chart+xml"/>
  <Override PartName="/ppt/theme/themeOverride23.xml" ContentType="application/vnd.openxmlformats-officedocument.themeOverrid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1.xml" ContentType="application/vnd.openxmlformats-officedocument.drawingml.chart+xml"/>
  <Override PartName="/ppt/theme/themeOverride24.xml" ContentType="application/vnd.openxmlformats-officedocument.themeOverride+xml"/>
  <Override PartName="/ppt/charts/chart32.xml" ContentType="application/vnd.openxmlformats-officedocument.drawingml.chart+xml"/>
  <Override PartName="/ppt/notesSlides/notesSlide8.xml" ContentType="application/vnd.openxmlformats-officedocument.presentationml.notesSlide+xml"/>
  <Override PartName="/ppt/charts/chart3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40" autoAdjust="0"/>
    <p:restoredTop sz="94660"/>
  </p:normalViewPr>
  <p:slideViewPr>
    <p:cSldViewPr>
      <p:cViewPr>
        <p:scale>
          <a:sx n="120" d="100"/>
          <a:sy n="120" d="100"/>
        </p:scale>
        <p:origin x="-145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6___10%20&#1052;&#1045;&#1057;%202016\02_&#1055;&#1088;&#1077;&#1079;&#1077;&#1085;&#1090;&#1072;&#1094;&#1080;&#1103;%20&#1076;&#1083;&#1103;%20&#1057;&#1052;&#1048;%20&#1079;&#1072;%2010%20&#1084;&#1077;&#1089;.%202016%20&#1075;\&#1044;&#1072;&#1085;&#1085;&#1099;&#1077;%20&#1087;&#1088;&#1077;&#1079;&#1077;&#1085;&#1090;&#1072;&#1094;&#1080;&#1080;%20&#1076;&#1083;&#1103;%20&#1057;&#1052;&#1048;%20-%2010%20&#1084;&#1077;&#1089;.%202016%20&#1075;.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7___11%20&#1052;&#1045;&#1057;%202016\02_&#1055;&#1088;&#1077;&#1079;&#1077;&#1085;&#1090;&#1072;&#1094;&#1080;&#1103;%20&#1076;&#1083;&#1103;%20&#1057;&#1052;&#1048;%20&#1079;&#1072;%2011%20&#1084;&#1077;&#1089;.%202016%20&#1075;\&#1044;&#1072;&#1085;&#1085;&#1099;&#1077;%20&#1087;&#1088;&#1077;&#1079;&#1077;&#1085;&#1090;&#1072;&#1094;&#1080;&#1080;%20&#1076;&#1083;&#1103;%20&#1057;&#1052;&#1048;%20-%2011%20&#1084;&#1077;&#1089;.%202016%20&#1075;.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6___10%20&#1052;&#1045;&#1057;%202016\02_&#1055;&#1088;&#1077;&#1079;&#1077;&#1085;&#1090;&#1072;&#1094;&#1080;&#1103;%20&#1076;&#1083;&#1103;%20&#1057;&#1052;&#1048;%20&#1079;&#1072;%2010%20&#1084;&#1077;&#1089;.%202016%20&#1075;\&#1044;&#1072;&#1085;&#1085;&#1099;&#1077;%20&#1087;&#1088;&#1077;&#1079;&#1077;&#1085;&#1090;&#1072;&#1094;&#1080;&#1080;%20&#1076;&#1083;&#1103;%20&#1057;&#1052;&#1048;%20-%2010%20&#1084;&#1077;&#1089;.%202016%20&#1075;.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6___10%20&#1052;&#1045;&#1057;%202016\02_&#1055;&#1088;&#1077;&#1079;&#1077;&#1085;&#1090;&#1072;&#1094;&#1080;&#1103;%20&#1076;&#1083;&#1103;%20&#1057;&#1052;&#1048;%20&#1079;&#1072;%2010%20&#1084;&#1077;&#1089;.%202016%20&#1075;\&#1044;&#1072;&#1085;&#1085;&#1099;&#1077;%20&#1087;&#1088;&#1077;&#1079;&#1077;&#1085;&#1090;&#1072;&#1094;&#1080;&#1080;%20&#1076;&#1083;&#1103;%20&#1057;&#1052;&#1048;%20-%2010%20&#1084;&#1077;&#1089;.%202016%20&#1075;.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50;&#1086;&#1087;&#1080;&#1103;%20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50;&#1086;&#1087;&#1080;&#1103;%20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23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24.xm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02_&#1058;&#1045;&#1050;&#1059;&#1065;&#1048;&#1045;%20&#1047;&#1040;&#1044;&#1040;&#1053;&#1048;&#1071;\08___12%20&#1052;&#1045;&#1057;%202016\04_&#1055;&#1088;&#1077;&#1079;&#1077;&#1085;&#1090;&#1072;&#1094;&#1080;&#1103;%20&#1076;&#1083;&#1103;%20&#1057;&#1052;&#1048;%20&#1079;&#1072;%2012%20&#1084;&#1077;&#1089;.%202016%20&#1075;\&#1044;&#1072;&#1085;&#1085;&#1099;&#1077;%20&#1087;&#1088;&#1077;&#1079;&#1077;&#1085;&#1090;&#1072;&#1094;&#1080;&#1080;%20&#1076;&#1083;&#1103;%20&#1057;&#1052;&#1048;%20-%2012%20&#1084;&#1077;&#1089;.%202016%20&#1075;.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abekovad\Desktop\&#1044;&#1072;&#1085;&#1085;&#1099;&#1077;%20&#1087;&#1088;&#1077;&#1079;&#1077;&#1085;&#1090;&#1072;&#1094;&#1080;&#1080;%20&#1076;&#1083;&#1103;%20&#1057;&#1052;&#1048;%20-%2012%20&#1084;&#1077;&#1089;.%202016%20&#1075;.1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65;&#1072;&#1073;&#1083;&#1086;&#1085;%20&#1089;&#1093;&#1077;&#1084;%20&#1087;&#1088;&#1077;&#1079;&#1077;&#1085;&#1090;&#1072;&#1094;&#1080;&#1080;%20&#1076;&#1083;&#1103;%20&#1057;&#1052;&#1048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FSMSKSTAT-11\sys\veda\Obmennik\Obmennik\&#1060;&#1080;&#1083;&#1080;&#1087;&#1087;&#1086;&#1074;&#1072;%20&#1052;.&#1057;\&#1076;&#1083;&#1103;%20&#1040;&#1088;&#1090;&#1077;&#1084;&#1072;\&#1058;&#1045;&#1050;&#1059;&#1065;&#1048;&#1045;%20&#1047;&#1040;&#1044;&#1040;&#1053;&#1048;&#1071;\05___9%20&#1052;&#1045;&#1057;%202016\01_&#1055;&#1088;&#1077;&#1079;&#1077;&#1085;&#1090;&#1072;&#1094;&#1080;&#1103;%20&#1076;&#1083;&#1103;%20&#1057;&#1052;&#1048;%20&#1079;&#1072;%209%20&#1084;&#1077;&#1089;.%202016%20&#1075;\&#1044;&#1072;&#1085;&#1085;&#1099;&#1077;%20&#1087;&#1088;&#1077;&#1079;&#1077;&#1085;&#1090;&#1072;&#1094;&#1080;&#1080;%20&#1076;&#1083;&#1103;%20&#1057;&#1052;&#1048;%20-%209%20&#1084;&#1077;&#1089;.%202016%20&#1075;.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72777666280808"/>
          <c:y val="0.10244361267619322"/>
          <c:w val="0.49685260260584996"/>
          <c:h val="0.7759933254921905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105 - 107 УК РФ - </a:t>
                    </a:r>
                    <a:r>
                      <a:rPr lang="ru-RU" dirty="0" smtClean="0"/>
                      <a:t>351 </a:t>
                    </a:r>
                    <a:r>
                      <a:rPr lang="ru-RU" dirty="0"/>
                      <a:t>(0,2%)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300031968880041"/>
                  <c:y val="-1.726478502983335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111 УК РФ </a:t>
                    </a:r>
                    <a:r>
                      <a:rPr lang="ru-RU" dirty="0" smtClean="0"/>
                      <a:t>– 997 (</a:t>
                    </a:r>
                    <a:r>
                      <a:rPr lang="en-US" dirty="0"/>
                      <a:t>0,6%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289001362035478E-2"/>
                  <c:y val="-4.393841765040033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131 УК РФ - </a:t>
                    </a:r>
                    <a:r>
                      <a:rPr lang="ru-RU" dirty="0" smtClean="0"/>
                      <a:t>154 </a:t>
                    </a:r>
                    <a:r>
                      <a:rPr lang="ru-RU" dirty="0"/>
                      <a:t>(</a:t>
                    </a:r>
                    <a:r>
                      <a:rPr lang="en-US" dirty="0"/>
                      <a:t>0,1%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126 УК РФ - </a:t>
                    </a:r>
                    <a:r>
                      <a:rPr lang="ru-RU" dirty="0" smtClean="0"/>
                      <a:t>40 </a:t>
                    </a:r>
                    <a:r>
                      <a:rPr lang="ru-RU" dirty="0"/>
                      <a:t>(</a:t>
                    </a:r>
                    <a:r>
                      <a:rPr lang="en-US" dirty="0"/>
                      <a:t>0,02%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ст. 127 УК РФ - 10</a:t>
                    </a:r>
                    <a:r>
                      <a:rPr lang="ru-RU" baseline="0"/>
                      <a:t> </a:t>
                    </a:r>
                    <a:r>
                      <a:rPr lang="ru-RU"/>
                      <a:t>(</a:t>
                    </a:r>
                    <a:r>
                      <a:rPr lang="en-US"/>
                      <a:t>0,01%</a:t>
                    </a:r>
                    <a:r>
                      <a:rPr lang="ru-RU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9394014464342671"/>
                  <c:y val="-2.658555940264804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158 УК РФ </a:t>
                    </a:r>
                    <a:r>
                      <a:rPr lang="ru-RU" dirty="0" smtClean="0"/>
                      <a:t>– 89</a:t>
                    </a:r>
                    <a:r>
                      <a:rPr lang="ru-RU" baseline="0" dirty="0" smtClean="0"/>
                      <a:t> 276</a:t>
                    </a:r>
                    <a:r>
                      <a:rPr lang="ru-RU" dirty="0" smtClean="0"/>
                      <a:t>                 </a:t>
                    </a:r>
                    <a:r>
                      <a:rPr lang="ru-RU" dirty="0"/>
                      <a:t>(</a:t>
                    </a:r>
                    <a:r>
                      <a:rPr lang="en-US" dirty="0" smtClean="0"/>
                      <a:t>51,</a:t>
                    </a:r>
                    <a:r>
                      <a:rPr lang="ru-RU" dirty="0" smtClean="0"/>
                      <a:t>3</a:t>
                    </a:r>
                    <a:r>
                      <a:rPr lang="en-US" dirty="0" smtClean="0"/>
                      <a:t>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2323116724022599E-2"/>
                  <c:y val="6.231493575151447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161 УК РФ - </a:t>
                    </a:r>
                    <a:r>
                      <a:rPr lang="ru-RU" dirty="0" smtClean="0"/>
                      <a:t>6976 </a:t>
                    </a:r>
                    <a:r>
                      <a:rPr lang="ru-RU" dirty="0"/>
                      <a:t>(</a:t>
                    </a:r>
                    <a:r>
                      <a:rPr lang="en-US" dirty="0"/>
                      <a:t>4,0%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179178856481221E-2"/>
                  <c:y val="2.676584858172349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162 УК РФ - </a:t>
                    </a:r>
                    <a:r>
                      <a:rPr lang="ru-RU" dirty="0" smtClean="0"/>
                      <a:t>1439 </a:t>
                    </a:r>
                    <a:r>
                      <a:rPr lang="ru-RU" dirty="0"/>
                      <a:t>(</a:t>
                    </a:r>
                    <a:r>
                      <a:rPr lang="en-US" dirty="0"/>
                      <a:t>0,8%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2658983389614681"/>
                  <c:y val="-0.11426967363676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159 - 159.6 </a:t>
                    </a:r>
                    <a:r>
                      <a:rPr lang="ru-RU" dirty="0" smtClean="0"/>
                      <a:t>– 25 860</a:t>
                    </a:r>
                    <a:r>
                      <a:rPr lang="ru-RU" baseline="0" dirty="0" smtClean="0"/>
                      <a:t>                   </a:t>
                    </a:r>
                    <a:r>
                      <a:rPr lang="ru-RU" dirty="0" smtClean="0"/>
                      <a:t>(</a:t>
                    </a:r>
                    <a:r>
                      <a:rPr lang="en-US" dirty="0" smtClean="0"/>
                      <a:t>14,</a:t>
                    </a:r>
                    <a:r>
                      <a:rPr lang="ru-RU" dirty="0" smtClean="0"/>
                      <a:t>9</a:t>
                    </a:r>
                    <a:r>
                      <a:rPr lang="en-US" dirty="0" smtClean="0"/>
                      <a:t>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2.175202033395114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222 УК РФ - </a:t>
                    </a:r>
                    <a:r>
                      <a:rPr lang="ru-RU" dirty="0" smtClean="0"/>
                      <a:t>623 (</a:t>
                    </a:r>
                    <a:r>
                      <a:rPr lang="en-US" dirty="0"/>
                      <a:t>0,4%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2.618966468054052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290 - ст. 291.1 УК РФ -             </a:t>
                    </a:r>
                    <a:r>
                      <a:rPr lang="ru-RU" dirty="0" smtClean="0"/>
                      <a:t>517 </a:t>
                    </a:r>
                    <a:r>
                      <a:rPr lang="ru-RU" dirty="0"/>
                      <a:t>(</a:t>
                    </a:r>
                    <a:r>
                      <a:rPr lang="en-US" dirty="0"/>
                      <a:t>0,3%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541597304600564"/>
                  <c:y val="3.685997250037818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ПРЕСТУПЛЕНИЯ         СВЯЗАННЫЕ                                           С НАРКОТИКАМИ                          И СДВ </a:t>
                    </a:r>
                    <a:r>
                      <a:rPr lang="ru-RU" dirty="0" smtClean="0"/>
                      <a:t>– 16 265 (</a:t>
                    </a:r>
                    <a:r>
                      <a:rPr lang="en-US" dirty="0" smtClean="0"/>
                      <a:t>9,</a:t>
                    </a:r>
                    <a:r>
                      <a:rPr lang="ru-RU" dirty="0" smtClean="0"/>
                      <a:t>4</a:t>
                    </a:r>
                    <a:r>
                      <a:rPr lang="en-US" dirty="0" smtClean="0"/>
                      <a:t>%</a:t>
                    </a:r>
                    <a:r>
                      <a:rPr lang="ru-RU" dirty="0" smtClean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ru-RU" dirty="0"/>
                      <a:t>ПРОЧИЕ ПЕРСТУПЛЕНИЯ -                  </a:t>
                    </a:r>
                    <a:r>
                      <a:rPr lang="ru-RU" dirty="0" smtClean="0"/>
                      <a:t>31 390 (</a:t>
                    </a:r>
                    <a:r>
                      <a:rPr lang="en-US" dirty="0" smtClean="0"/>
                      <a:t>18,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%</a:t>
                    </a:r>
                    <a:r>
                      <a:rPr lang="ru-RU" dirty="0"/>
                      <a:t>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'Всего зарег. прест.'!$D$8:$D$20</c:f>
              <c:numCache>
                <c:formatCode>0.0%</c:formatCode>
                <c:ptCount val="13"/>
                <c:pt idx="0">
                  <c:v>2.0184245937273572E-3</c:v>
                </c:pt>
                <c:pt idx="1">
                  <c:v>5.7332459257725789E-3</c:v>
                </c:pt>
                <c:pt idx="2">
                  <c:v>8.8557660237610549E-4</c:v>
                </c:pt>
                <c:pt idx="3" formatCode="0.00%">
                  <c:v>2.3001989672106636E-4</c:v>
                </c:pt>
                <c:pt idx="4" formatCode="0.00%">
                  <c:v>5.750497418026659E-5</c:v>
                </c:pt>
                <c:pt idx="5">
                  <c:v>0.51338140749174799</c:v>
                </c:pt>
                <c:pt idx="6">
                  <c:v>4.0115469988153976E-2</c:v>
                </c:pt>
                <c:pt idx="7">
                  <c:v>8.2749657845403619E-3</c:v>
                </c:pt>
                <c:pt idx="8">
                  <c:v>0.14870786323016941</c:v>
                </c:pt>
                <c:pt idx="9">
                  <c:v>3.5825598914306089E-3</c:v>
                </c:pt>
                <c:pt idx="10">
                  <c:v>2.973007165119783E-3</c:v>
                </c:pt>
                <c:pt idx="11">
                  <c:v>9.3531840504203614E-2</c:v>
                </c:pt>
                <c:pt idx="12">
                  <c:v>0.18050811395185684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469542810655448"/>
          <c:y val="5.0290538327258869E-2"/>
          <c:w val="0.31307128509018711"/>
          <c:h val="0.90753038851116674"/>
        </c:manualLayout>
      </c:layout>
      <c:overlay val="0"/>
    </c:legend>
    <c:plotVisOnly val="1"/>
    <c:dispBlanksAs val="gap"/>
    <c:showDLblsOverMax val="0"/>
  </c:chart>
  <c:spPr>
    <a:ln>
      <a:noFill/>
    </a:ln>
    <a:effectLst>
      <a:softEdge rad="63500"/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Кражи!$A$9:$A$11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Кражи!$B$9:$B$11</c:f>
              <c:numCache>
                <c:formatCode>General</c:formatCode>
                <c:ptCount val="3"/>
                <c:pt idx="0">
                  <c:v>64761</c:v>
                </c:pt>
                <c:pt idx="1">
                  <c:v>295</c:v>
                </c:pt>
                <c:pt idx="2">
                  <c:v>4702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Кражи!$A$4:$A$5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Кражи!$B$4:$B$5</c:f>
              <c:numCache>
                <c:formatCode>General</c:formatCode>
                <c:ptCount val="2"/>
                <c:pt idx="0">
                  <c:v>42898</c:v>
                </c:pt>
                <c:pt idx="1">
                  <c:v>26860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Грабежи!$A$4:$A$5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Грабежи!$B$4:$B$5</c:f>
              <c:numCache>
                <c:formatCode>General</c:formatCode>
                <c:ptCount val="2"/>
                <c:pt idx="0">
                  <c:v>3656</c:v>
                </c:pt>
                <c:pt idx="1">
                  <c:v>2321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Грабежи!$A$9:$A$11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Грабежи!$B$9:$B$11</c:f>
              <c:numCache>
                <c:formatCode>General</c:formatCode>
                <c:ptCount val="3"/>
                <c:pt idx="0">
                  <c:v>4836</c:v>
                </c:pt>
                <c:pt idx="1">
                  <c:v>146</c:v>
                </c:pt>
                <c:pt idx="2">
                  <c:v>386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Грабежи!$A$4:$A$5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Грабежи!$B$4:$B$5</c:f>
              <c:numCache>
                <c:formatCode>General</c:formatCode>
                <c:ptCount val="2"/>
                <c:pt idx="0">
                  <c:v>3304</c:v>
                </c:pt>
                <c:pt idx="1">
                  <c:v>2064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Разбои!$A$4:$A$5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Разбои!$B$4:$B$5</c:f>
              <c:numCache>
                <c:formatCode>General</c:formatCode>
                <c:ptCount val="2"/>
                <c:pt idx="0">
                  <c:v>978</c:v>
                </c:pt>
                <c:pt idx="1">
                  <c:v>461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Разбои!$A$9:$A$11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Разбои!$B$9:$B$11</c:f>
              <c:numCache>
                <c:formatCode>General</c:formatCode>
                <c:ptCount val="3"/>
                <c:pt idx="0">
                  <c:v>1110</c:v>
                </c:pt>
                <c:pt idx="1">
                  <c:v>41</c:v>
                </c:pt>
                <c:pt idx="2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'Кол-во прест. сов. м.,ж.'!$A$22:$A$33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СЕВЕРО-ВОСТОЧНЫЙ ОКРУГ</c:v>
                </c:pt>
                <c:pt idx="5">
                  <c:v>ЮГО-ВОСТОЧНЫЙ ОКРУГ</c:v>
                </c:pt>
                <c:pt idx="6">
                  <c:v>ЮГО-ЗАПАДНЫЙ ОКРУГ</c:v>
                </c:pt>
                <c:pt idx="7">
                  <c:v>ЮЖНЫЙ ОКРУГ</c:v>
                </c:pt>
                <c:pt idx="8">
                  <c:v>ВОСТОЧНЫЙ ОКРУГ</c:v>
                </c:pt>
                <c:pt idx="9">
                  <c:v>СЕВЕРНЫЙ ОКРУГ</c:v>
                </c:pt>
                <c:pt idx="10">
                  <c:v>ЦЕНТРАЛЬНЫЙ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'Кол-во прест. сов. м.,ж.'!$B$22:$B$33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26720"/>
        <c:axId val="28976256"/>
      </c:barChart>
      <c:catAx>
        <c:axId val="29326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8976256"/>
        <c:crosses val="autoZero"/>
        <c:auto val="1"/>
        <c:lblAlgn val="ctr"/>
        <c:lblOffset val="100"/>
        <c:noMultiLvlLbl val="0"/>
      </c:catAx>
      <c:valAx>
        <c:axId val="28976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93267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Разбои!$A$9:$A$11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Разбои!$B$9:$B$11</c:f>
              <c:numCache>
                <c:formatCode>General</c:formatCode>
                <c:ptCount val="3"/>
                <c:pt idx="0">
                  <c:v>1004</c:v>
                </c:pt>
                <c:pt idx="1">
                  <c:v>36</c:v>
                </c:pt>
                <c:pt idx="2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6696437850991465"/>
          <c:y val="2.8889625088354277E-2"/>
          <c:w val="0.45616145697073091"/>
          <c:h val="0.90935213206260346"/>
        </c:manualLayout>
      </c:layout>
      <c:barChart>
        <c:barDir val="bar"/>
        <c:grouping val="clustered"/>
        <c:varyColors val="0"/>
        <c:ser>
          <c:idx val="0"/>
          <c:order val="0"/>
          <c:tx>
            <c:v>2015 год</c:v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ЦЕНТРАЛЬНЫЙ ОКРУГ</c:v>
                </c:pt>
                <c:pt idx="5">
                  <c:v>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ЮГО-ЗАПАДНЫЙ ОКРУГ</c:v>
                </c:pt>
                <c:pt idx="9">
                  <c:v>ЮЖНЫЙ ОКРУГ</c:v>
                </c:pt>
                <c:pt idx="10">
                  <c:v>ЮГО-ВОСТОЧНЫЙ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'Предв. рассл. прест.'!$B$9:$B$20</c:f>
              <c:numCache>
                <c:formatCode>General</c:formatCode>
                <c:ptCount val="12"/>
                <c:pt idx="0">
                  <c:v>564</c:v>
                </c:pt>
                <c:pt idx="1">
                  <c:v>819</c:v>
                </c:pt>
                <c:pt idx="2">
                  <c:v>1716</c:v>
                </c:pt>
                <c:pt idx="3">
                  <c:v>2121</c:v>
                </c:pt>
                <c:pt idx="4">
                  <c:v>3321</c:v>
                </c:pt>
                <c:pt idx="5">
                  <c:v>3073</c:v>
                </c:pt>
                <c:pt idx="6">
                  <c:v>4083</c:v>
                </c:pt>
                <c:pt idx="7">
                  <c:v>3596</c:v>
                </c:pt>
                <c:pt idx="8">
                  <c:v>3546</c:v>
                </c:pt>
                <c:pt idx="9">
                  <c:v>3909</c:v>
                </c:pt>
                <c:pt idx="10">
                  <c:v>4249</c:v>
                </c:pt>
                <c:pt idx="11">
                  <c:v>5264</c:v>
                </c:pt>
              </c:numCache>
            </c:numRef>
          </c:val>
        </c:ser>
        <c:ser>
          <c:idx val="1"/>
          <c:order val="1"/>
          <c:tx>
            <c:v>2016 год</c:v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ЦЕНТРАЛЬНЫЙ ОКРУГ</c:v>
                </c:pt>
                <c:pt idx="5">
                  <c:v>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ЮГО-ЗАПАДНЫЙ ОКРУГ</c:v>
                </c:pt>
                <c:pt idx="9">
                  <c:v>ЮЖНЫЙ ОКРУГ</c:v>
                </c:pt>
                <c:pt idx="10">
                  <c:v>ЮГО-ВОСТОЧНЫЙ ОКРУГ</c:v>
                </c:pt>
                <c:pt idx="11">
                  <c:v>ВОСТОЧНЫЙ ОКРУГ</c:v>
                </c:pt>
              </c:strCache>
            </c:strRef>
          </c:cat>
          <c:val>
            <c:numRef>
              <c:f>'Предв. рассл. прест.'!$C$9:$C$20</c:f>
              <c:numCache>
                <c:formatCode>General</c:formatCode>
                <c:ptCount val="12"/>
                <c:pt idx="0">
                  <c:v>556</c:v>
                </c:pt>
                <c:pt idx="1">
                  <c:v>767</c:v>
                </c:pt>
                <c:pt idx="2">
                  <c:v>1490</c:v>
                </c:pt>
                <c:pt idx="3">
                  <c:v>2034</c:v>
                </c:pt>
                <c:pt idx="4">
                  <c:v>2836</c:v>
                </c:pt>
                <c:pt idx="5">
                  <c:v>2917</c:v>
                </c:pt>
                <c:pt idx="6">
                  <c:v>2949</c:v>
                </c:pt>
                <c:pt idx="7">
                  <c:v>3161</c:v>
                </c:pt>
                <c:pt idx="8">
                  <c:v>3245</c:v>
                </c:pt>
                <c:pt idx="9">
                  <c:v>3404</c:v>
                </c:pt>
                <c:pt idx="10">
                  <c:v>3707</c:v>
                </c:pt>
                <c:pt idx="11">
                  <c:v>4877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901568"/>
        <c:axId val="73903104"/>
      </c:barChart>
      <c:catAx>
        <c:axId val="73901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903104"/>
        <c:crosses val="autoZero"/>
        <c:auto val="1"/>
        <c:lblAlgn val="ctr"/>
        <c:lblOffset val="100"/>
        <c:noMultiLvlLbl val="0"/>
      </c:catAx>
      <c:valAx>
        <c:axId val="73903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901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82439380369519"/>
          <c:y val="0.87095829595466667"/>
          <c:w val="0.15341171769444972"/>
          <c:h val="6.294339990975352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64027861253788"/>
          <c:y val="1.3878371331920124E-2"/>
          <c:w val="0.74264688015609781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v>2015 год</c:v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'Предв. рассл. прест.'!$A$25:$A$36</c:f>
              <c:strCache>
                <c:ptCount val="12"/>
                <c:pt idx="0">
                  <c:v>ЗЕЛЕНОГРАДСКИЙ ОКРУГ</c:v>
                </c:pt>
                <c:pt idx="1">
                  <c:v>УВД НА МЕТРОПОЛИТЕНЕ</c:v>
                </c:pt>
                <c:pt idx="2">
                  <c:v>ЦЕНТРАЛЬНЫЙ ОКРУГ</c:v>
                </c:pt>
                <c:pt idx="3">
                  <c:v>ЮГО-ЗАПАДНЫЙ ОКРУГ</c:v>
                </c:pt>
                <c:pt idx="4">
                  <c:v>ЮГО-ВОСТОЧНЫЙ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ВОСТОЧНЫЙ ОКРУГ</c:v>
                </c:pt>
                <c:pt idx="9">
                  <c:v>ЮЖНЫЙ ОКРУГ</c:v>
                </c:pt>
                <c:pt idx="10">
                  <c:v>ЗАПАДНЫЙ ОКРУГ</c:v>
                </c:pt>
                <c:pt idx="11">
                  <c:v>ТРОИЦКИЙ И НОВОМОСКОВСКИЙ ОКРУГА</c:v>
                </c:pt>
              </c:strCache>
            </c:strRef>
          </c:cat>
          <c:val>
            <c:numRef>
              <c:f>'Предв. рассл. прест.'!$B$25:$B$36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7</c:v>
                </c:pt>
                <c:pt idx="10">
                  <c:v>40</c:v>
                </c:pt>
                <c:pt idx="11">
                  <c:v>10</c:v>
                </c:pt>
              </c:numCache>
            </c:numRef>
          </c:val>
        </c:ser>
        <c:ser>
          <c:idx val="1"/>
          <c:order val="1"/>
          <c:tx>
            <c:v>2016 год</c:v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'Предв. рассл. прест.'!$A$25:$A$36</c:f>
              <c:strCache>
                <c:ptCount val="12"/>
                <c:pt idx="0">
                  <c:v>ЗЕЛЕНОГРАДСКИЙ ОКРУГ</c:v>
                </c:pt>
                <c:pt idx="1">
                  <c:v>УВД НА МЕТРОПОЛИТЕНЕ</c:v>
                </c:pt>
                <c:pt idx="2">
                  <c:v>ЦЕНТРАЛЬНЫЙ ОКРУГ</c:v>
                </c:pt>
                <c:pt idx="3">
                  <c:v>ЮГО-ЗАПАДНЫЙ ОКРУГ</c:v>
                </c:pt>
                <c:pt idx="4">
                  <c:v>ЮГО-ВОСТОЧНЫЙ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ВОСТОЧНЫЙ ОКРУГ</c:v>
                </c:pt>
                <c:pt idx="9">
                  <c:v>ЮЖНЫЙ ОКРУГ</c:v>
                </c:pt>
                <c:pt idx="10">
                  <c:v>ЗАПАДНЫЙ ОКРУГ</c:v>
                </c:pt>
                <c:pt idx="11">
                  <c:v>ТРОИЦКИЙ И НОВОМОСКОВСКИЙ ОКРУГА</c:v>
                </c:pt>
              </c:strCache>
            </c:strRef>
          </c:cat>
          <c:val>
            <c:numRef>
              <c:f>'Предв. рассл. прест.'!$C$25:$C$36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7</c:v>
                </c:pt>
                <c:pt idx="10">
                  <c:v>7</c:v>
                </c:pt>
                <c:pt idx="11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815168"/>
        <c:axId val="73816704"/>
      </c:barChart>
      <c:catAx>
        <c:axId val="738151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816704"/>
        <c:crosses val="autoZero"/>
        <c:auto val="1"/>
        <c:lblAlgn val="ctr"/>
        <c:lblOffset val="100"/>
        <c:noMultiLvlLbl val="0"/>
      </c:catAx>
      <c:valAx>
        <c:axId val="73816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3815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02387561957315"/>
          <c:y val="0.81167378949106084"/>
          <c:w val="0.13607937696820521"/>
          <c:h val="9.537933849685365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60429623771171"/>
          <c:y val="2.5085639310974565E-2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v>2015 год</c:v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'Прест. сов. несовершненнолетн.'!$A$9:$A$21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ЗЕЛЕНОГРАДСКИЙ ОКРУГ</c:v>
                </c:pt>
                <c:pt idx="3">
                  <c:v>ТРОИЦКИЙ ОКРУГ</c:v>
                </c:pt>
                <c:pt idx="4">
                  <c:v>ЮГО-ВОСТОЧНЫЙ ОКРУГ</c:v>
                </c:pt>
                <c:pt idx="5">
                  <c:v>СЕВЕРО-ЗАПАДНЫЙ ОКРУГ</c:v>
                </c:pt>
                <c:pt idx="6">
                  <c:v>ЦЕНТРАЛЬНЫЙ ОКРУГ</c:v>
                </c:pt>
                <c:pt idx="7">
                  <c:v>СЕВЕРНЫЙ ОКРУГ</c:v>
                </c:pt>
                <c:pt idx="8">
                  <c:v>ЮГО-ЗАПАДНЫЙ ОКРУГ</c:v>
                </c:pt>
                <c:pt idx="9">
                  <c:v>ВОСТОЧНЫЙ ОКРУГ</c:v>
                </c:pt>
                <c:pt idx="10">
                  <c:v>ЗАПАДНЫЙ ОКРУГ</c:v>
                </c:pt>
                <c:pt idx="11">
                  <c:v>СЕВЕРО-ВОСТОЧНЫЙ ОКРУГ </c:v>
                </c:pt>
                <c:pt idx="12">
                  <c:v>ЮЖНЫЙ ОКРУГ</c:v>
                </c:pt>
              </c:strCache>
            </c:strRef>
          </c:cat>
          <c:val>
            <c:numRef>
              <c:f>'Прест. сов. несовершненнолетн.'!$B$9:$B$21</c:f>
              <c:numCache>
                <c:formatCode>General</c:formatCode>
                <c:ptCount val="13"/>
                <c:pt idx="0">
                  <c:v>8</c:v>
                </c:pt>
                <c:pt idx="1">
                  <c:v>8</c:v>
                </c:pt>
                <c:pt idx="2">
                  <c:v>55</c:v>
                </c:pt>
                <c:pt idx="3">
                  <c:v>24</c:v>
                </c:pt>
                <c:pt idx="4">
                  <c:v>84</c:v>
                </c:pt>
                <c:pt idx="5">
                  <c:v>79</c:v>
                </c:pt>
                <c:pt idx="6">
                  <c:v>70</c:v>
                </c:pt>
                <c:pt idx="7">
                  <c:v>75</c:v>
                </c:pt>
                <c:pt idx="8">
                  <c:v>54</c:v>
                </c:pt>
                <c:pt idx="9">
                  <c:v>132</c:v>
                </c:pt>
                <c:pt idx="10">
                  <c:v>70</c:v>
                </c:pt>
                <c:pt idx="11">
                  <c:v>85</c:v>
                </c:pt>
                <c:pt idx="12">
                  <c:v>103</c:v>
                </c:pt>
              </c:numCache>
            </c:numRef>
          </c:val>
        </c:ser>
        <c:ser>
          <c:idx val="1"/>
          <c:order val="1"/>
          <c:tx>
            <c:v>2016 год</c:v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'Прест. сов. несовершненнолетн.'!$A$9:$A$21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ЗЕЛЕНОГРАДСКИЙ ОКРУГ</c:v>
                </c:pt>
                <c:pt idx="3">
                  <c:v>ТРОИЦКИЙ ОКРУГ</c:v>
                </c:pt>
                <c:pt idx="4">
                  <c:v>ЮГО-ВОСТОЧНЫЙ ОКРУГ</c:v>
                </c:pt>
                <c:pt idx="5">
                  <c:v>СЕВЕРО-ЗАПАДНЫЙ ОКРУГ</c:v>
                </c:pt>
                <c:pt idx="6">
                  <c:v>ЦЕНТРАЛЬНЫЙ ОКРУГ</c:v>
                </c:pt>
                <c:pt idx="7">
                  <c:v>СЕВЕРНЫЙ ОКРУГ</c:v>
                </c:pt>
                <c:pt idx="8">
                  <c:v>ЮГО-ЗАПАДНЫЙ ОКРУГ</c:v>
                </c:pt>
                <c:pt idx="9">
                  <c:v>ВОСТОЧНЫЙ ОКРУГ</c:v>
                </c:pt>
                <c:pt idx="10">
                  <c:v>ЗАПАДНЫЙ ОКРУГ</c:v>
                </c:pt>
                <c:pt idx="11">
                  <c:v>СЕВЕРО-ВОСТОЧНЫЙ ОКРУГ </c:v>
                </c:pt>
                <c:pt idx="12">
                  <c:v>ЮЖНЫЙ ОКРУГ</c:v>
                </c:pt>
              </c:strCache>
            </c:strRef>
          </c:cat>
          <c:val>
            <c:numRef>
              <c:f>'Прест. сов. несовершненнолетн.'!$C$9:$C$21</c:f>
              <c:numCache>
                <c:formatCode>General</c:formatCode>
                <c:ptCount val="13"/>
                <c:pt idx="0">
                  <c:v>9</c:v>
                </c:pt>
                <c:pt idx="1">
                  <c:v>12</c:v>
                </c:pt>
                <c:pt idx="2">
                  <c:v>27</c:v>
                </c:pt>
                <c:pt idx="3">
                  <c:v>39</c:v>
                </c:pt>
                <c:pt idx="4">
                  <c:v>41</c:v>
                </c:pt>
                <c:pt idx="5">
                  <c:v>51</c:v>
                </c:pt>
                <c:pt idx="6">
                  <c:v>51</c:v>
                </c:pt>
                <c:pt idx="7">
                  <c:v>62</c:v>
                </c:pt>
                <c:pt idx="8">
                  <c:v>66</c:v>
                </c:pt>
                <c:pt idx="9">
                  <c:v>76</c:v>
                </c:pt>
                <c:pt idx="10">
                  <c:v>77</c:v>
                </c:pt>
                <c:pt idx="11">
                  <c:v>101</c:v>
                </c:pt>
                <c:pt idx="12">
                  <c:v>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467584"/>
        <c:axId val="74481664"/>
      </c:barChart>
      <c:catAx>
        <c:axId val="744675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481664"/>
        <c:crosses val="autoZero"/>
        <c:auto val="1"/>
        <c:lblAlgn val="ctr"/>
        <c:lblOffset val="100"/>
        <c:noMultiLvlLbl val="0"/>
      </c:catAx>
      <c:valAx>
        <c:axId val="7448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467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96959555770394"/>
          <c:y val="0.84263807589976836"/>
          <c:w val="0.17833488268322611"/>
          <c:h val="7.1448177449063385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4647808"/>
        <c:axId val="74653696"/>
      </c:barChart>
      <c:catAx>
        <c:axId val="74647808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653696"/>
        <c:crosses val="autoZero"/>
        <c:auto val="1"/>
        <c:lblAlgn val="ctr"/>
        <c:lblOffset val="100"/>
        <c:noMultiLvlLbl val="0"/>
      </c:catAx>
      <c:valAx>
        <c:axId val="74653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46478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702816863393787"/>
          <c:y val="2.2995218575831235E-2"/>
          <c:w val="0.83500511026803803"/>
          <c:h val="0.954009661263213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'Хар-ка лиц по возрасту '!$B$4</c:f>
              <c:strCache>
                <c:ptCount val="1"/>
                <c:pt idx="0">
                  <c:v>2015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8675429983593917E-2"/>
                  <c:y val="-5.435219891362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9936303391370458"/>
                  <c:y val="-5.6422515624784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6026400860040236E-2"/>
                  <c:y val="-5.4333209160160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1928343104675991E-2"/>
                  <c:y val="-5.43521423858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28771844590737E-2"/>
                  <c:y val="-5.4390174918093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'!$B$5:$B$9</c:f>
              <c:numCache>
                <c:formatCode>General</c:formatCode>
                <c:ptCount val="5"/>
                <c:pt idx="0">
                  <c:v>2986</c:v>
                </c:pt>
                <c:pt idx="1">
                  <c:v>19636</c:v>
                </c:pt>
                <c:pt idx="2">
                  <c:v>8587</c:v>
                </c:pt>
                <c:pt idx="3">
                  <c:v>8142</c:v>
                </c:pt>
                <c:pt idx="4">
                  <c:v>868</c:v>
                </c:pt>
              </c:numCache>
            </c:numRef>
          </c:val>
        </c:ser>
        <c:ser>
          <c:idx val="1"/>
          <c:order val="1"/>
          <c:tx>
            <c:strRef>
              <c:f>'Хар-ка лиц по возрасту '!$C$4</c:f>
              <c:strCache>
                <c:ptCount val="1"/>
                <c:pt idx="0">
                  <c:v>2016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310774525707883E-2"/>
                  <c:y val="-5.4371241692424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8434454977434067"/>
                  <c:y val="-5.6442932043369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7833512759404436E-2"/>
                  <c:y val="-5.43521423858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7.1003990262258274E-2"/>
                  <c:y val="-5.4371241692424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924234475056398E-2"/>
                  <c:y val="-5.4390236367061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'Хар-ка лиц по возрасту '!$C$5:$C$9</c:f>
              <c:numCache>
                <c:formatCode>General</c:formatCode>
                <c:ptCount val="5"/>
                <c:pt idx="0">
                  <c:v>2990</c:v>
                </c:pt>
                <c:pt idx="1">
                  <c:v>18410</c:v>
                </c:pt>
                <c:pt idx="2">
                  <c:v>7739</c:v>
                </c:pt>
                <c:pt idx="3">
                  <c:v>6975</c:v>
                </c:pt>
                <c:pt idx="4">
                  <c:v>653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4699904"/>
        <c:axId val="74701440"/>
      </c:barChart>
      <c:catAx>
        <c:axId val="7469990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74701440"/>
        <c:crosses val="autoZero"/>
        <c:auto val="1"/>
        <c:lblAlgn val="ctr"/>
        <c:lblOffset val="100"/>
        <c:noMultiLvlLbl val="0"/>
      </c:catAx>
      <c:valAx>
        <c:axId val="74701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4699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731183680941971"/>
          <c:y val="0.86309265524433221"/>
          <c:w val="7.3508942485239578E-2"/>
          <c:h val="7.5603573814740602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7085060221858626"/>
          <c:y val="2.3201505490386323E-2"/>
          <c:w val="9.1101180489789615E-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'Хар-ка по уровню образования'!$A$10:$A$12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образования'!$B$10:$B$12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'Хар-ка по уровню образования'!$A$10:$A$12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образования'!$C$10:$C$12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4880512"/>
        <c:axId val="74882048"/>
      </c:barChart>
      <c:catAx>
        <c:axId val="7488051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882048"/>
        <c:crosses val="autoZero"/>
        <c:auto val="1"/>
        <c:lblAlgn val="ctr"/>
        <c:lblOffset val="100"/>
        <c:noMultiLvlLbl val="0"/>
      </c:catAx>
      <c:valAx>
        <c:axId val="74882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48805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81228235176934"/>
          <c:y val="2.5351247304519205E-2"/>
          <c:w val="0.84865972926008548"/>
          <c:h val="0.954009661263213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'Хар-ка по уровню образования'!$B$4</c:f>
              <c:strCache>
                <c:ptCount val="1"/>
                <c:pt idx="0">
                  <c:v>2015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290361938633273E-2"/>
                  <c:y val="-8.160143380459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775131837436604"/>
                  <c:y val="-8.363516448007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3695181139693534E-2"/>
                  <c:y val="-8.152846285356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образования'!$B$5:$B$7</c:f>
              <c:numCache>
                <c:formatCode>General</c:formatCode>
                <c:ptCount val="3"/>
                <c:pt idx="0">
                  <c:v>538</c:v>
                </c:pt>
                <c:pt idx="1">
                  <c:v>30046</c:v>
                </c:pt>
                <c:pt idx="2">
                  <c:v>6899</c:v>
                </c:pt>
              </c:numCache>
            </c:numRef>
          </c:val>
        </c:ser>
        <c:ser>
          <c:idx val="1"/>
          <c:order val="1"/>
          <c:tx>
            <c:strRef>
              <c:f>'Хар-ка по уровню образования'!$C$4</c:f>
              <c:strCache>
                <c:ptCount val="1"/>
                <c:pt idx="0">
                  <c:v>2016 год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141225208693287E-2"/>
                  <c:y val="-8.160148872347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65862370989073"/>
                  <c:y val="-8.1528497808983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5066811720208586E-2"/>
                  <c:y val="-8.1528541431925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'Хар-ка по уровню образования'!$C$5:$C$7</c:f>
              <c:numCache>
                <c:formatCode>General</c:formatCode>
                <c:ptCount val="3"/>
                <c:pt idx="0">
                  <c:v>459</c:v>
                </c:pt>
                <c:pt idx="1">
                  <c:v>27209</c:v>
                </c:pt>
                <c:pt idx="2">
                  <c:v>7017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38528"/>
        <c:axId val="76040064"/>
      </c:barChart>
      <c:catAx>
        <c:axId val="7603852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76040064"/>
        <c:crosses val="autoZero"/>
        <c:auto val="1"/>
        <c:lblAlgn val="ctr"/>
        <c:lblOffset val="100"/>
        <c:noMultiLvlLbl val="0"/>
      </c:catAx>
      <c:valAx>
        <c:axId val="76040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6038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06166651981203"/>
          <c:y val="0.90672783101543009"/>
          <c:w val="8.711312078772937E-2"/>
          <c:h val="6.771797219703389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426464160310192"/>
          <c:y val="2.090477235204307E-2"/>
          <c:w val="0.6965875924455337"/>
          <c:h val="0.90910455625331243"/>
        </c:manualLayout>
      </c:layout>
      <c:barChart>
        <c:barDir val="bar"/>
        <c:grouping val="stacked"/>
        <c:varyColors val="0"/>
        <c:ser>
          <c:idx val="0"/>
          <c:order val="0"/>
          <c:tx>
            <c:v>2015 год</c:v>
          </c:tx>
          <c:invertIfNegative val="0"/>
          <c:dLbls>
            <c:dLbl>
              <c:idx val="0"/>
              <c:layout>
                <c:manualLayout>
                  <c:x val="-5.734561583077448E-2"/>
                  <c:y val="-5.2261737425001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6522814605114428"/>
                  <c:y val="-5.4370546397124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5979204971609818E-2"/>
                  <c:y val="-5.2299859608829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2287655445321125E-2"/>
                  <c:y val="-5.2280810870205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0923266691391747E-2"/>
                  <c:y val="-5.22998374521749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'Хар-ка по должн. и соц. полож.'!$B$5:$B$9</c:f>
              <c:numCache>
                <c:formatCode>General</c:formatCode>
                <c:ptCount val="5"/>
                <c:pt idx="0">
                  <c:v>1354</c:v>
                </c:pt>
                <c:pt idx="1">
                  <c:v>3856</c:v>
                </c:pt>
                <c:pt idx="2">
                  <c:v>1313</c:v>
                </c:pt>
                <c:pt idx="3">
                  <c:v>214</c:v>
                </c:pt>
                <c:pt idx="4">
                  <c:v>163</c:v>
                </c:pt>
              </c:numCache>
            </c:numRef>
          </c:val>
        </c:ser>
        <c:ser>
          <c:idx val="1"/>
          <c:order val="1"/>
          <c:tx>
            <c:v>2016 год</c:v>
          </c:tx>
          <c:invertIfNegative val="0"/>
          <c:dLbls>
            <c:dLbl>
              <c:idx val="0"/>
              <c:layout>
                <c:manualLayout>
                  <c:x val="4.7790842930713499E-2"/>
                  <c:y val="-5.229988431540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5974929950542271"/>
                  <c:y val="-5.2261903281047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461477499550018E-2"/>
                  <c:y val="-5.229988431540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585841927162667E-3"/>
                  <c:y val="-5.2280735674247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582615981613835E-3"/>
                  <c:y val="-5.22998374521749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'Хар-ка по должн. и соц. полож.'!$C$5:$C$9</c:f>
              <c:numCache>
                <c:formatCode>General</c:formatCode>
                <c:ptCount val="5"/>
                <c:pt idx="0">
                  <c:v>1150</c:v>
                </c:pt>
                <c:pt idx="1">
                  <c:v>3710</c:v>
                </c:pt>
                <c:pt idx="2">
                  <c:v>1368</c:v>
                </c:pt>
                <c:pt idx="3">
                  <c:v>173</c:v>
                </c:pt>
                <c:pt idx="4">
                  <c:v>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423744"/>
        <c:axId val="77425280"/>
      </c:barChart>
      <c:catAx>
        <c:axId val="7742374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77425280"/>
        <c:crosses val="autoZero"/>
        <c:auto val="1"/>
        <c:lblAlgn val="ctr"/>
        <c:lblOffset val="100"/>
        <c:noMultiLvlLbl val="0"/>
      </c:catAx>
      <c:valAx>
        <c:axId val="77425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742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64973928070782"/>
          <c:y val="0.84424185234237925"/>
          <c:w val="7.896684577474794E-2"/>
          <c:h val="6.7241694044415809E-2"/>
        </c:manualLayout>
      </c:layout>
      <c:overlay val="0"/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'Хар-ка по должн. и соц. полож.'!$A$11:$A$15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полож.'!$B$11:$B$15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'Хар-ка по должн. и соц. полож.'!$A$11:$A$15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'Хар-ка по должн. и соц. полож.'!$C$11:$C$15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458432"/>
        <c:axId val="77607680"/>
      </c:barChart>
      <c:catAx>
        <c:axId val="7745843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7607680"/>
        <c:crosses val="autoZero"/>
        <c:auto val="1"/>
        <c:lblAlgn val="ctr"/>
        <c:lblOffset val="100"/>
        <c:noMultiLvlLbl val="0"/>
      </c:catAx>
      <c:valAx>
        <c:axId val="77607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74584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009408"/>
        <c:axId val="29010944"/>
      </c:barChart>
      <c:catAx>
        <c:axId val="290094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9010944"/>
        <c:crosses val="autoZero"/>
        <c:auto val="1"/>
        <c:lblAlgn val="ctr"/>
        <c:lblOffset val="100"/>
        <c:noMultiLvlLbl val="0"/>
      </c:catAx>
      <c:valAx>
        <c:axId val="29010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90094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585088056199249E-2"/>
          <c:y val="0.10400663075010361"/>
          <c:w val="0.92579301819354487"/>
          <c:h val="0.83634390097467459"/>
        </c:manualLayout>
      </c:layout>
      <c:barChart>
        <c:barDir val="col"/>
        <c:grouping val="clustered"/>
        <c:varyColors val="0"/>
        <c:ser>
          <c:idx val="0"/>
          <c:order val="0"/>
          <c:tx>
            <c:v>2015 год</c:v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СФЕРА ЗАКОНОДАТЕЛЬСТВА ОБ АДМИНИСТРАТИВНЫХ ПРАВОНАРУШЕНИЯХ 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'Наруш. над-ра. соб. фед. зак.'!$B$3:$B$9</c:f>
              <c:numCache>
                <c:formatCode>General</c:formatCode>
                <c:ptCount val="7"/>
                <c:pt idx="0">
                  <c:v>10887</c:v>
                </c:pt>
                <c:pt idx="1">
                  <c:v>2809</c:v>
                </c:pt>
                <c:pt idx="2">
                  <c:v>52270</c:v>
                </c:pt>
                <c:pt idx="3">
                  <c:v>12289</c:v>
                </c:pt>
                <c:pt idx="4">
                  <c:v>2113</c:v>
                </c:pt>
                <c:pt idx="5">
                  <c:v>15615</c:v>
                </c:pt>
                <c:pt idx="6">
                  <c:v>9012</c:v>
                </c:pt>
              </c:numCache>
            </c:numRef>
          </c:val>
        </c:ser>
        <c:ser>
          <c:idx val="1"/>
          <c:order val="1"/>
          <c:tx>
            <c:v>2016 год</c:v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СФЕРА ЗАКОНОДАТЕЛЬСТВА ОБ АДМИНИСТРАТИВНЫХ ПРАВОНАРУШЕНИЯХ 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'Наруш. над-ра. соб. фед. зак.'!$C$3:$C$9</c:f>
              <c:numCache>
                <c:formatCode>General</c:formatCode>
                <c:ptCount val="7"/>
                <c:pt idx="0">
                  <c:v>10719</c:v>
                </c:pt>
                <c:pt idx="1">
                  <c:v>1778</c:v>
                </c:pt>
                <c:pt idx="2">
                  <c:v>52447</c:v>
                </c:pt>
                <c:pt idx="3">
                  <c:v>13318</c:v>
                </c:pt>
                <c:pt idx="4">
                  <c:v>2290</c:v>
                </c:pt>
                <c:pt idx="5">
                  <c:v>16002</c:v>
                </c:pt>
                <c:pt idx="6">
                  <c:v>7849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7737984"/>
        <c:axId val="77739520"/>
      </c:barChart>
      <c:catAx>
        <c:axId val="7773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77739520"/>
        <c:crosses val="autoZero"/>
        <c:auto val="1"/>
        <c:lblAlgn val="ctr"/>
        <c:lblOffset val="100"/>
        <c:noMultiLvlLbl val="0"/>
      </c:catAx>
      <c:valAx>
        <c:axId val="77739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77737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3779176865652916"/>
          <c:y val="4.7671305827708468E-2"/>
          <c:w val="0.13829566526027248"/>
          <c:h val="8.159147808729030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'Над-р за собл. зак. при исп. УН'!$B$3:$C$3</c:f>
              <c:numCache>
                <c:formatCode>General</c:formatCode>
                <c:ptCount val="2"/>
                <c:pt idx="0">
                  <c:v>331</c:v>
                </c:pt>
                <c:pt idx="1">
                  <c:v>372</c:v>
                </c:pt>
              </c:numCache>
            </c:numRef>
          </c:val>
        </c:ser>
        <c:ser>
          <c:idx val="1"/>
          <c:order val="1"/>
          <c:tx>
            <c:strRef>
              <c:f>'Над-р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'Над-р за собл. зак. при исп. УН'!$B$4:$C$4</c:f>
              <c:numCache>
                <c:formatCode>General</c:formatCode>
                <c:ptCount val="2"/>
                <c:pt idx="0">
                  <c:v>243</c:v>
                </c:pt>
                <c:pt idx="1">
                  <c:v>295</c:v>
                </c:pt>
              </c:numCache>
            </c:numRef>
          </c:val>
        </c:ser>
        <c:ser>
          <c:idx val="2"/>
          <c:order val="2"/>
          <c:tx>
            <c:strRef>
              <c:f>'Над-р за собл. зак. при исп. УН'!$A$5</c:f>
              <c:strCache>
                <c:ptCount val="1"/>
                <c:pt idx="0">
                  <c:v>Привлечено лиц к дисциплинарной ответсвенности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'Над-р за собл. зак. при исп. УН'!$B$2:$C$2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'Над-р за собл. зак. при исп. УН'!$B$5:$C$5</c:f>
              <c:numCache>
                <c:formatCode>General</c:formatCode>
                <c:ptCount val="2"/>
                <c:pt idx="0">
                  <c:v>347</c:v>
                </c:pt>
                <c:pt idx="1">
                  <c:v>447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7858304"/>
        <c:axId val="77859840"/>
      </c:barChart>
      <c:catAx>
        <c:axId val="7785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7859840"/>
        <c:crosses val="autoZero"/>
        <c:auto val="1"/>
        <c:lblAlgn val="ctr"/>
        <c:lblOffset val="100"/>
        <c:noMultiLvlLbl val="0"/>
      </c:catAx>
      <c:valAx>
        <c:axId val="77859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78583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'Над-р за собл. прав несов-них'!$B$4</c:f>
              <c:strCache>
                <c:ptCount val="1"/>
                <c:pt idx="0">
                  <c:v>2015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'Над-р за собл. прав несов-них'!$A$5:$A$9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'Над-р за собл. прав несов-них'!$B$5:$B$9</c:f>
              <c:numCache>
                <c:formatCode>General</c:formatCode>
                <c:ptCount val="5"/>
                <c:pt idx="0">
                  <c:v>12289</c:v>
                </c:pt>
                <c:pt idx="1">
                  <c:v>952</c:v>
                </c:pt>
                <c:pt idx="2">
                  <c:v>382</c:v>
                </c:pt>
                <c:pt idx="3">
                  <c:v>2151</c:v>
                </c:pt>
                <c:pt idx="4">
                  <c:v>2416</c:v>
                </c:pt>
              </c:numCache>
            </c:numRef>
          </c:val>
        </c:ser>
        <c:ser>
          <c:idx val="1"/>
          <c:order val="1"/>
          <c:tx>
            <c:strRef>
              <c:f>'Над-р за собл. прав несов-них'!$C$4</c:f>
              <c:strCache>
                <c:ptCount val="1"/>
                <c:pt idx="0">
                  <c:v>2016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'Над-р за собл. прав несов-них'!$A$5:$A$9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'Над-р за собл. прав несов-них'!$C$5:$C$9</c:f>
              <c:numCache>
                <c:formatCode>General</c:formatCode>
                <c:ptCount val="5"/>
                <c:pt idx="0">
                  <c:v>13318</c:v>
                </c:pt>
                <c:pt idx="1">
                  <c:v>1009</c:v>
                </c:pt>
                <c:pt idx="2">
                  <c:v>112</c:v>
                </c:pt>
                <c:pt idx="3">
                  <c:v>2231</c:v>
                </c:pt>
                <c:pt idx="4">
                  <c:v>2423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7880320"/>
        <c:axId val="77136640"/>
      </c:barChart>
      <c:catAx>
        <c:axId val="7788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7136640"/>
        <c:crosses val="autoZero"/>
        <c:auto val="1"/>
        <c:lblAlgn val="ctr"/>
        <c:lblOffset val="100"/>
        <c:noMultiLvlLbl val="0"/>
      </c:catAx>
      <c:valAx>
        <c:axId val="77136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78803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7526946054340626"/>
          <c:y val="3.8400885525204216E-2"/>
          <c:w val="7.8641132805833888E-2"/>
          <c:h val="6.9914168237165022E-2"/>
        </c:manualLayout>
      </c:layout>
      <c:overlay val="0"/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2015 год</c:v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ru-RU" smtClean="0"/>
                      <a:t>2</a:t>
                    </a:r>
                    <a:r>
                      <a:rPr lang="en-US" smtClean="0"/>
                      <a:t>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'Досуд. стадия суд-ва'!$B$3:$B$7</c:f>
              <c:numCache>
                <c:formatCode>General</c:formatCode>
                <c:ptCount val="5"/>
                <c:pt idx="0">
                  <c:v>128961</c:v>
                </c:pt>
                <c:pt idx="1">
                  <c:v>56028</c:v>
                </c:pt>
                <c:pt idx="2">
                  <c:v>992</c:v>
                </c:pt>
                <c:pt idx="3">
                  <c:v>6434</c:v>
                </c:pt>
                <c:pt idx="4">
                  <c:v>7186</c:v>
                </c:pt>
              </c:numCache>
            </c:numRef>
          </c:val>
        </c:ser>
        <c:ser>
          <c:idx val="1"/>
          <c:order val="1"/>
          <c:tx>
            <c:v>2016 год</c:v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'Досуд. стадия суд-ва'!$C$3:$C$7</c:f>
              <c:numCache>
                <c:formatCode>General</c:formatCode>
                <c:ptCount val="5"/>
                <c:pt idx="0">
                  <c:v>136379</c:v>
                </c:pt>
                <c:pt idx="1">
                  <c:v>59787</c:v>
                </c:pt>
                <c:pt idx="2">
                  <c:v>942</c:v>
                </c:pt>
                <c:pt idx="3">
                  <c:v>6672</c:v>
                </c:pt>
                <c:pt idx="4">
                  <c:v>8267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8276352"/>
        <c:axId val="168277888"/>
      </c:barChart>
      <c:catAx>
        <c:axId val="16827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68277888"/>
        <c:crosses val="autoZero"/>
        <c:auto val="1"/>
        <c:lblAlgn val="ctr"/>
        <c:lblOffset val="100"/>
        <c:noMultiLvlLbl val="0"/>
      </c:catAx>
      <c:valAx>
        <c:axId val="168277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68276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3298075540676542"/>
          <c:y val="4.7306169758702825E-2"/>
          <c:w val="9.7631759035803276E-2"/>
          <c:h val="6.8588004908777686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725056"/>
        <c:axId val="29726592"/>
      </c:barChart>
      <c:catAx>
        <c:axId val="2972505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29726592"/>
        <c:crosses val="autoZero"/>
        <c:auto val="1"/>
        <c:lblAlgn val="ctr"/>
        <c:lblOffset val="100"/>
        <c:noMultiLvlLbl val="0"/>
      </c:catAx>
      <c:valAx>
        <c:axId val="2972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725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95449516291"/>
          <c:y val="2.3209865486470284E-2"/>
          <c:w val="0.74183047438635275"/>
          <c:h val="0.93533594825536015"/>
        </c:manualLayout>
      </c:layout>
      <c:barChart>
        <c:barDir val="bar"/>
        <c:grouping val="stacked"/>
        <c:varyColors val="0"/>
        <c:ser>
          <c:idx val="0"/>
          <c:order val="0"/>
          <c:tx>
            <c:v>Женщины</c:v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5.2921044886103637E-3"/>
                  <c:y val="-3.0483596912184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2686849980771991E-3"/>
                  <c:y val="-3.0529537665198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9615354042284417E-2"/>
                  <c:y val="-3.0540649688490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6081763046574731E-2"/>
                  <c:y val="-3.0469499569201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7411674726672353E-2"/>
                  <c:y val="-3.048376276327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032197771270573E-2"/>
                  <c:y val="-3.0491391913598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9280335662893393E-2"/>
                  <c:y val="-3.0540649688490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4.3634457437369351E-2"/>
                  <c:y val="-3.04693337181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4992448444250613E-2"/>
                  <c:y val="-3.0493713828912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6608740623249059E-2"/>
                  <c:y val="-3.05055409826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8487003375105003E-2"/>
                  <c:y val="-3.0436826903701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5.0862681994641938E-2"/>
                  <c:y val="-3.04693337181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4.233515875254406E-2"/>
                  <c:y val="-2.7423509006571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'Кол-во прест. сов. м.,ж.'!$B$7:$B$18</c:f>
              <c:numCache>
                <c:formatCode>General</c:formatCode>
                <c:ptCount val="12"/>
                <c:pt idx="0">
                  <c:v>64</c:v>
                </c:pt>
                <c:pt idx="1">
                  <c:v>205</c:v>
                </c:pt>
                <c:pt idx="2">
                  <c:v>428</c:v>
                </c:pt>
                <c:pt idx="3">
                  <c:v>578</c:v>
                </c:pt>
                <c:pt idx="4">
                  <c:v>800</c:v>
                </c:pt>
                <c:pt idx="5">
                  <c:v>842</c:v>
                </c:pt>
                <c:pt idx="6">
                  <c:v>846</c:v>
                </c:pt>
                <c:pt idx="7">
                  <c:v>900</c:v>
                </c:pt>
                <c:pt idx="8">
                  <c:v>938</c:v>
                </c:pt>
                <c:pt idx="9">
                  <c:v>948</c:v>
                </c:pt>
                <c:pt idx="10">
                  <c:v>1015</c:v>
                </c:pt>
                <c:pt idx="11">
                  <c:v>1030</c:v>
                </c:pt>
              </c:numCache>
            </c:numRef>
          </c:val>
        </c:ser>
        <c:ser>
          <c:idx val="1"/>
          <c:order val="1"/>
          <c:tx>
            <c:v>Мужчины</c:v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3.2109015610430156E-2"/>
                  <c:y val="-2.851652564732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0822399869378497E-2"/>
                  <c:y val="-3.0636677471865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8571155420255412E-2"/>
                  <c:y val="-3.0636677471865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83816683030161"/>
                  <c:y val="-3.0636677471865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0801549841342135"/>
                  <c:y val="-2.6341963395005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1792522348523097"/>
                  <c:y val="-3.055458118037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1356530108471708"/>
                  <c:y val="-2.844827228769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21706007085357287"/>
                  <c:y val="-3.055458118037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9321434172562177"/>
                  <c:y val="-3.0557068946787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1996586224157674"/>
                  <c:y val="-2.8527383259488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0039036064855295"/>
                  <c:y val="-2.844827228769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19630102671080871"/>
                  <c:y val="-3.0554747031472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17616888642187689"/>
                  <c:y val="-2.7423509006571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'Кол-во прест. сов. м.,ж.'!$C$7:$C$18</c:f>
              <c:numCache>
                <c:formatCode>General</c:formatCode>
                <c:ptCount val="12"/>
                <c:pt idx="0">
                  <c:v>672</c:v>
                </c:pt>
                <c:pt idx="1">
                  <c:v>1004</c:v>
                </c:pt>
                <c:pt idx="2">
                  <c:v>1672</c:v>
                </c:pt>
                <c:pt idx="3">
                  <c:v>2659</c:v>
                </c:pt>
                <c:pt idx="4">
                  <c:v>4016</c:v>
                </c:pt>
                <c:pt idx="5">
                  <c:v>4171</c:v>
                </c:pt>
                <c:pt idx="6">
                  <c:v>4030</c:v>
                </c:pt>
                <c:pt idx="7">
                  <c:v>4214</c:v>
                </c:pt>
                <c:pt idx="8">
                  <c:v>5652</c:v>
                </c:pt>
                <c:pt idx="9">
                  <c:v>3725</c:v>
                </c:pt>
                <c:pt idx="10">
                  <c:v>3842</c:v>
                </c:pt>
                <c:pt idx="11">
                  <c:v>3805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313856"/>
        <c:axId val="30315648"/>
      </c:barChart>
      <c:catAx>
        <c:axId val="30313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0315648"/>
        <c:crosses val="autoZero"/>
        <c:auto val="1"/>
        <c:lblAlgn val="ctr"/>
        <c:lblOffset val="100"/>
        <c:noMultiLvlLbl val="0"/>
      </c:catAx>
      <c:valAx>
        <c:axId val="3031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0313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75496989878446"/>
          <c:y val="0.87240610962259757"/>
          <c:w val="0.10415210581847061"/>
          <c:h val="7.1463577855893648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Убийства!$A$4:$A$5</c:f>
              <c:strCache>
                <c:ptCount val="2"/>
                <c:pt idx="0">
                  <c:v>Мужчины </c:v>
                </c:pt>
                <c:pt idx="1">
                  <c:v>Женщины </c:v>
                </c:pt>
              </c:strCache>
            </c:strRef>
          </c:cat>
          <c:val>
            <c:numRef>
              <c:f>Убийства!$B$4:$B$5</c:f>
              <c:numCache>
                <c:formatCode>General</c:formatCode>
                <c:ptCount val="2"/>
                <c:pt idx="0">
                  <c:v>236</c:v>
                </c:pt>
                <c:pt idx="1">
                  <c:v>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13148545666645406"/>
          <c:w val="0.51145590278427355"/>
          <c:h val="0.783019425403897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Убийства!$A$9:$A$11</c:f>
              <c:strCache>
                <c:ptCount val="3"/>
                <c:pt idx="0">
                  <c:v>др</c:v>
                </c:pt>
                <c:pt idx="1">
                  <c:v>н. летн + мал</c:v>
                </c:pt>
                <c:pt idx="2">
                  <c:v>пожил </c:v>
                </c:pt>
              </c:strCache>
            </c:strRef>
          </c:cat>
          <c:val>
            <c:numRef>
              <c:f>Убийства!$B$9:$B$11</c:f>
              <c:numCache>
                <c:formatCode>General</c:formatCode>
                <c:ptCount val="3"/>
                <c:pt idx="0">
                  <c:v>289</c:v>
                </c:pt>
                <c:pt idx="1">
                  <c:v>23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0.16327</cdr:x>
      <cdr:y>0.30759</cdr:y>
    </cdr:from>
    <cdr:to>
      <cdr:x>0.36077</cdr:x>
      <cdr:y>0.43594</cdr:y>
    </cdr:to>
    <cdr:sp macro="" textlink="">
      <cdr:nvSpPr>
        <cdr:cNvPr id="2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2469" y="855985"/>
          <a:ext cx="571500" cy="3571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eaLnBrk="1" hangingPunct="1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(32,8%)*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0.56142</cdr:x>
      <cdr:y>0.57651</cdr:y>
    </cdr:from>
    <cdr:to>
      <cdr:x>0.75891</cdr:x>
      <cdr:y>0.70486</cdr:y>
    </cdr:to>
    <cdr:sp macro="" textlink="">
      <cdr:nvSpPr>
        <cdr:cNvPr id="3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24596" y="1604368"/>
          <a:ext cx="571500" cy="3571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eaLnBrk="1" hangingPunct="1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(67,2%)*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0.1387</cdr:x>
      <cdr:y>0.71244</cdr:y>
    </cdr:from>
    <cdr:to>
      <cdr:x>0.21817</cdr:x>
      <cdr:y>0.75142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1380" y="4297795"/>
          <a:ext cx="739935" cy="2351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(14,7</a:t>
          </a:r>
          <a:r>
            <a:rPr lang="ru-RU" sz="1000" b="1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="0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 b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0.40269</cdr:x>
      <cdr:y>0.12927</cdr:y>
    </cdr:from>
    <cdr:to>
      <cdr:x>0.47997</cdr:x>
      <cdr:y>0.16825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749357" y="779803"/>
          <a:ext cx="719544" cy="2351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(72,0</a:t>
          </a:r>
          <a:r>
            <a:rPr lang="ru-RU" sz="1000" b="1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0.53226</cdr:x>
      <cdr:y>0.67838</cdr:y>
    </cdr:from>
    <cdr:to>
      <cdr:x>0.61023</cdr:x>
      <cdr:y>0.71736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752528" y="3943846"/>
          <a:ext cx="696194" cy="2266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</a:t>
          </a:r>
          <a:r>
            <a:rPr lang="en-US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8,</a:t>
          </a:r>
          <a:r>
            <a: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ru-RU" sz="10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0.67124</cdr:x>
      <cdr:y>0.83417</cdr:y>
    </cdr:from>
    <cdr:to>
      <cdr:x>0.74379</cdr:x>
      <cdr:y>0.87315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249813" y="5032143"/>
          <a:ext cx="675504" cy="2351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en-US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3,</a:t>
          </a:r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ru-RU" sz="1000" b="1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0.79839</cdr:x>
      <cdr:y>0.64122</cdr:y>
    </cdr:from>
    <cdr:to>
      <cdr:x>0.88495</cdr:x>
      <cdr:y>0.6832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128792" y="3727822"/>
          <a:ext cx="772954" cy="2440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en-US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2</a:t>
          </a:r>
          <a:r>
            <a:rPr lang="ru-RU" sz="1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2,0</a:t>
          </a:r>
          <a:r>
            <a:rPr lang="ru-RU" sz="1000" b="1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0.92351</cdr:x>
      <cdr:y>0.75367</cdr:y>
    </cdr:from>
    <cdr:to>
      <cdr:x>1</cdr:x>
      <cdr:y>0.79264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598683" y="4546527"/>
          <a:ext cx="712189" cy="2350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(10,8</a:t>
          </a:r>
          <a:r>
            <a:rPr lang="ru-RU" sz="1000" b="1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0.26709</cdr:x>
      <cdr:y>0.84024</cdr:y>
    </cdr:from>
    <cdr:to>
      <cdr:x>0.34122</cdr:x>
      <cdr:y>0.87922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486861" y="5068761"/>
          <a:ext cx="690215" cy="2351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(2,4</a:t>
          </a:r>
          <a:r>
            <a:rPr lang="ru-RU" sz="1000" b="1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000" baseline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00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январь 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2016 года 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173 898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6624638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378809"/>
              </p:ext>
            </p:extLst>
          </p:nvPr>
        </p:nvGraphicFramePr>
        <p:xfrm>
          <a:off x="143508" y="525463"/>
          <a:ext cx="8928992" cy="5916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257343"/>
              </p:ext>
            </p:extLst>
          </p:nvPr>
        </p:nvGraphicFramePr>
        <p:xfrm>
          <a:off x="428625" y="1052736"/>
          <a:ext cx="5211320" cy="5308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080454"/>
              </p:ext>
            </p:extLst>
          </p:nvPr>
        </p:nvGraphicFramePr>
        <p:xfrm>
          <a:off x="971600" y="1052736"/>
          <a:ext cx="835292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454708"/>
              </p:ext>
            </p:extLst>
          </p:nvPr>
        </p:nvGraphicFramePr>
        <p:xfrm>
          <a:off x="428774" y="980728"/>
          <a:ext cx="8841885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74116"/>
              </p:ext>
            </p:extLst>
          </p:nvPr>
        </p:nvGraphicFramePr>
        <p:xfrm>
          <a:off x="611560" y="980728"/>
          <a:ext cx="40324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январь-декабрь 2016 года (в сравнении с АППГ)</a:t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683568" y="692696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72 793 нарушения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859259"/>
              </p:ext>
            </p:extLst>
          </p:nvPr>
        </p:nvGraphicFramePr>
        <p:xfrm>
          <a:off x="107504" y="925314"/>
          <a:ext cx="8928992" cy="5813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962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35192"/>
              </p:ext>
            </p:extLst>
          </p:nvPr>
        </p:nvGraphicFramePr>
        <p:xfrm>
          <a:off x="179512" y="764704"/>
          <a:ext cx="885698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соблюдением законов при исполнении 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январь-декабрь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2016 года (в сравнении с АППГ)</a:t>
            </a:r>
          </a:p>
        </p:txBody>
      </p:sp>
    </p:spTree>
    <p:extLst>
      <p:ext uri="{BB962C8B-B14F-4D97-AF65-F5344CB8AC3E}">
        <p14:creationId xmlns:p14="http://schemas.microsoft.com/office/powerpoint/2010/main" val="89639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471228"/>
              </p:ext>
            </p:extLst>
          </p:nvPr>
        </p:nvGraphicFramePr>
        <p:xfrm>
          <a:off x="179512" y="908720"/>
          <a:ext cx="8784976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январь-декабрь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2016 года (в сравнении с АППГ)</a:t>
            </a:r>
          </a:p>
        </p:txBody>
      </p:sp>
    </p:spTree>
    <p:extLst>
      <p:ext uri="{BB962C8B-B14F-4D97-AF65-F5344CB8AC3E}">
        <p14:creationId xmlns:p14="http://schemas.microsoft.com/office/powerpoint/2010/main" val="113743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8509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январь-декабрь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2016 года (в сравнении с АППГ)</a:t>
            </a: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932813"/>
              </p:ext>
            </p:extLst>
          </p:nvPr>
        </p:nvGraphicFramePr>
        <p:xfrm>
          <a:off x="107504" y="836712"/>
          <a:ext cx="903649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059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45626"/>
              </p:ext>
            </p:extLst>
          </p:nvPr>
        </p:nvGraphicFramePr>
        <p:xfrm>
          <a:off x="-108520" y="764704"/>
          <a:ext cx="9299599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539750" y="115888"/>
            <a:ext cx="826293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325769"/>
              </p:ext>
            </p:extLst>
          </p:nvPr>
        </p:nvGraphicFramePr>
        <p:xfrm>
          <a:off x="1475656" y="830262"/>
          <a:ext cx="7895030" cy="5672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Диаграмм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56207"/>
              </p:ext>
            </p:extLst>
          </p:nvPr>
        </p:nvGraphicFramePr>
        <p:xfrm>
          <a:off x="1043275" y="2839933"/>
          <a:ext cx="2936299" cy="278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754637"/>
              </p:ext>
            </p:extLst>
          </p:nvPr>
        </p:nvGraphicFramePr>
        <p:xfrm>
          <a:off x="3995937" y="1766888"/>
          <a:ext cx="5040560" cy="4669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7" name="Диаграмм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996840"/>
              </p:ext>
            </p:extLst>
          </p:nvPr>
        </p:nvGraphicFramePr>
        <p:xfrm>
          <a:off x="1064555" y="2838450"/>
          <a:ext cx="2893740" cy="278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11264"/>
              </p:ext>
            </p:extLst>
          </p:nvPr>
        </p:nvGraphicFramePr>
        <p:xfrm>
          <a:off x="1098940" y="2819400"/>
          <a:ext cx="2824969" cy="2867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 flipV="1">
            <a:off x="6302527" y="2552369"/>
            <a:ext cx="138030" cy="381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011550" y="3230597"/>
            <a:ext cx="391849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6492862" y="5492612"/>
            <a:ext cx="0" cy="3635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4" name="Группа 14"/>
          <p:cNvGrpSpPr>
            <a:grpSpLocks/>
          </p:cNvGrpSpPr>
          <p:nvPr/>
        </p:nvGrpSpPr>
        <p:grpSpPr bwMode="auto">
          <a:xfrm>
            <a:off x="450510" y="2511425"/>
            <a:ext cx="2821404" cy="3732214"/>
            <a:chOff x="2092637" y="2654166"/>
            <a:chExt cx="2824653" cy="3732321"/>
          </a:xfrm>
        </p:grpSpPr>
        <p:sp>
          <p:nvSpPr>
            <p:cNvPr id="4114" name="TextBox 5"/>
            <p:cNvSpPr txBox="1">
              <a:spLocks noChangeArrowheads="1"/>
            </p:cNvSpPr>
            <p:nvPr/>
          </p:nvSpPr>
          <p:spPr bwMode="auto">
            <a:xfrm>
              <a:off x="3392362" y="6078701"/>
              <a:ext cx="1524928" cy="307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МУЖЧИН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236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5" name="TextBox 6"/>
            <p:cNvSpPr txBox="1">
              <a:spLocks noChangeArrowheads="1"/>
            </p:cNvSpPr>
            <p:nvPr/>
          </p:nvSpPr>
          <p:spPr bwMode="auto">
            <a:xfrm>
              <a:off x="2092637" y="2654166"/>
              <a:ext cx="1539114" cy="307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ЖЕНЩИН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115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3053245" y="3017612"/>
              <a:ext cx="329006" cy="3589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4154826" y="5621039"/>
              <a:ext cx="1099" cy="314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–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351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TextBox 12"/>
          <p:cNvSpPr txBox="1">
            <a:spLocks noChangeArrowheads="1"/>
          </p:cNvSpPr>
          <p:nvPr/>
        </p:nvSpPr>
        <p:spPr bwMode="auto">
          <a:xfrm>
            <a:off x="6215381" y="2205038"/>
            <a:ext cx="177260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ПОЖИЛЫХ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TextBox 13"/>
          <p:cNvSpPr txBox="1">
            <a:spLocks noChangeArrowheads="1"/>
          </p:cNvSpPr>
          <p:nvPr/>
        </p:nvSpPr>
        <p:spPr bwMode="auto">
          <a:xfrm>
            <a:off x="3598863" y="2433638"/>
            <a:ext cx="227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НЕСОВЕРШЕННОЛЕТНИХ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И МАЛОЛЕТНИХ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09" name="TextBox 1"/>
          <p:cNvSpPr txBox="1">
            <a:spLocks noChangeArrowheads="1"/>
          </p:cNvSpPr>
          <p:nvPr/>
        </p:nvSpPr>
        <p:spPr bwMode="auto">
          <a:xfrm>
            <a:off x="6657975" y="2428875"/>
            <a:ext cx="828675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(11,1%)*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TextBox 1"/>
          <p:cNvSpPr txBox="1">
            <a:spLocks noChangeArrowheads="1"/>
          </p:cNvSpPr>
          <p:nvPr/>
        </p:nvSpPr>
        <p:spPr bwMode="auto">
          <a:xfrm>
            <a:off x="4324350" y="2838450"/>
            <a:ext cx="5715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(6,6%)*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TextBox 1"/>
          <p:cNvSpPr txBox="1">
            <a:spLocks noChangeArrowheads="1"/>
          </p:cNvSpPr>
          <p:nvPr/>
        </p:nvSpPr>
        <p:spPr bwMode="auto">
          <a:xfrm>
            <a:off x="6215063" y="4572000"/>
            <a:ext cx="5715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(82,3%)*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TextBox 34"/>
          <p:cNvSpPr txBox="1">
            <a:spLocks noChangeArrowheads="1"/>
          </p:cNvSpPr>
          <p:nvPr/>
        </p:nvSpPr>
        <p:spPr bwMode="auto">
          <a:xfrm>
            <a:off x="4548708" y="5935663"/>
            <a:ext cx="39042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ИНЫХ КАТЕГОРИЙ ПОТЕРПЕВШИХ 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289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Диаграмм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0250"/>
              </p:ext>
            </p:extLst>
          </p:nvPr>
        </p:nvGraphicFramePr>
        <p:xfrm>
          <a:off x="4108943" y="1928045"/>
          <a:ext cx="4875814" cy="427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Диаграмм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70886"/>
              </p:ext>
            </p:extLst>
          </p:nvPr>
        </p:nvGraphicFramePr>
        <p:xfrm>
          <a:off x="1115616" y="2512220"/>
          <a:ext cx="2776996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651739"/>
              </p:ext>
            </p:extLst>
          </p:nvPr>
        </p:nvGraphicFramePr>
        <p:xfrm>
          <a:off x="4139244" y="2281624"/>
          <a:ext cx="4815211" cy="359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Диаграмм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123095"/>
              </p:ext>
            </p:extLst>
          </p:nvPr>
        </p:nvGraphicFramePr>
        <p:xfrm>
          <a:off x="841696" y="2784677"/>
          <a:ext cx="3320408" cy="2723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8" name="Прямая соединительная линия 37"/>
          <p:cNvCxnSpPr/>
          <p:nvPr/>
        </p:nvCxnSpPr>
        <p:spPr>
          <a:xfrm flipV="1">
            <a:off x="6522996" y="5413210"/>
            <a:ext cx="0" cy="3635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388103" y="2472856"/>
            <a:ext cx="171723" cy="445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580063" y="2738506"/>
            <a:ext cx="360362" cy="296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–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89 276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8" name="Группа 14"/>
          <p:cNvGrpSpPr>
            <a:grpSpLocks/>
          </p:cNvGrpSpPr>
          <p:nvPr/>
        </p:nvGrpSpPr>
        <p:grpSpPr bwMode="auto">
          <a:xfrm>
            <a:off x="406381" y="2506663"/>
            <a:ext cx="2968863" cy="3717920"/>
            <a:chOff x="2049857" y="2650095"/>
            <a:chExt cx="2968548" cy="3716540"/>
          </a:xfrm>
        </p:grpSpPr>
        <p:sp>
          <p:nvSpPr>
            <p:cNvPr id="5139" name="TextBox 5"/>
            <p:cNvSpPr txBox="1">
              <a:spLocks noChangeArrowheads="1"/>
            </p:cNvSpPr>
            <p:nvPr/>
          </p:nvSpPr>
          <p:spPr bwMode="auto">
            <a:xfrm>
              <a:off x="3270996" y="6058972"/>
              <a:ext cx="1747409" cy="307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МУЖЧИН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54 463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0" name="TextBox 6"/>
            <p:cNvSpPr txBox="1">
              <a:spLocks noChangeArrowheads="1"/>
            </p:cNvSpPr>
            <p:nvPr/>
          </p:nvSpPr>
          <p:spPr bwMode="auto">
            <a:xfrm>
              <a:off x="2049857" y="2650095"/>
              <a:ext cx="1771452" cy="307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ЖЕНЩИН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34 813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902404" y="3035784"/>
              <a:ext cx="347627" cy="3602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4152651" y="5507669"/>
              <a:ext cx="453" cy="408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9" name="TextBox 12"/>
          <p:cNvSpPr txBox="1">
            <a:spLocks noChangeArrowheads="1"/>
          </p:cNvSpPr>
          <p:nvPr/>
        </p:nvSpPr>
        <p:spPr bwMode="auto">
          <a:xfrm>
            <a:off x="6300362" y="2143125"/>
            <a:ext cx="19264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ПОЖИЛЫХ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6120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TextBox 13"/>
          <p:cNvSpPr txBox="1">
            <a:spLocks noChangeArrowheads="1"/>
          </p:cNvSpPr>
          <p:nvPr/>
        </p:nvSpPr>
        <p:spPr bwMode="auto">
          <a:xfrm>
            <a:off x="3695700" y="2135188"/>
            <a:ext cx="23161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НЕСОВЕРШЕННОЛЕТНИХ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И МАЛОЛЕТНИХ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 406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2" name="TextBox 1"/>
          <p:cNvSpPr txBox="1">
            <a:spLocks noChangeArrowheads="1"/>
          </p:cNvSpPr>
          <p:nvPr/>
        </p:nvSpPr>
        <p:spPr bwMode="auto">
          <a:xfrm>
            <a:off x="6727825" y="2333625"/>
            <a:ext cx="10715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6,9%)*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TextBox 1"/>
          <p:cNvSpPr txBox="1">
            <a:spLocks noChangeArrowheads="1"/>
          </p:cNvSpPr>
          <p:nvPr/>
        </p:nvSpPr>
        <p:spPr bwMode="auto">
          <a:xfrm>
            <a:off x="4852988" y="2536825"/>
            <a:ext cx="727075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0,4%)*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5" name="TextBox 1"/>
          <p:cNvSpPr txBox="1">
            <a:spLocks noChangeArrowheads="1"/>
          </p:cNvSpPr>
          <p:nvPr/>
        </p:nvSpPr>
        <p:spPr bwMode="auto">
          <a:xfrm>
            <a:off x="6215063" y="4572000"/>
            <a:ext cx="85725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92,7%)*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6" name="TextBox 34"/>
          <p:cNvSpPr txBox="1">
            <a:spLocks noChangeArrowheads="1"/>
          </p:cNvSpPr>
          <p:nvPr/>
        </p:nvSpPr>
        <p:spPr bwMode="auto">
          <a:xfrm>
            <a:off x="4579373" y="5916613"/>
            <a:ext cx="4128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ИНЫХ КАТЕГОРИЙ ПОТЕРПЕВШИХ 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82 750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7" name="TextBox 1"/>
          <p:cNvSpPr txBox="1">
            <a:spLocks noChangeArrowheads="1"/>
          </p:cNvSpPr>
          <p:nvPr/>
        </p:nvSpPr>
        <p:spPr bwMode="auto">
          <a:xfrm>
            <a:off x="1535113" y="3719513"/>
            <a:ext cx="571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(39,0%)*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8" name="TextBox 1"/>
          <p:cNvSpPr txBox="1">
            <a:spLocks noChangeArrowheads="1"/>
          </p:cNvSpPr>
          <p:nvPr/>
        </p:nvSpPr>
        <p:spPr bwMode="auto">
          <a:xfrm>
            <a:off x="2643188" y="4392613"/>
            <a:ext cx="9286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61,0%)*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Диаграмм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894156"/>
              </p:ext>
            </p:extLst>
          </p:nvPr>
        </p:nvGraphicFramePr>
        <p:xfrm>
          <a:off x="1127658" y="2607374"/>
          <a:ext cx="2796019" cy="3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Диаграмм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559152"/>
              </p:ext>
            </p:extLst>
          </p:nvPr>
        </p:nvGraphicFramePr>
        <p:xfrm>
          <a:off x="4142234" y="1849765"/>
          <a:ext cx="4860032" cy="4494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7871"/>
              </p:ext>
            </p:extLst>
          </p:nvPr>
        </p:nvGraphicFramePr>
        <p:xfrm>
          <a:off x="1131246" y="2708275"/>
          <a:ext cx="2788934" cy="2872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 flipV="1">
            <a:off x="6340491" y="2576223"/>
            <a:ext cx="171627" cy="3949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50" name="Группа 14"/>
          <p:cNvGrpSpPr>
            <a:grpSpLocks/>
          </p:cNvGrpSpPr>
          <p:nvPr/>
        </p:nvGrpSpPr>
        <p:grpSpPr bwMode="auto">
          <a:xfrm>
            <a:off x="536601" y="2530475"/>
            <a:ext cx="2795538" cy="3687784"/>
            <a:chOff x="2180121" y="2672219"/>
            <a:chExt cx="2795112" cy="3687937"/>
          </a:xfrm>
        </p:grpSpPr>
        <p:sp>
          <p:nvSpPr>
            <p:cNvPr id="6164" name="TextBox 5"/>
            <p:cNvSpPr txBox="1">
              <a:spLocks noChangeArrowheads="1"/>
            </p:cNvSpPr>
            <p:nvPr/>
          </p:nvSpPr>
          <p:spPr bwMode="auto">
            <a:xfrm>
              <a:off x="3362537" y="6052366"/>
              <a:ext cx="1612696" cy="307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МУЖЧИН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4263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5" name="TextBox 6"/>
            <p:cNvSpPr txBox="1">
              <a:spLocks noChangeArrowheads="1"/>
            </p:cNvSpPr>
            <p:nvPr/>
          </p:nvSpPr>
          <p:spPr bwMode="auto">
            <a:xfrm>
              <a:off x="2180121" y="2672219"/>
              <a:ext cx="1636739" cy="307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ЖЕНЩИН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– 2713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992908" y="3035800"/>
              <a:ext cx="314278" cy="3397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176476" y="5541868"/>
              <a:ext cx="359" cy="4071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–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6976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TextBox 12"/>
          <p:cNvSpPr txBox="1">
            <a:spLocks noChangeArrowheads="1"/>
          </p:cNvSpPr>
          <p:nvPr/>
        </p:nvSpPr>
        <p:spPr bwMode="auto">
          <a:xfrm>
            <a:off x="6300734" y="2260600"/>
            <a:ext cx="18495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ПОЖИЛЫХ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487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Box 13"/>
          <p:cNvSpPr txBox="1">
            <a:spLocks noChangeArrowheads="1"/>
          </p:cNvSpPr>
          <p:nvPr/>
        </p:nvSpPr>
        <p:spPr bwMode="auto">
          <a:xfrm>
            <a:off x="3727450" y="2247900"/>
            <a:ext cx="2279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НЕСОВЕРШЕННОЛЕТНИХ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И МАЛОЛЕТНИХ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191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5" name="TextBox 1"/>
          <p:cNvSpPr txBox="1">
            <a:spLocks noChangeArrowheads="1"/>
          </p:cNvSpPr>
          <p:nvPr/>
        </p:nvSpPr>
        <p:spPr bwMode="auto">
          <a:xfrm>
            <a:off x="6572250" y="2463800"/>
            <a:ext cx="10715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7,0%)*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Box 1"/>
          <p:cNvSpPr txBox="1">
            <a:spLocks noChangeArrowheads="1"/>
          </p:cNvSpPr>
          <p:nvPr/>
        </p:nvSpPr>
        <p:spPr bwMode="auto">
          <a:xfrm>
            <a:off x="4776788" y="2651125"/>
            <a:ext cx="5715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2,7%)*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58" name="Группа 7"/>
          <p:cNvGrpSpPr>
            <a:grpSpLocks/>
          </p:cNvGrpSpPr>
          <p:nvPr/>
        </p:nvGrpSpPr>
        <p:grpSpPr bwMode="auto">
          <a:xfrm>
            <a:off x="4548269" y="5443398"/>
            <a:ext cx="3993978" cy="774689"/>
            <a:chOff x="4646785" y="5423933"/>
            <a:chExt cx="3993806" cy="77398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6627787" y="5423933"/>
              <a:ext cx="0" cy="387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63" name="TextBox 34"/>
            <p:cNvSpPr txBox="1">
              <a:spLocks noChangeArrowheads="1"/>
            </p:cNvSpPr>
            <p:nvPr/>
          </p:nvSpPr>
          <p:spPr bwMode="auto">
            <a:xfrm>
              <a:off x="4646785" y="5890419"/>
              <a:ext cx="3993806" cy="307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ИНЫХ КАТЕГОРИЙ ПОТЕРПЕВШИХ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6298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59" name="TextBox 1"/>
          <p:cNvSpPr txBox="1">
            <a:spLocks noChangeArrowheads="1"/>
          </p:cNvSpPr>
          <p:nvPr/>
        </p:nvSpPr>
        <p:spPr bwMode="auto">
          <a:xfrm>
            <a:off x="1571625" y="3671888"/>
            <a:ext cx="571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38,9%)*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0" name="TextBox 1"/>
          <p:cNvSpPr txBox="1">
            <a:spLocks noChangeArrowheads="1"/>
          </p:cNvSpPr>
          <p:nvPr/>
        </p:nvSpPr>
        <p:spPr bwMode="auto">
          <a:xfrm>
            <a:off x="2643188" y="4313238"/>
            <a:ext cx="928687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61,1%)*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1" name="TextBox 1"/>
          <p:cNvSpPr txBox="1">
            <a:spLocks noChangeArrowheads="1"/>
          </p:cNvSpPr>
          <p:nvPr/>
        </p:nvSpPr>
        <p:spPr bwMode="auto">
          <a:xfrm>
            <a:off x="6215063" y="4572000"/>
            <a:ext cx="85725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90,3%)*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531958" y="2909232"/>
            <a:ext cx="288032" cy="239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Диаграмм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319012"/>
              </p:ext>
            </p:extLst>
          </p:nvPr>
        </p:nvGraphicFramePr>
        <p:xfrm>
          <a:off x="1115616" y="2709862"/>
          <a:ext cx="2849073" cy="287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Диаграмм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598552"/>
              </p:ext>
            </p:extLst>
          </p:nvPr>
        </p:nvGraphicFramePr>
        <p:xfrm>
          <a:off x="909981" y="2741755"/>
          <a:ext cx="3085955" cy="2790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2" name="Диаграмм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818613"/>
              </p:ext>
            </p:extLst>
          </p:nvPr>
        </p:nvGraphicFramePr>
        <p:xfrm>
          <a:off x="4108897" y="1340768"/>
          <a:ext cx="489654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Диаграмм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789871"/>
              </p:ext>
            </p:extLst>
          </p:nvPr>
        </p:nvGraphicFramePr>
        <p:xfrm>
          <a:off x="4102375" y="1766888"/>
          <a:ext cx="4909587" cy="4780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8" name="Прямая соединительная линия 37"/>
          <p:cNvCxnSpPr/>
          <p:nvPr/>
        </p:nvCxnSpPr>
        <p:spPr>
          <a:xfrm flipV="1">
            <a:off x="6541267" y="5525977"/>
            <a:ext cx="793" cy="322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812403" y="2759103"/>
            <a:ext cx="295863" cy="3094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380151" y="2552369"/>
            <a:ext cx="163772" cy="4520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5" name="Группа 14"/>
          <p:cNvGrpSpPr>
            <a:grpSpLocks/>
          </p:cNvGrpSpPr>
          <p:nvPr/>
        </p:nvGrpSpPr>
        <p:grpSpPr bwMode="auto">
          <a:xfrm>
            <a:off x="504987" y="2544763"/>
            <a:ext cx="2741270" cy="3692522"/>
            <a:chOff x="2148114" y="2687993"/>
            <a:chExt cx="2740702" cy="3691035"/>
          </a:xfrm>
        </p:grpSpPr>
        <p:sp>
          <p:nvSpPr>
            <p:cNvPr id="7187" name="TextBox 5"/>
            <p:cNvSpPr txBox="1">
              <a:spLocks noChangeArrowheads="1"/>
            </p:cNvSpPr>
            <p:nvPr/>
          </p:nvSpPr>
          <p:spPr bwMode="auto">
            <a:xfrm>
              <a:off x="3365958" y="6071375"/>
              <a:ext cx="1522858" cy="307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МУЖЧИН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978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88" name="TextBox 6"/>
            <p:cNvSpPr txBox="1">
              <a:spLocks noChangeArrowheads="1"/>
            </p:cNvSpPr>
            <p:nvPr/>
          </p:nvSpPr>
          <p:spPr bwMode="auto">
            <a:xfrm>
              <a:off x="2148114" y="2687993"/>
              <a:ext cx="1546897" cy="307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ЖЕНЩИН – 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461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894025" y="3084763"/>
              <a:ext cx="360287" cy="303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118926" y="5564136"/>
              <a:ext cx="512" cy="4357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–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1439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TextBox 12"/>
          <p:cNvSpPr txBox="1">
            <a:spLocks noChangeArrowheads="1"/>
          </p:cNvSpPr>
          <p:nvPr/>
        </p:nvSpPr>
        <p:spPr bwMode="auto">
          <a:xfrm>
            <a:off x="6084413" y="2287588"/>
            <a:ext cx="177260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ПОЖИЛЫХ ЛИЦ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– 48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8" name="TextBox 13"/>
          <p:cNvSpPr txBox="1">
            <a:spLocks noChangeArrowheads="1"/>
          </p:cNvSpPr>
          <p:nvPr/>
        </p:nvSpPr>
        <p:spPr bwMode="auto">
          <a:xfrm>
            <a:off x="3484563" y="2286000"/>
            <a:ext cx="2273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НЕСОВЕРШЕННОЛЕТНИХ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И МАЛОЛЕТНИХ ЛИЦ – </a:t>
            </a:r>
            <a:r>
              <a:rPr lang="ru-RU" altLang="ru-RU" sz="1200" b="1" dirty="0" smtClean="0">
                <a:latin typeface="Times New Roman" pitchFamily="18" charset="0"/>
                <a:cs typeface="Times New Roman" pitchFamily="18" charset="0"/>
              </a:rPr>
              <a:t>50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0" name="TextBox 1"/>
          <p:cNvSpPr txBox="1">
            <a:spLocks noChangeArrowheads="1"/>
          </p:cNvSpPr>
          <p:nvPr/>
        </p:nvSpPr>
        <p:spPr bwMode="auto">
          <a:xfrm>
            <a:off x="6516688" y="2495550"/>
            <a:ext cx="1069975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(3,3%)*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Box 1"/>
          <p:cNvSpPr txBox="1">
            <a:spLocks noChangeArrowheads="1"/>
          </p:cNvSpPr>
          <p:nvPr/>
        </p:nvSpPr>
        <p:spPr bwMode="auto">
          <a:xfrm>
            <a:off x="4937125" y="2709863"/>
            <a:ext cx="571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3,5%)*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Box 1"/>
          <p:cNvSpPr txBox="1">
            <a:spLocks noChangeArrowheads="1"/>
          </p:cNvSpPr>
          <p:nvPr/>
        </p:nvSpPr>
        <p:spPr bwMode="auto">
          <a:xfrm>
            <a:off x="6215063" y="4572000"/>
            <a:ext cx="85725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93,2%)*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Box 34"/>
          <p:cNvSpPr txBox="1">
            <a:spLocks noChangeArrowheads="1"/>
          </p:cNvSpPr>
          <p:nvPr/>
        </p:nvSpPr>
        <p:spPr bwMode="auto">
          <a:xfrm>
            <a:off x="4560181" y="5911850"/>
            <a:ext cx="39939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ИНЫХ КАТЕГОРИЙ ПОТЕРПЕВШИХ 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1341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TextBox 1"/>
          <p:cNvSpPr txBox="1">
            <a:spLocks noChangeArrowheads="1"/>
          </p:cNvSpPr>
          <p:nvPr/>
        </p:nvSpPr>
        <p:spPr bwMode="auto">
          <a:xfrm>
            <a:off x="1547813" y="3535363"/>
            <a:ext cx="785812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(32,0%)*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TextBox 1"/>
          <p:cNvSpPr txBox="1">
            <a:spLocks noChangeArrowheads="1"/>
          </p:cNvSpPr>
          <p:nvPr/>
        </p:nvSpPr>
        <p:spPr bwMode="auto">
          <a:xfrm>
            <a:off x="2555875" y="4394200"/>
            <a:ext cx="9286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(68,0%)*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299243"/>
              </p:ext>
            </p:extLst>
          </p:nvPr>
        </p:nvGraphicFramePr>
        <p:xfrm>
          <a:off x="0" y="2022354"/>
          <a:ext cx="4823520" cy="4835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47 592 (АППГ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51 746,  –8,0%)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32 043 (АППГ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36 359, –11,9%)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46 (АППГ – 75, -38,7%)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29550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428625" y="1643063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4008438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18" name="Диаграмм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210380"/>
              </p:ext>
            </p:extLst>
          </p:nvPr>
        </p:nvGraphicFramePr>
        <p:xfrm>
          <a:off x="4008439" y="3688272"/>
          <a:ext cx="5028058" cy="3053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71726"/>
              </p:ext>
            </p:extLst>
          </p:nvPr>
        </p:nvGraphicFramePr>
        <p:xfrm>
          <a:off x="5002546" y="1340768"/>
          <a:ext cx="403395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29253"/>
              </p:ext>
            </p:extLst>
          </p:nvPr>
        </p:nvGraphicFramePr>
        <p:xfrm>
          <a:off x="357188" y="2060848"/>
          <a:ext cx="4502843" cy="3528386"/>
        </p:xfrm>
        <a:graphic>
          <a:graphicData uri="http://schemas.openxmlformats.org/drawingml/2006/table">
            <a:tbl>
              <a:tblPr/>
              <a:tblGrid>
                <a:gridCol w="1819331"/>
                <a:gridCol w="670878"/>
                <a:gridCol w="670878"/>
                <a:gridCol w="670878"/>
                <a:gridCol w="670878"/>
              </a:tblGrid>
              <a:tr h="33705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Прошлый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Текущий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 С Е Г О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847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728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-14,0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ЦЕНТРАЛЬНЫЙ ОКРУГ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СЕВЕРО-ВОСТОЧНЫЙ ОКРУГ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ВОСТОЧНЫЙ ОКРУГ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-42,4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ЮГО-ВОСТОЧНЫЙ ОКРУГ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-51,2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ЮЖНЫЙ ОКРУГ 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ЮГО-ЗАПАДНЫЙ ОКРУГ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ЗАПАДНЫЙ ОКРУГ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СЕВЕРО-ЗАПАДНЫЙ ОКРУГ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-35,4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СЕВЕРНЫЙ ОКРУГ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-17,3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ЗЕЛЕНОГРАДСКИЙ ОКРУГ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-50,9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НОВОМОСКОВСКИЙ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ТРОИЦКИЙ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9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УВД НА МЕТРОПОЛИТЕНЕ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36 767 (АППГ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40 219</a:t>
            </a:r>
            <a:r>
              <a:rPr lang="ru-RU" altLang="ru-RU" sz="1400" b="1" smtClean="0">
                <a:latin typeface="Times New Roman" pitchFamily="18" charset="0"/>
                <a:cs typeface="Times New Roman" pitchFamily="18" charset="0"/>
              </a:rPr>
              <a:t>, –8,6%)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лиц, совершивших преступления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572335"/>
              </p:ext>
            </p:extLst>
          </p:nvPr>
        </p:nvGraphicFramePr>
        <p:xfrm>
          <a:off x="323529" y="1428750"/>
          <a:ext cx="1656184" cy="5189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642490"/>
              </p:ext>
            </p:extLst>
          </p:nvPr>
        </p:nvGraphicFramePr>
        <p:xfrm>
          <a:off x="30560" y="1428750"/>
          <a:ext cx="8684815" cy="5240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857</Words>
  <Application>Microsoft Office PowerPoint</Application>
  <PresentationFormat>Экран (4:3)</PresentationFormat>
  <Paragraphs>272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январь-декабрь 2016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Filippovams</cp:lastModifiedBy>
  <cp:revision>81</cp:revision>
  <cp:lastPrinted>2017-01-23T09:25:39Z</cp:lastPrinted>
  <dcterms:created xsi:type="dcterms:W3CDTF">2016-10-11T09:05:46Z</dcterms:created>
  <dcterms:modified xsi:type="dcterms:W3CDTF">2017-01-23T13:51:16Z</dcterms:modified>
</cp:coreProperties>
</file>