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mv\Desktop\&#1089;&#1072;&#1081;&#1090;%20&#1092;&#1077;&#1074;&#1088;&#1072;&#1083;&#110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92;&#1077;&#1074;&#1088;&#1072;&#1083;&#1100;%202023%20&#1075;&#1086;&#1076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&#1042;&#1089;&#1077;%20&#1087;&#1086;&#1076;&#1088;&#1103;&#1076;\&#1057;&#1040;&#1049;&#1058;%20&#1071;&#1053;&#1042;&#1040;&#1056;&#1068;%202023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103;&#1085;&#1074;&#1072;&#1088;&#1100;%202023%20&#1075;&#1086;&#1076;&#107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&#1089;&#1072;&#1081;&#1090;%20&#1092;&#1077;&#1074;&#1088;&#1072;&#1083;&#110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92;&#1077;&#1074;&#1088;&#1072;&#1083;&#1100;%202023%20&#1075;&#1086;&#1076;&#1072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mv\Desktop\&#1089;&#1072;&#1081;&#1090;%20&#1092;&#1077;&#1074;&#1088;&#1072;&#1083;&#110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92;&#1077;&#1074;&#1088;&#1072;&#1083;&#1100;%202023%20&#1075;&#1086;&#1076;&#1072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mv\Desktop\&#1089;&#1072;&#1081;&#1090;%20&#1092;&#1077;&#1074;&#1088;&#1072;&#1083;&#110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92;&#1077;&#1074;&#1088;&#1072;&#1083;&#1100;%202023%20&#1075;&#1086;&#1076;&#1072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mv\Desktop\&#1089;&#1072;&#1081;&#1090;%20&#1092;&#1077;&#1074;&#1088;&#1072;&#1083;&#1100;\&#1057;&#1074;&#1077;&#1076;&#1077;&#1085;&#1080;&#1103;%20&#1086;%20&#1089;&#1086;&#1089;&#1090;&#1086;&#1103;&#1085;&#1080;&#1080;%20&#1087;&#1088;&#1077;&#1089;&#1090;&#1091;&#1087;&#1085;&#1086;&#1089;&#1090;&#1080;%20&#1074;%20&#1059;&#1058;%20&#1052;&#1042;&#1044;%20&#1056;&#1086;&#1089;&#1089;&#1080;&#1080;%20&#1087;&#1086;%20&#1062;&#1060;&#1054;%20&#1079;&#1072;%20&#1092;&#1077;&#1074;&#1088;&#1072;&#1083;&#1100;%202023%20&#1075;&#1086;&#1076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1600">
                <a:solidFill>
                  <a:schemeClr val="tx1"/>
                </a:solidFill>
              </a:rPr>
              <a:t>Сведения о зарегистрированных преступлениях.</a:t>
            </a:r>
          </a:p>
        </c:rich>
      </c:tx>
      <c:layout>
        <c:manualLayout>
          <c:xMode val="edge"/>
          <c:yMode val="edge"/>
          <c:x val="0.2418757676772238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percentStacke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'2'!$B$4:$B$24</c:f>
              <c:numCache>
                <c:formatCode>General</c:formatCode>
                <c:ptCount val="21"/>
                <c:pt idx="0">
                  <c:v>11</c:v>
                </c:pt>
                <c:pt idx="1">
                  <c:v>2</c:v>
                </c:pt>
                <c:pt idx="2">
                  <c:v>20</c:v>
                </c:pt>
                <c:pt idx="3">
                  <c:v>6</c:v>
                </c:pt>
                <c:pt idx="4">
                  <c:v>16</c:v>
                </c:pt>
                <c:pt idx="5">
                  <c:v>37</c:v>
                </c:pt>
                <c:pt idx="6">
                  <c:v>35</c:v>
                </c:pt>
                <c:pt idx="7">
                  <c:v>28</c:v>
                </c:pt>
                <c:pt idx="8">
                  <c:v>159</c:v>
                </c:pt>
                <c:pt idx="9">
                  <c:v>3</c:v>
                </c:pt>
                <c:pt idx="10">
                  <c:v>1</c:v>
                </c:pt>
                <c:pt idx="11">
                  <c:v>21</c:v>
                </c:pt>
                <c:pt idx="12">
                  <c:v>47</c:v>
                </c:pt>
                <c:pt idx="13">
                  <c:v>2</c:v>
                </c:pt>
                <c:pt idx="14">
                  <c:v>19</c:v>
                </c:pt>
                <c:pt idx="15">
                  <c:v>344</c:v>
                </c:pt>
                <c:pt idx="16">
                  <c:v>4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17-43D3-B29F-1A4A56E23540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7"/>
              <c:layout>
                <c:manualLayout>
                  <c:x val="1.8390804597701038E-2"/>
                  <c:y val="-2.09314495028780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17-43D3-B29F-1A4A56E235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'2'!$A$4:$A$24</c:f>
              <c:strCache>
                <c:ptCount val="21"/>
                <c:pt idx="0">
                  <c:v>Наруш. правил безоп. движ. (ст. 263)</c:v>
                </c:pt>
                <c:pt idx="1">
                  <c:v>Лож. сообщ. об акте террор. (ст. 207)</c:v>
                </c:pt>
                <c:pt idx="2">
                  <c:v>Подделка документов (ст. 327)</c:v>
                </c:pt>
                <c:pt idx="3">
                  <c:v>Прим. насилия в отн. пр. вл. (ст. 318)</c:v>
                </c:pt>
                <c:pt idx="4">
                  <c:v>Посред. во взяточнич. (ст. 291-1)</c:v>
                </c:pt>
                <c:pt idx="5">
                  <c:v>Дача взятки (ст. 291)</c:v>
                </c:pt>
                <c:pt idx="6">
                  <c:v>Получение взятки (ст. 290)</c:v>
                </c:pt>
                <c:pt idx="7">
                  <c:v>Наркот. ср-ва. сбыт (ст. 228-1)</c:v>
                </c:pt>
                <c:pt idx="8">
                  <c:v>Наркот. ср-ва. Приобретение, хранение (ст. 228)</c:v>
                </c:pt>
                <c:pt idx="9">
                  <c:v>Вандализм (ст. 214)</c:v>
                </c:pt>
                <c:pt idx="10">
                  <c:v>Хулиганство (ст. 213)</c:v>
                </c:pt>
                <c:pt idx="11">
                  <c:v>Присвоение (ст. 160)</c:v>
                </c:pt>
                <c:pt idx="12">
                  <c:v>Мошенничество (ст. 159)</c:v>
                </c:pt>
                <c:pt idx="13">
                  <c:v>Разбой (ст. 162)</c:v>
                </c:pt>
                <c:pt idx="14">
                  <c:v>Грабеж (ст. 161)</c:v>
                </c:pt>
                <c:pt idx="15">
                  <c:v>Кража (ст.158)</c:v>
                </c:pt>
                <c:pt idx="16">
                  <c:v>Наруш. авторских прав (ст.146)</c:v>
                </c:pt>
                <c:pt idx="17">
                  <c:v>Угроза убийством (ст. 119)</c:v>
                </c:pt>
                <c:pt idx="18">
                  <c:v>Изнасилование и покуш. на изнас.</c:v>
                </c:pt>
                <c:pt idx="19">
                  <c:v>Умышл.прич.тяжкого вр. здоровья</c:v>
                </c:pt>
                <c:pt idx="20">
                  <c:v>Убиство и покуш. на убийство</c:v>
                </c:pt>
              </c:strCache>
            </c:strRef>
          </c:cat>
          <c:val>
            <c:numRef>
              <c:f>'2'!$C$4:$C$24</c:f>
              <c:numCache>
                <c:formatCode>General</c:formatCode>
                <c:ptCount val="21"/>
                <c:pt idx="0">
                  <c:v>7</c:v>
                </c:pt>
                <c:pt idx="1">
                  <c:v>4</c:v>
                </c:pt>
                <c:pt idx="2">
                  <c:v>12</c:v>
                </c:pt>
                <c:pt idx="3">
                  <c:v>2</c:v>
                </c:pt>
                <c:pt idx="4">
                  <c:v>6</c:v>
                </c:pt>
                <c:pt idx="5">
                  <c:v>18</c:v>
                </c:pt>
                <c:pt idx="6">
                  <c:v>11</c:v>
                </c:pt>
                <c:pt idx="7">
                  <c:v>23</c:v>
                </c:pt>
                <c:pt idx="8">
                  <c:v>174</c:v>
                </c:pt>
                <c:pt idx="9">
                  <c:v>12</c:v>
                </c:pt>
                <c:pt idx="10">
                  <c:v>4</c:v>
                </c:pt>
                <c:pt idx="11">
                  <c:v>19</c:v>
                </c:pt>
                <c:pt idx="12">
                  <c:v>43</c:v>
                </c:pt>
                <c:pt idx="13">
                  <c:v>1</c:v>
                </c:pt>
                <c:pt idx="14">
                  <c:v>16</c:v>
                </c:pt>
                <c:pt idx="15">
                  <c:v>409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17-43D3-B29F-1A4A56E235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113995327"/>
        <c:axId val="109768303"/>
        <c:axId val="0"/>
      </c:bar3DChart>
      <c:catAx>
        <c:axId val="113995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768303"/>
        <c:crosses val="autoZero"/>
        <c:auto val="1"/>
        <c:lblAlgn val="ctr"/>
        <c:lblOffset val="100"/>
        <c:noMultiLvlLbl val="0"/>
      </c:catAx>
      <c:valAx>
        <c:axId val="109768303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3995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состоянии преступности по отдельным категориям преступлений за</a:t>
            </a:r>
            <a:r>
              <a:rPr lang="ru-RU" baseline="0"/>
              <a:t> январь 2023 </a:t>
            </a:r>
            <a:r>
              <a:rPr lang="ru-RU"/>
              <a:t>года.</a:t>
            </a:r>
          </a:p>
        </c:rich>
      </c:tx>
      <c:layout>
        <c:manualLayout>
          <c:xMode val="edge"/>
          <c:yMode val="edge"/>
          <c:x val="0.1024025243597797"/>
          <c:y val="4.04686576340119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785524536705638"/>
          <c:y val="0.2387433439829606"/>
          <c:w val="0.45711784511784515"/>
          <c:h val="0.722917997870074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279140432121301"/>
          <c:y val="0.14666004587264431"/>
          <c:w val="0.28294343077245221"/>
          <c:h val="0.7984581431825525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84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500" b="1" i="0" baseline="0">
                <a:solidFill>
                  <a:sysClr val="windowText" lastClr="000000"/>
                </a:solidFill>
                <a:effectLst/>
              </a:rPr>
              <a:t>Сведения о состоянии преступности по отдельным категориям преступлений за январь 2023 года</a:t>
            </a:r>
            <a:endParaRPr lang="ru-RU" sz="1500">
              <a:solidFill>
                <a:sysClr val="windowText" lastClr="000000"/>
              </a:solidFill>
              <a:effectLst/>
            </a:endParaRPr>
          </a:p>
        </c:rich>
      </c:tx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'4'!$B$3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'4'!$B$4:$B$8</c:f>
              <c:numCache>
                <c:formatCode>General</c:formatCode>
                <c:ptCount val="5"/>
                <c:pt idx="0">
                  <c:v>757</c:v>
                </c:pt>
                <c:pt idx="1">
                  <c:v>172</c:v>
                </c:pt>
                <c:pt idx="2">
                  <c:v>272</c:v>
                </c:pt>
                <c:pt idx="3">
                  <c:v>206</c:v>
                </c:pt>
                <c:pt idx="4">
                  <c:v>31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34E8-45C5-8FA4-1177D6B965E3}"/>
            </c:ext>
          </c:extLst>
        </c:ser>
        <c:ser>
          <c:idx val="1"/>
          <c:order val="1"/>
          <c:tx>
            <c:strRef>
              <c:f>'4'!$C$3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'4'!$A$4:$A$8</c:f>
              <c:strCache>
                <c:ptCount val="5"/>
                <c:pt idx="0">
                  <c:v>Общеуголовной направленности</c:v>
                </c:pt>
                <c:pt idx="1">
                  <c:v>Коррупционной направленности</c:v>
                </c:pt>
                <c:pt idx="2">
                  <c:v>Экономической направленности</c:v>
                </c:pt>
                <c:pt idx="3">
                  <c:v>Связанные с незаконным оборотом наркотиков</c:v>
                </c:pt>
                <c:pt idx="4">
                  <c:v>Связанные с незаконным оборотом оружия</c:v>
                </c:pt>
              </c:strCache>
            </c:strRef>
          </c:cat>
          <c:val>
            <c:numRef>
              <c:f>'4'!$C$4:$C$8</c:f>
              <c:numCache>
                <c:formatCode>General</c:formatCode>
                <c:ptCount val="5"/>
                <c:pt idx="0">
                  <c:v>780</c:v>
                </c:pt>
                <c:pt idx="1">
                  <c:v>55</c:v>
                </c:pt>
                <c:pt idx="2">
                  <c:v>177</c:v>
                </c:pt>
                <c:pt idx="3">
                  <c:v>221</c:v>
                </c:pt>
                <c:pt idx="4">
                  <c:v>20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34E8-45C5-8FA4-1177D6B96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3076096"/>
        <c:axId val="1"/>
        <c:axId val="0"/>
      </c:bar3DChart>
      <c:catAx>
        <c:axId val="81307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07609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/>
              <a:t>Сведения о предварительно расследованных преступлениях, совершенных: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'5'!$B$4:$B$9</c:f>
              <c:numCache>
                <c:formatCode>General</c:formatCode>
                <c:ptCount val="6"/>
                <c:pt idx="0">
                  <c:v>233</c:v>
                </c:pt>
                <c:pt idx="1">
                  <c:v>7</c:v>
                </c:pt>
                <c:pt idx="2">
                  <c:v>49</c:v>
                </c:pt>
                <c:pt idx="3">
                  <c:v>2</c:v>
                </c:pt>
                <c:pt idx="4">
                  <c:v>42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3-42E5-9CA0-A061E4AF8EB9}"/>
            </c:ext>
          </c:extLst>
        </c:ser>
        <c:ser>
          <c:idx val="1"/>
          <c:order val="1"/>
          <c:tx>
            <c:strRef>
              <c:f>'5'!$C$3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'5'!$A$4:$A$9</c:f>
              <c:strCache>
                <c:ptCount val="6"/>
                <c:pt idx="0">
                  <c:v>Ранее совершавшими преступления</c:v>
                </c:pt>
                <c:pt idx="1">
                  <c:v>Несовершеннолетними и при их участии</c:v>
                </c:pt>
                <c:pt idx="2">
                  <c:v>Группой лиц по предварительному сговору</c:v>
                </c:pt>
                <c:pt idx="3">
                  <c:v>Сотрудниками полиции</c:v>
                </c:pt>
                <c:pt idx="4">
                  <c:v>В состоянии алкогольного опьянения</c:v>
                </c:pt>
                <c:pt idx="5">
                  <c:v>В состоянии наркотического опьянения</c:v>
                </c:pt>
              </c:strCache>
            </c:strRef>
          </c:cat>
          <c:val>
            <c:numRef>
              <c:f>'5'!$C$4:$C$9</c:f>
              <c:numCache>
                <c:formatCode>General</c:formatCode>
                <c:ptCount val="6"/>
                <c:pt idx="0">
                  <c:v>212</c:v>
                </c:pt>
                <c:pt idx="1">
                  <c:v>5</c:v>
                </c:pt>
                <c:pt idx="2">
                  <c:v>55</c:v>
                </c:pt>
                <c:pt idx="3">
                  <c:v>8</c:v>
                </c:pt>
                <c:pt idx="4">
                  <c:v>41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53-42E5-9CA0-A061E4AF8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4465679"/>
        <c:axId val="1622698255"/>
      </c:barChart>
      <c:catAx>
        <c:axId val="20044656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2698255"/>
        <c:crosses val="autoZero"/>
        <c:auto val="1"/>
        <c:lblAlgn val="ctr"/>
        <c:lblOffset val="100"/>
        <c:noMultiLvlLbl val="0"/>
      </c:catAx>
      <c:valAx>
        <c:axId val="16226982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04465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4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/>
              <a:t>Сведения о преступлениях, совершенных в сферах</a:t>
            </a:r>
          </a:p>
        </c:rich>
      </c:tx>
      <c:layout>
        <c:manualLayout>
          <c:xMode val="edge"/>
          <c:yMode val="edge"/>
          <c:x val="0.18002767835838701"/>
          <c:y val="1.7331051009928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4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0"/>
                  <c:y val="0.152197213290460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8C2-4E12-B21E-AD4F0805A1D7}"/>
                </c:ext>
              </c:extLst>
            </c:dLbl>
            <c:dLbl>
              <c:idx val="1"/>
              <c:layout>
                <c:manualLayout>
                  <c:x val="0"/>
                  <c:y val="0.20150053590568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8C2-4E12-B21E-AD4F0805A1D7}"/>
                </c:ext>
              </c:extLst>
            </c:dLbl>
            <c:dLbl>
              <c:idx val="2"/>
              <c:layout>
                <c:manualLayout>
                  <c:x val="-1.0502325268914451E-16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8C2-4E12-B21E-AD4F0805A1D7}"/>
                </c:ext>
              </c:extLst>
            </c:dLbl>
            <c:dLbl>
              <c:idx val="3"/>
              <c:layout>
                <c:manualLayout>
                  <c:x val="-8.5929108485500519E-3"/>
                  <c:y val="-3.6441586280814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8C2-4E12-B21E-AD4F0805A1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'6'!$B$4:$B$7</c:f>
              <c:numCache>
                <c:formatCode>General</c:formatCode>
                <c:ptCount val="4"/>
                <c:pt idx="0">
                  <c:v>338</c:v>
                </c:pt>
                <c:pt idx="1">
                  <c:v>558</c:v>
                </c:pt>
                <c:pt idx="2">
                  <c:v>53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C2-4E12-B21E-AD4F0805A1D7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4.296455424274973E-3"/>
                  <c:y val="0.120042872454447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C2-4E12-B21E-AD4F0805A1D7}"/>
                </c:ext>
              </c:extLst>
            </c:dLbl>
            <c:dLbl>
              <c:idx val="1"/>
              <c:layout>
                <c:manualLayout>
                  <c:x val="4.2964554242750259E-3"/>
                  <c:y val="0.117899249732047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C2-4E12-B21E-AD4F0805A1D7}"/>
                </c:ext>
              </c:extLst>
            </c:dLbl>
            <c:dLbl>
              <c:idx val="2"/>
              <c:layout>
                <c:manualLayout>
                  <c:x val="1.4321518080915527E-3"/>
                  <c:y val="5.78778135048231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C2-4E12-B21E-AD4F0805A1D7}"/>
                </c:ext>
              </c:extLst>
            </c:dLbl>
            <c:dLbl>
              <c:idx val="3"/>
              <c:layout>
                <c:manualLayout>
                  <c:x val="-7.1607590404581837E-3"/>
                  <c:y val="-3.6441586280814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8C2-4E12-B21E-AD4F0805A1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'6'!$A$4:$A$7</c:f>
              <c:strCache>
                <c:ptCount val="4"/>
                <c:pt idx="0">
                  <c:v>В общественном месте</c:v>
                </c:pt>
                <c:pt idx="1">
                  <c:v>Пассажирских перевозок</c:v>
                </c:pt>
                <c:pt idx="2">
                  <c:v>Грузовых перевозок</c:v>
                </c:pt>
                <c:pt idx="3">
                  <c:v>Интеллектуальной собственности</c:v>
                </c:pt>
              </c:strCache>
            </c:strRef>
          </c:cat>
          <c:val>
            <c:numRef>
              <c:f>'6'!$C$4:$C$7</c:f>
              <c:numCache>
                <c:formatCode>General</c:formatCode>
                <c:ptCount val="4"/>
                <c:pt idx="0">
                  <c:v>334</c:v>
                </c:pt>
                <c:pt idx="1">
                  <c:v>536</c:v>
                </c:pt>
                <c:pt idx="2">
                  <c:v>84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C2-4E12-B21E-AD4F0805A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705761487"/>
        <c:axId val="1838277935"/>
        <c:axId val="0"/>
      </c:bar3DChart>
      <c:catAx>
        <c:axId val="1705761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8277935"/>
        <c:crosses val="autoZero"/>
        <c:auto val="1"/>
        <c:lblAlgn val="ctr"/>
        <c:lblOffset val="100"/>
        <c:noMultiLvlLbl val="0"/>
      </c:catAx>
      <c:valAx>
        <c:axId val="18382779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05761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Сведения о преступлениях, укрытых субъектами регистрации.</a:t>
            </a:r>
          </a:p>
        </c:rich>
      </c:tx>
      <c:overlay val="0"/>
      <c:spPr>
        <a:noFill/>
        <a:ln w="25400">
          <a:noFill/>
        </a:ln>
      </c:spPr>
    </c:title>
    <c:autoTitleDeleted val="0"/>
    <c:view3D>
      <c:rotX val="10"/>
      <c:rotY val="20"/>
      <c:depthPercent val="8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5841287230400464E-2"/>
                  <c:y val="0.14563810634781749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9D-4B32-A293-685477E8623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'8'!$B$4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BF9D-4B32-A293-685477E8623F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0000"/>
            </a:soli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2.6192703461178673E-2"/>
                  <c:y val="0.1478696741854636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2800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9D-4B32-A293-685477E8623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'8'!$A$4</c:f>
              <c:strCache>
                <c:ptCount val="1"/>
                <c:pt idx="0">
                  <c:v>ВСЕГО</c:v>
                </c:pt>
              </c:strCache>
            </c:strRef>
          </c:cat>
          <c:val>
            <c:numRef>
              <c:f>'8'!$C$4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BF9D-4B32-A293-685477E86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419711"/>
        <c:axId val="1"/>
        <c:axId val="0"/>
      </c:bar3DChart>
      <c:catAx>
        <c:axId val="34241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42419711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/>
        <a:lstStyle/>
        <a:p>
          <a:pPr>
            <a:defRPr sz="2205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0.64547</cdr:x>
      <cdr:y>0.22799</cdr:y>
    </cdr:from>
    <cdr:to>
      <cdr:x>0.71275</cdr:x>
      <cdr:y>0.38275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575BBB0-FDD3-E60E-B7CF-449AB02AA9CC}"/>
            </a:ext>
          </a:extLst>
        </cdr:cNvPr>
        <cdr:cNvSpPr txBox="1"/>
      </cdr:nvSpPr>
      <cdr:spPr>
        <a:xfrm xmlns:a="http://schemas.openxmlformats.org/drawingml/2006/main">
          <a:off x="8617701" y="1345455"/>
          <a:ext cx="898135" cy="9132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/>
            <a:t>0</a:t>
          </a:r>
          <a:endParaRPr lang="ru-RU" sz="1400" b="1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17.03.2023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5F1981-4495-9880-254E-30996F0AA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757237"/>
            <a:ext cx="76866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2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002CA6-176A-1351-D770-2346FE809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942975"/>
            <a:ext cx="7686675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2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06ED600-78C0-A190-1295-BDD961E37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662" y="942975"/>
            <a:ext cx="7686675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87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3FC15D88-091F-431F-90A3-FE9077E489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747121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1440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5D641D8-FCD3-46FA-B901-AC5644724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072126"/>
              </p:ext>
            </p:extLst>
          </p:nvPr>
        </p:nvGraphicFramePr>
        <p:xfrm>
          <a:off x="1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DB6167-0802-10AD-1A06-1AEEE5A89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93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6B24B90-D0B1-457D-BA91-7C401A9A5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870007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45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93B79D6-25C7-4ABB-A6FB-AFF7A9467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3693707"/>
              </p:ext>
            </p:extLst>
          </p:nvPr>
        </p:nvGraphicFramePr>
        <p:xfrm>
          <a:off x="1" y="-1"/>
          <a:ext cx="12192000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980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62DFFF8-54FE-4654-9E96-10D9CC9DC7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7354003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13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DFFBAA-CB6E-3C61-2B74-5206A23C0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049"/>
            <a:ext cx="12192000" cy="62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234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89C04C37-5B7E-4D9F-90A1-B4EE707EAB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016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2506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65</Words>
  <Application>Microsoft Office PowerPoint</Application>
  <PresentationFormat>Широкоэкранный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Читалов Михаил Валерьевич</cp:lastModifiedBy>
  <cp:revision>63</cp:revision>
  <cp:lastPrinted>2022-08-18T11:53:58Z</cp:lastPrinted>
  <dcterms:created xsi:type="dcterms:W3CDTF">2020-04-20T08:29:01Z</dcterms:created>
  <dcterms:modified xsi:type="dcterms:W3CDTF">2023-03-17T12:15:20Z</dcterms:modified>
</cp:coreProperties>
</file>