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A5E4-CC96-4F86-9A61-EB68AE3CEC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B0BBD50-0242-463D-A3F9-626C6893F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3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A5E4-CC96-4F86-9A61-EB68AE3CEC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BD50-0242-463D-A3F9-626C6893F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0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A5E4-CC96-4F86-9A61-EB68AE3CEC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BD50-0242-463D-A3F9-626C6893F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3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A5E4-CC96-4F86-9A61-EB68AE3CEC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BD50-0242-463D-A3F9-626C6893F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54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B4CA5E4-CC96-4F86-9A61-EB68AE3CEC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B0BBD50-0242-463D-A3F9-626C6893F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5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A5E4-CC96-4F86-9A61-EB68AE3CEC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BD50-0242-463D-A3F9-626C6893F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7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A5E4-CC96-4F86-9A61-EB68AE3CEC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BD50-0242-463D-A3F9-626C6893F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A5E4-CC96-4F86-9A61-EB68AE3CEC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BD50-0242-463D-A3F9-626C6893F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5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A5E4-CC96-4F86-9A61-EB68AE3CEC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BD50-0242-463D-A3F9-626C6893F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9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A5E4-CC96-4F86-9A61-EB68AE3CEC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BD50-0242-463D-A3F9-626C6893F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A5E4-CC96-4F86-9A61-EB68AE3CEC72}" type="datetimeFigureOut">
              <a:rPr lang="ru-RU" smtClean="0"/>
              <a:t>30.03.2022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BD50-0242-463D-A3F9-626C6893F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3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B4CA5E4-CC96-4F86-9A61-EB68AE3CEC7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B0BBD50-0242-463D-A3F9-626C6893F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1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6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900" dirty="0"/>
              <a:t>Прокуратура области разъясняет, что оплата покупки с использованием утерянной банковской карты лицом, ее нашедшим, влечет уголовную ответственность.</a:t>
            </a:r>
            <a:br>
              <a:rPr lang="ru-RU" sz="2900" dirty="0"/>
            </a:br>
            <a:endParaRPr lang="ru-RU" sz="2900" dirty="0"/>
          </a:p>
        </p:txBody>
      </p:sp>
      <p:pic>
        <p:nvPicPr>
          <p:cNvPr id="4" name="Untitled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4375" y="3841750"/>
            <a:ext cx="609600" cy="609600"/>
          </a:xfrm>
        </p:spPr>
      </p:pic>
      <p:pic>
        <p:nvPicPr>
          <p:cNvPr id="1026" name="Picture 2" descr="https://october-tarusa.ru/sites/default/files/article_images/2020/06/logo-prokuratur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02" y="2472802"/>
            <a:ext cx="5364692" cy="35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9"/>
    </mc:Choice>
    <mc:Fallback xmlns="">
      <p:transition spd="slow" advTm="4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оплата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Многие современные карты позволяют расплачиваться через платежные терминалы на сумму до одной тысячи рублей без использования </a:t>
            </a:r>
            <a:r>
              <a:rPr lang="ru-RU" dirty="0" smtClean="0">
                <a:latin typeface="Cambria (Основной текст)"/>
              </a:rPr>
              <a:t>Р</a:t>
            </a:r>
            <a:r>
              <a:rPr lang="en-US" dirty="0" smtClean="0">
                <a:latin typeface="Cambria (Основной текст)"/>
              </a:rPr>
              <a:t>IN</a:t>
            </a:r>
            <a:r>
              <a:rPr lang="ru-RU" dirty="0" smtClean="0"/>
              <a:t>-кода</a:t>
            </a:r>
            <a:r>
              <a:rPr lang="ru-RU" dirty="0"/>
              <a:t>. Используя эту особенность, лица, нашедшие карты, многократно совершают покупки, не превышая лимит в одну тысячу рублей.</a:t>
            </a:r>
          </a:p>
          <a:p>
            <a:endParaRPr lang="ru-RU" dirty="0"/>
          </a:p>
        </p:txBody>
      </p:sp>
      <p:pic>
        <p:nvPicPr>
          <p:cNvPr id="2050" name="Picture 2" descr="https://prokoshelki.ru/img/4/beskontaktnaya-oplata-kartoy-6B00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23" y="3582034"/>
            <a:ext cx="4557449" cy="30382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9434"/>
      </p:ext>
    </p:extLst>
  </p:cSld>
  <p:clrMapOvr>
    <a:masterClrMapping/>
  </p:clrMapOvr>
  <p:transition spd="slow" advTm="86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Статья 158 </a:t>
            </a:r>
            <a:r>
              <a:rPr lang="ru-RU" dirty="0" err="1" smtClean="0"/>
              <a:t>ук</a:t>
            </a:r>
            <a:r>
              <a:rPr lang="ru-RU" dirty="0" smtClean="0"/>
              <a:t> </a:t>
            </a:r>
            <a:r>
              <a:rPr lang="ru-RU" dirty="0" err="1" smtClean="0"/>
              <a:t>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Продавцы в магазинах не проверяют принадлежность карты, более того, даже не берут ее в руки, а передают покупателю платежный терминал, используя который, тот сам осуществляет оплату.</a:t>
            </a:r>
          </a:p>
          <a:p>
            <a:r>
              <a:rPr lang="ru-RU" dirty="0"/>
              <a:t>Если Вы нашли и присвоили банковскую карту, а затем использовали ее для оплаты покупок в магазине, то совершили кражу чужого имущества с банковского счета.</a:t>
            </a:r>
          </a:p>
          <a:p>
            <a:r>
              <a:rPr lang="ru-RU" dirty="0"/>
              <a:t>Эти действия Уголовным кодексом РФ квалифицируются по пункту «г» части 3 статьи 158 УК РФ, что является тяжким преступлением.</a:t>
            </a:r>
          </a:p>
          <a:p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99377"/>
      </p:ext>
    </p:extLst>
  </p:cSld>
  <p:clrMapOvr>
    <a:masterClrMapping/>
  </p:clrMapOvr>
  <p:transition spd="slow" advTm="1060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Снятие средств</a:t>
            </a:r>
            <a:r>
              <a:rPr lang="en-US" dirty="0" smtClean="0"/>
              <a:t>/</a:t>
            </a:r>
            <a:r>
              <a:rPr lang="ru-RU" dirty="0" smtClean="0"/>
              <a:t>переводы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Аналогично будут оценены действия по снятию наличных денежных средств через банкомат, если по каким-то причинам стал известен </a:t>
            </a:r>
            <a:r>
              <a:rPr lang="ru-RU" dirty="0" smtClean="0">
                <a:latin typeface="Cambria (Основной текст)"/>
              </a:rPr>
              <a:t>Р</a:t>
            </a:r>
            <a:r>
              <a:rPr lang="en-US" dirty="0" smtClean="0">
                <a:latin typeface="Cambria (Основной текст)"/>
              </a:rPr>
              <a:t>IN</a:t>
            </a:r>
            <a:r>
              <a:rPr lang="ru-RU" dirty="0" smtClean="0"/>
              <a:t>-код </a:t>
            </a:r>
            <a:r>
              <a:rPr lang="ru-RU" dirty="0"/>
              <a:t>от чужой карты либо совершены переводы посредством мобильного банка при несанкционированном его использовании.</a:t>
            </a:r>
          </a:p>
          <a:p>
            <a:endParaRPr lang="ru-RU" dirty="0"/>
          </a:p>
        </p:txBody>
      </p:sp>
      <p:pic>
        <p:nvPicPr>
          <p:cNvPr id="3074" name="Picture 2" descr="https://u.9111s.ru/uploads/202012/25/a288f1ad9c1386c5049426e17e2165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30" y="3658227"/>
            <a:ext cx="4140236" cy="27601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47844"/>
      </p:ext>
    </p:extLst>
  </p:cSld>
  <p:clrMapOvr>
    <a:masterClrMapping/>
  </p:clrMapOvr>
  <p:transition spd="slow" advTm="936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Наиболее строгий вид наказания за данное преступление - лишение свободы на срок до шести лет со штрафом в размере до восьмидесяти тысяч рублей или в размере заработной платы или иного дохода осужденного за период до шести месяцев и с ограничением свободы на срок до полутора лет.</a:t>
            </a:r>
          </a:p>
          <a:p>
            <a:endParaRPr lang="ru-RU" dirty="0"/>
          </a:p>
        </p:txBody>
      </p:sp>
      <p:pic>
        <p:nvPicPr>
          <p:cNvPr id="4098" name="Picture 2" descr="https://www.miloserdie.ru/wp-content/uploads/2017/07/ugolovnoe-nakaza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97" y="3602198"/>
            <a:ext cx="4244302" cy="31728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1500"/>
      </p:ext>
    </p:extLst>
  </p:cSld>
  <p:clrMapOvr>
    <a:masterClrMapping/>
  </p:clrMapOvr>
  <p:transition spd="slow" advTm="1129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24</TotalTime>
  <Words>236</Words>
  <Application>Microsoft Office PowerPoint</Application>
  <PresentationFormat>Широкоэкранный</PresentationFormat>
  <Paragraphs>11</Paragraphs>
  <Slides>5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Cambria</vt:lpstr>
      <vt:lpstr>Cambria (Основной текст)</vt:lpstr>
      <vt:lpstr>Rockwell</vt:lpstr>
      <vt:lpstr>Rockwell Condensed</vt:lpstr>
      <vt:lpstr>Wingdings</vt:lpstr>
      <vt:lpstr>Дерево</vt:lpstr>
      <vt:lpstr>Прокуратура области разъясняет, что оплата покупки с использованием утерянной банковской карты лицом, ее нашедшим, влечет уголовную ответственность. </vt:lpstr>
      <vt:lpstr>оплата</vt:lpstr>
      <vt:lpstr>Статья 158 ук рф</vt:lpstr>
      <vt:lpstr>Снятие средств/переводы</vt:lpstr>
      <vt:lpstr>последствия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User</dc:creator>
  <cp:lastModifiedBy>Михаил User</cp:lastModifiedBy>
  <cp:revision>6</cp:revision>
  <dcterms:created xsi:type="dcterms:W3CDTF">2022-03-30T18:32:36Z</dcterms:created>
  <dcterms:modified xsi:type="dcterms:W3CDTF">2022-03-30T19:00:47Z</dcterms:modified>
</cp:coreProperties>
</file>