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7" r:id="rId3"/>
  </p:sldIdLst>
  <p:sldSz cx="7578725" cy="9906000"/>
  <p:notesSz cx="3197225" cy="71564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i" initials="E" lastIdx="1" clrIdx="0">
    <p:extLst>
      <p:ext uri="{19B8F6BF-5375-455C-9EA6-DF929625EA0E}">
        <p15:presenceInfo xmlns:p15="http://schemas.microsoft.com/office/powerpoint/2012/main" userId="Evgen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00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5464" cy="359066"/>
          </a:xfrm>
          <a:prstGeom prst="rect">
            <a:avLst/>
          </a:prstGeom>
        </p:spPr>
        <p:txBody>
          <a:bodyPr vert="horz" lIns="57379" tIns="28689" rIns="57379" bIns="28689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11021" y="0"/>
            <a:ext cx="1385464" cy="359066"/>
          </a:xfrm>
          <a:prstGeom prst="rect">
            <a:avLst/>
          </a:prstGeom>
        </p:spPr>
        <p:txBody>
          <a:bodyPr vert="horz" lIns="57379" tIns="28689" rIns="57379" bIns="28689" rtlCol="0"/>
          <a:lstStyle>
            <a:lvl1pPr algn="r">
              <a:defRPr sz="800"/>
            </a:lvl1pPr>
          </a:lstStyle>
          <a:p>
            <a:fld id="{A2229899-3DA5-4BA3-AC07-94D24402BA7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895350"/>
            <a:ext cx="1844675" cy="241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379" tIns="28689" rIns="57379" bIns="286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19723" y="3444041"/>
            <a:ext cx="2557780" cy="2817852"/>
          </a:xfrm>
          <a:prstGeom prst="rect">
            <a:avLst/>
          </a:prstGeom>
        </p:spPr>
        <p:txBody>
          <a:bodyPr vert="horz" lIns="57379" tIns="28689" rIns="57379" bIns="286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97386"/>
            <a:ext cx="1385464" cy="359065"/>
          </a:xfrm>
          <a:prstGeom prst="rect">
            <a:avLst/>
          </a:prstGeom>
        </p:spPr>
        <p:txBody>
          <a:bodyPr vert="horz" lIns="57379" tIns="28689" rIns="57379" bIns="28689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11021" y="6797386"/>
            <a:ext cx="1385464" cy="359065"/>
          </a:xfrm>
          <a:prstGeom prst="rect">
            <a:avLst/>
          </a:prstGeom>
        </p:spPr>
        <p:txBody>
          <a:bodyPr vert="horz" lIns="57379" tIns="28689" rIns="57379" bIns="28689" rtlCol="0" anchor="b"/>
          <a:lstStyle>
            <a:lvl1pPr algn="r">
              <a:defRPr sz="800"/>
            </a:lvl1pPr>
          </a:lstStyle>
          <a:p>
            <a:fld id="{033684AE-C7AA-4210-9684-25FD4B630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1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6275" y="895350"/>
            <a:ext cx="1844675" cy="2414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84AE-C7AA-4210-9684-25FD4B630A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6275" y="895350"/>
            <a:ext cx="1844675" cy="2414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84AE-C7AA-4210-9684-25FD4B630A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6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621191"/>
            <a:ext cx="6441916" cy="3448756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202944"/>
            <a:ext cx="5684044" cy="2391656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27403"/>
            <a:ext cx="1634163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27403"/>
            <a:ext cx="480775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9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0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469624"/>
            <a:ext cx="6536650" cy="4120620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6629226"/>
            <a:ext cx="6536650" cy="2166937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7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637014"/>
            <a:ext cx="3220958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637014"/>
            <a:ext cx="3220958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4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27405"/>
            <a:ext cx="6536650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428347"/>
            <a:ext cx="3206155" cy="1190095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618442"/>
            <a:ext cx="32061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428347"/>
            <a:ext cx="3221945" cy="1190095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618442"/>
            <a:ext cx="322194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8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6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0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660400"/>
            <a:ext cx="2444336" cy="2311400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426283"/>
            <a:ext cx="3836730" cy="7039681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2971800"/>
            <a:ext cx="2444336" cy="5505627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660400"/>
            <a:ext cx="2444336" cy="2311400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426283"/>
            <a:ext cx="3836730" cy="7039681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2971800"/>
            <a:ext cx="2444336" cy="5505627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4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27405"/>
            <a:ext cx="653665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637014"/>
            <a:ext cx="653665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9181397"/>
            <a:ext cx="170521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2051-9EF9-476D-8890-300A5B207431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9181397"/>
            <a:ext cx="255782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9181397"/>
            <a:ext cx="170521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BF74-8A6C-497F-99C6-0B19DA4D7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6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21F5E7-CF9F-4810-873A-270E0EFFD1A8}"/>
              </a:ext>
            </a:extLst>
          </p:cNvPr>
          <p:cNvSpPr txBox="1"/>
          <p:nvPr/>
        </p:nvSpPr>
        <p:spPr>
          <a:xfrm>
            <a:off x="1505023" y="283148"/>
            <a:ext cx="352140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ПРОКУРАТУРА РЕСПУБЛИКИ БУРЯТИЯ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14927-D18C-4F4C-82A3-F9BF2754F87D}"/>
              </a:ext>
            </a:extLst>
          </p:cNvPr>
          <p:cNvSpPr txBox="1"/>
          <p:nvPr/>
        </p:nvSpPr>
        <p:spPr>
          <a:xfrm>
            <a:off x="1505024" y="764950"/>
            <a:ext cx="476521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КАК ОБРАТИТЬСЯ В ПРОКУРАТУРУ,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ЕСЛИ ВАШИ ПРАВА НАРУШЕНЫ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3A2A8E4A-0EC3-4A37-AA8E-CFB86044E1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3637" y="486727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A0D0CF7B-FC60-495D-BBD3-AC21DB1874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9362" y="495300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BCC65-9F33-44DE-BEB8-7E146E9FBD73}"/>
              </a:ext>
            </a:extLst>
          </p:cNvPr>
          <p:cNvSpPr txBox="1"/>
          <p:nvPr/>
        </p:nvSpPr>
        <p:spPr>
          <a:xfrm>
            <a:off x="1715424" y="1560917"/>
            <a:ext cx="41478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Способы подачи обращений</a:t>
            </a:r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BF0D1E1C-7F1B-434A-AA6F-AE98EE14A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5087" y="50387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D510D303-1D16-43BB-99BB-E510B0E0F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" y="108226"/>
            <a:ext cx="1540307" cy="1476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C7F30F6-3276-44D8-A088-C66D99C4CC81}"/>
              </a:ext>
            </a:extLst>
          </p:cNvPr>
          <p:cNvCxnSpPr>
            <a:cxnSpLocks/>
          </p:cNvCxnSpPr>
          <p:nvPr/>
        </p:nvCxnSpPr>
        <p:spPr>
          <a:xfrm>
            <a:off x="1610814" y="706032"/>
            <a:ext cx="3732848" cy="0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273FCAD-8C18-48A7-89FA-7A7D580C0A9A}"/>
              </a:ext>
            </a:extLst>
          </p:cNvPr>
          <p:cNvGrpSpPr/>
          <p:nvPr/>
        </p:nvGrpSpPr>
        <p:grpSpPr>
          <a:xfrm>
            <a:off x="783383" y="2061769"/>
            <a:ext cx="6198400" cy="3303574"/>
            <a:chOff x="307952" y="2363850"/>
            <a:chExt cx="7036780" cy="3742934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AC4A06CA-BEF4-4CA4-A8E9-222E762D8910}"/>
                </a:ext>
              </a:extLst>
            </p:cNvPr>
            <p:cNvGrpSpPr/>
            <p:nvPr/>
          </p:nvGrpSpPr>
          <p:grpSpPr>
            <a:xfrm>
              <a:off x="307952" y="3169123"/>
              <a:ext cx="7036780" cy="2937661"/>
              <a:chOff x="472214" y="3798818"/>
              <a:chExt cx="3462219" cy="2069995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15B98D2-B0C0-4A5A-90EE-D8941D4CA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72214" y="4924235"/>
                <a:ext cx="496765" cy="602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D9622A61-B5E6-4503-BC00-7769FF0AA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6793" y="5461202"/>
                <a:ext cx="378630" cy="407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>
                <a:extLst>
                  <a:ext uri="{FF2B5EF4-FFF2-40B4-BE49-F238E27FC236}">
                    <a16:creationId xmlns:a16="http://schemas.microsoft.com/office/drawing/2014/main" id="{7DD5C12E-FE53-49D9-85A0-382C66742F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282" y="4415711"/>
                <a:ext cx="378629" cy="546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5A3B0FA7-5AA1-4B57-94BE-BE09B5EF24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14440" y="3815322"/>
                <a:ext cx="423335" cy="5249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6B145C-9E2F-43DD-9080-CBB1EAC1A196}"/>
                  </a:ext>
                </a:extLst>
              </p:cNvPr>
              <p:cNvSpPr txBox="1"/>
              <p:nvPr/>
            </p:nvSpPr>
            <p:spPr>
              <a:xfrm>
                <a:off x="1037768" y="5066908"/>
                <a:ext cx="2229611" cy="29485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2060"/>
                    </a:solidFill>
                  </a:rPr>
                  <a:t>по почте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FA57C2-0D54-4938-8317-116B0CE6EF7E}"/>
                  </a:ext>
                </a:extLst>
              </p:cNvPr>
              <p:cNvSpPr txBox="1"/>
              <p:nvPr/>
            </p:nvSpPr>
            <p:spPr>
              <a:xfrm>
                <a:off x="1037768" y="5537872"/>
                <a:ext cx="2832821" cy="29485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поместить в ящик «для обращений и заявлений»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2DD1EB-016B-4026-9A7A-9267214350CE}"/>
                  </a:ext>
                </a:extLst>
              </p:cNvPr>
              <p:cNvSpPr txBox="1"/>
              <p:nvPr/>
            </p:nvSpPr>
            <p:spPr>
              <a:xfrm>
                <a:off x="1037768" y="4445842"/>
                <a:ext cx="2519896" cy="51600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на Едином портале государственных </a:t>
                </a:r>
                <a:endParaRPr lang="en-US" dirty="0">
                  <a:solidFill>
                    <a:srgbClr val="002060"/>
                  </a:solidFill>
                  <a:ea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услуг </a:t>
                </a:r>
                <a:r>
                  <a:rPr lang="en-US" b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https://www.gosuslugi.ru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2E70A-8A1D-4CB1-A552-6125E6F99A9D}"/>
                  </a:ext>
                </a:extLst>
              </p:cNvPr>
              <p:cNvSpPr txBox="1"/>
              <p:nvPr/>
            </p:nvSpPr>
            <p:spPr>
              <a:xfrm>
                <a:off x="1025255" y="3798818"/>
                <a:ext cx="2909178" cy="51600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на Едином портале органов прокуратуры </a:t>
                </a:r>
              </a:p>
              <a:p>
                <a:r>
                  <a:rPr lang="ru-RU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Российской Федерации </a:t>
                </a:r>
                <a:r>
                  <a:rPr lang="en-US" b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https://epp.genproc.gov.ru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491EFD13-680B-4AA3-83D5-A891D95EF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9206" y="2363850"/>
              <a:ext cx="826045" cy="72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4CC413-04E0-483B-8C02-5AFC8A0B5082}"/>
                </a:ext>
              </a:extLst>
            </p:cNvPr>
            <p:cNvSpPr txBox="1"/>
            <p:nvPr/>
          </p:nvSpPr>
          <p:spPr>
            <a:xfrm>
              <a:off x="1431980" y="2490120"/>
              <a:ext cx="4781424" cy="41845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</a:rPr>
                <a:t>на личном приеме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F35FB5E-A17A-41B0-8C1D-46A1EEF278C9}"/>
              </a:ext>
            </a:extLst>
          </p:cNvPr>
          <p:cNvSpPr txBox="1"/>
          <p:nvPr/>
        </p:nvSpPr>
        <p:spPr>
          <a:xfrm>
            <a:off x="584101" y="5987573"/>
            <a:ext cx="6596963" cy="271869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 7</a:t>
            </a:r>
            <a:r>
              <a:rPr lang="ru-RU" sz="1400" dirty="0">
                <a:solidFill>
                  <a:srgbClr val="002060"/>
                </a:solidFill>
              </a:rPr>
              <a:t> дней при принятии решения о направлении обращения по принадлежности (в государственный, правоохранительный орган или в иную прокуратуру)</a:t>
            </a:r>
          </a:p>
          <a:p>
            <a:pPr marL="266700" indent="-266700" algn="just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15</a:t>
            </a:r>
            <a:r>
              <a:rPr lang="ru-RU" sz="1400" dirty="0">
                <a:solidFill>
                  <a:srgbClr val="002060"/>
                </a:solidFill>
              </a:rPr>
              <a:t> дней рассматриваются обращения ветеранов и инвалидов Великой Отечественной войны, а также граждан Российской Федерации, являющихся бывшими несовершеннолетними узниками концлагерей, гетто, других мест принудительного содержания, созданных фашистами и их союзниками в период Второй мировой войны</a:t>
            </a:r>
            <a:r>
              <a:rPr lang="ru-RU" sz="1400" dirty="0"/>
              <a:t> </a:t>
            </a:r>
          </a:p>
          <a:p>
            <a:pPr marL="266700" indent="-266700" algn="just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15</a:t>
            </a:r>
            <a:r>
              <a:rPr lang="ru-RU" sz="1400" dirty="0">
                <a:solidFill>
                  <a:srgbClr val="002060"/>
                </a:solidFill>
              </a:rPr>
              <a:t> дней для подготовки ответа о разъяснениях действующего законодательства</a:t>
            </a:r>
          </a:p>
          <a:p>
            <a:pPr marL="171450" indent="-171450" algn="just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  30</a:t>
            </a:r>
            <a:r>
              <a:rPr lang="ru-RU" sz="1400" dirty="0">
                <a:solidFill>
                  <a:srgbClr val="002060"/>
                </a:solidFill>
              </a:rPr>
              <a:t> дней в случае проведения проверки по обращению</a:t>
            </a:r>
          </a:p>
          <a:p>
            <a:pPr marL="268288" indent="-268288" algn="just">
              <a:spcAft>
                <a:spcPts val="45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</a:rPr>
              <a:t>3</a:t>
            </a:r>
            <a:r>
              <a:rPr lang="ru-RU" sz="1400" dirty="0">
                <a:solidFill>
                  <a:srgbClr val="002060"/>
                </a:solidFill>
              </a:rPr>
              <a:t> суток при проведении проверки в порядке ст.124 УПК РФ, в исключительных случаях срок может быть продлен до </a:t>
            </a:r>
            <a:r>
              <a:rPr lang="ru-RU" sz="1400" b="1" dirty="0">
                <a:solidFill>
                  <a:srgbClr val="002060"/>
                </a:solidFill>
              </a:rPr>
              <a:t>10</a:t>
            </a:r>
            <a:r>
              <a:rPr lang="ru-RU" sz="1400" dirty="0">
                <a:solidFill>
                  <a:srgbClr val="002060"/>
                </a:solidFill>
              </a:rPr>
              <a:t> суток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709FFC-6ECE-4507-8509-5025FCB022F6}"/>
              </a:ext>
            </a:extLst>
          </p:cNvPr>
          <p:cNvSpPr txBox="1"/>
          <p:nvPr/>
        </p:nvSpPr>
        <p:spPr>
          <a:xfrm>
            <a:off x="648493" y="8956330"/>
            <a:ext cx="646818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152157" algn="just">
              <a:spcAft>
                <a:spcPts val="450"/>
              </a:spcAft>
            </a:pPr>
            <a:r>
              <a:rPr lang="ru-RU" sz="1600" i="1" dirty="0">
                <a:solidFill>
                  <a:srgbClr val="002060"/>
                </a:solidFill>
              </a:rPr>
              <a:t>В соответствии с ч. 2 ст. 8 ФЗ от 02.05.2006 №59-ФЗ письменные обращения в органах прокуратуры регистрируются в течение 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3-х дней </a:t>
            </a:r>
            <a:r>
              <a:rPr lang="ru-RU" sz="1600" i="1" dirty="0">
                <a:solidFill>
                  <a:srgbClr val="002060"/>
                </a:solidFill>
              </a:rPr>
              <a:t>с даты поступления.</a:t>
            </a:r>
            <a:endParaRPr lang="ru-RU" sz="1600" i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A9CEB1-1C22-40BF-9555-71E75EC2F6F7}"/>
              </a:ext>
            </a:extLst>
          </p:cNvPr>
          <p:cNvSpPr txBox="1"/>
          <p:nvPr/>
        </p:nvSpPr>
        <p:spPr>
          <a:xfrm>
            <a:off x="2050702" y="5470654"/>
            <a:ext cx="399166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Сроки рассмотрения обращений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28D8E2D-9008-42B6-B3F5-2B45143BB65A}"/>
              </a:ext>
            </a:extLst>
          </p:cNvPr>
          <p:cNvCxnSpPr>
            <a:cxnSpLocks/>
          </p:cNvCxnSpPr>
          <p:nvPr/>
        </p:nvCxnSpPr>
        <p:spPr>
          <a:xfrm>
            <a:off x="558122" y="9080500"/>
            <a:ext cx="0" cy="590550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6DDCBB3-53B8-4C88-8D17-A5154C353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000"/>
                    </a14:imgEffect>
                    <a14:imgEffect>
                      <a14:colorTemperature colorTemp="6200"/>
                    </a14:imgEffect>
                    <a14:imgEffect>
                      <a14:saturation sat="103000"/>
                    </a14:imgEffect>
                    <a14:imgEffect>
                      <a14:brightnessContrast bright="-82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58" y="-129699"/>
            <a:ext cx="10184668" cy="1118099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85118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E471FE0-080F-4605-81CA-E89CF435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colorTemperature colorTemp="6200"/>
                    </a14:imgEffect>
                    <a14:imgEffect>
                      <a14:saturation sat="103000"/>
                    </a14:imgEffect>
                    <a14:imgEffect>
                      <a14:brightnessContrast bright="-82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21" y="-339753"/>
            <a:ext cx="10184668" cy="11180994"/>
          </a:xfrm>
          <a:prstGeom prst="rect">
            <a:avLst/>
          </a:prstGeom>
          <a:noFill/>
          <a:effectLst/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350291E-90FC-49B3-8259-E4743D336ECA}"/>
              </a:ext>
            </a:extLst>
          </p:cNvPr>
          <p:cNvGrpSpPr/>
          <p:nvPr/>
        </p:nvGrpSpPr>
        <p:grpSpPr>
          <a:xfrm>
            <a:off x="158516" y="1643043"/>
            <a:ext cx="7166539" cy="3421954"/>
            <a:chOff x="183866" y="1782560"/>
            <a:chExt cx="5748641" cy="19635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BCF472-611E-420E-A5B8-4D4EAB4DEDC7}"/>
                </a:ext>
              </a:extLst>
            </p:cNvPr>
            <p:cNvSpPr txBox="1"/>
            <p:nvPr/>
          </p:nvSpPr>
          <p:spPr>
            <a:xfrm>
              <a:off x="1479260" y="1782560"/>
              <a:ext cx="4453247" cy="1255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indent="266700" algn="just">
                <a:spcAft>
                  <a:spcPts val="45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В прокуратуре Республики Бурятия прием проводится ежедневно, в том числе в выходные и праздничные дни, с </a:t>
              </a:r>
              <a:r>
                <a:rPr lang="ru-RU" b="1" dirty="0">
                  <a:solidFill>
                    <a:srgbClr val="FF0000"/>
                  </a:solidFill>
                </a:rPr>
                <a:t>8.30 до 18.00 </a:t>
              </a:r>
              <a:r>
                <a:rPr lang="ru-RU" sz="1600" dirty="0">
                  <a:solidFill>
                    <a:srgbClr val="002060"/>
                  </a:solidFill>
                </a:rPr>
                <a:t>(обед с 12.30 до 14.00) по адресу: г.Улан-Удэ, ул. Борсоева, 23а.</a:t>
              </a:r>
            </a:p>
            <a:p>
              <a:pPr indent="266700" algn="just">
                <a:spcAft>
                  <a:spcPts val="45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В районных, межрайонных и специализированной прокуратурах прием проводится в рабочие дни с понедельника по пятницу с </a:t>
              </a:r>
              <a:r>
                <a:rPr lang="ru-RU" b="1" dirty="0">
                  <a:solidFill>
                    <a:srgbClr val="FF0000"/>
                  </a:solidFill>
                </a:rPr>
                <a:t>8.30 до 18.00 </a:t>
              </a:r>
              <a:r>
                <a:rPr lang="ru-RU" sz="1600" dirty="0">
                  <a:solidFill>
                    <a:srgbClr val="002060"/>
                  </a:solidFill>
                </a:rPr>
                <a:t>(обед с 12.30 до 14.00).</a:t>
              </a:r>
              <a:endPara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76" name="Picture 28">
              <a:extLst>
                <a:ext uri="{FF2B5EF4-FFF2-40B4-BE49-F238E27FC236}">
                  <a16:creationId xmlns:a16="http://schemas.microsoft.com/office/drawing/2014/main" id="{0C2DBE78-F710-4132-9A83-2C596CDDF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66" y="2859638"/>
              <a:ext cx="1242754" cy="886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D862EA-6DC9-4F98-940F-9610FDD76FBC}"/>
                </a:ext>
              </a:extLst>
            </p:cNvPr>
            <p:cNvSpPr txBox="1"/>
            <p:nvPr/>
          </p:nvSpPr>
          <p:spPr>
            <a:xfrm>
              <a:off x="1479260" y="3152030"/>
              <a:ext cx="4190874" cy="3355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indent="266700" algn="just">
                <a:spcAft>
                  <a:spcPts val="45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При личном приеме гражданин обязан предъявить документ, удостоверяющий его личность.</a:t>
              </a:r>
              <a:endPara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BA65A00-83AE-4788-8227-4207F35D3657}"/>
              </a:ext>
            </a:extLst>
          </p:cNvPr>
          <p:cNvSpPr txBox="1"/>
          <p:nvPr/>
        </p:nvSpPr>
        <p:spPr>
          <a:xfrm>
            <a:off x="1488743" y="353793"/>
            <a:ext cx="342615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ПРОКУРАТУРА РЕСПУБЛИКИ БУРЯТИЯ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EC9F38-3FE3-4B5D-9495-B42EDAF6A112}"/>
              </a:ext>
            </a:extLst>
          </p:cNvPr>
          <p:cNvSpPr txBox="1"/>
          <p:nvPr/>
        </p:nvSpPr>
        <p:spPr>
          <a:xfrm>
            <a:off x="1488743" y="856348"/>
            <a:ext cx="476521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ПРИЕМ ГРАЖДАН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7270F8-DB11-4729-9B93-F99FCD33AC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" y="108226"/>
            <a:ext cx="1540307" cy="1476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5AFCCA-7BD6-4F14-ABE3-449B0269C8D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" y="1818583"/>
            <a:ext cx="1467537" cy="1467537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B7059FA-B7F7-48C8-9E77-7B06A2640E31}"/>
              </a:ext>
            </a:extLst>
          </p:cNvPr>
          <p:cNvCxnSpPr>
            <a:cxnSpLocks/>
          </p:cNvCxnSpPr>
          <p:nvPr/>
        </p:nvCxnSpPr>
        <p:spPr>
          <a:xfrm>
            <a:off x="1594533" y="797430"/>
            <a:ext cx="3218767" cy="0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0F753B0-FC7A-4EB2-A061-680FE4343B28}"/>
              </a:ext>
            </a:extLst>
          </p:cNvPr>
          <p:cNvSpPr txBox="1"/>
          <p:nvPr/>
        </p:nvSpPr>
        <p:spPr>
          <a:xfrm>
            <a:off x="608922" y="5698555"/>
            <a:ext cx="6743699" cy="31700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55600" indent="-3556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наименование органа </a:t>
            </a:r>
          </a:p>
          <a:p>
            <a:pPr marL="355600" indent="-3556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ФИО гражданина, направившего обращение</a:t>
            </a:r>
          </a:p>
          <a:p>
            <a:pPr marL="160729" indent="-160729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>
                <a:solidFill>
                  <a:srgbClr val="002060"/>
                </a:solidFill>
              </a:rPr>
              <a:t>   существо </a:t>
            </a:r>
            <a:r>
              <a:rPr lang="ru-RU" sz="2000" dirty="0">
                <a:solidFill>
                  <a:srgbClr val="002060"/>
                </a:solidFill>
              </a:rPr>
              <a:t>жалобы, заявления или предложения</a:t>
            </a:r>
          </a:p>
          <a:p>
            <a:pPr marL="355600" indent="-3556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почтовый адрес или адрес электронной почты, по которому должен быть направлен ответ</a:t>
            </a:r>
          </a:p>
          <a:p>
            <a:pPr marL="160729" indent="-160729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  личная подпись и дата (для письменного обращения)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pPr indent="352425"/>
            <a:endParaRPr lang="ru-RU" sz="1600" i="1" dirty="0">
              <a:solidFill>
                <a:srgbClr val="002060"/>
              </a:solidFill>
            </a:endParaRPr>
          </a:p>
          <a:p>
            <a:pPr indent="352425"/>
            <a:endParaRPr lang="ru-RU" sz="1600" i="1" dirty="0">
              <a:solidFill>
                <a:srgbClr val="002060"/>
              </a:solidFill>
            </a:endParaRPr>
          </a:p>
          <a:p>
            <a:pPr indent="352425"/>
            <a:r>
              <a:rPr lang="ru-RU" sz="1600" i="1" dirty="0">
                <a:solidFill>
                  <a:srgbClr val="002060"/>
                </a:solidFill>
              </a:rPr>
              <a:t>В случае необходимости в подтверждении своих доводов гражданин прилагает к обращению документы, материалы, либо их копии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846355-D303-4820-B9D1-487685B95031}"/>
              </a:ext>
            </a:extLst>
          </p:cNvPr>
          <p:cNvSpPr txBox="1"/>
          <p:nvPr/>
        </p:nvSpPr>
        <p:spPr>
          <a:xfrm>
            <a:off x="755320" y="5099577"/>
            <a:ext cx="6954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В письменном обращении обязательно указываются: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6925F4AE-1B3E-46A7-BAD8-5D0331DA209B}"/>
              </a:ext>
            </a:extLst>
          </p:cNvPr>
          <p:cNvCxnSpPr>
            <a:cxnSpLocks/>
          </p:cNvCxnSpPr>
          <p:nvPr/>
        </p:nvCxnSpPr>
        <p:spPr>
          <a:xfrm>
            <a:off x="608922" y="8296275"/>
            <a:ext cx="0" cy="404813"/>
          </a:xfrm>
          <a:prstGeom prst="line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60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320</Words>
  <Application>Microsoft Office PowerPoint</Application>
  <PresentationFormat>Произвольный</PresentationFormat>
  <Paragraphs>35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Evgenii</dc:creator>
  <cp:lastModifiedBy>Печать</cp:lastModifiedBy>
  <cp:revision>49</cp:revision>
  <cp:lastPrinted>2024-01-26T11:46:55Z</cp:lastPrinted>
  <dcterms:created xsi:type="dcterms:W3CDTF">2024-01-25T13:15:13Z</dcterms:created>
  <dcterms:modified xsi:type="dcterms:W3CDTF">2024-01-29T07:24:34Z</dcterms:modified>
</cp:coreProperties>
</file>