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1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notesSlides/notesSlide3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4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notesSlides/notesSlide5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6.xml" ContentType="application/vnd.openxmlformats-officedocument.presentationml.notesSlide+xml"/>
  <Override PartName="/ppt/charts/chart24.xml" ContentType="application/vnd.openxmlformats-officedocument.drawingml.chart+xml"/>
  <Override PartName="/ppt/theme/themeOverride17.xml" ContentType="application/vnd.openxmlformats-officedocument.themeOverride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25.xml" ContentType="application/vnd.openxmlformats-officedocument.drawingml.chart+xml"/>
  <Override PartName="/ppt/theme/themeOverride18.xml" ContentType="application/vnd.openxmlformats-officedocument.themeOverride+xml"/>
  <Override PartName="/ppt/charts/chart26.xml" ContentType="application/vnd.openxmlformats-officedocument.drawingml.chart+xml"/>
  <Override PartName="/ppt/notesSlides/notesSlide8.xml" ContentType="application/vnd.openxmlformats-officedocument.presentationml.notesSlide+xml"/>
  <Override PartName="/ppt/charts/chart2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40" autoAdjust="0"/>
    <p:restoredTop sz="94660"/>
  </p:normalViewPr>
  <p:slideViewPr>
    <p:cSldViewPr>
      <p:cViewPr varScale="1">
        <p:scale>
          <a:sx n="117" d="100"/>
          <a:sy n="117" d="100"/>
        </p:scale>
        <p:origin x="-154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7.xml"/></Relationships>
</file>

<file path=ppt/charts/_rels/chart2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18.xm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Obmennik\&#1060;&#1080;&#1083;&#1080;&#1087;&#1087;&#1086;&#1074;&#1072;%20&#1052;.&#1057;\&#1076;&#1083;&#1103;%20&#1040;&#1088;&#1090;&#1077;&#1084;&#1072;\01_&#1058;&#1045;&#1050;&#1059;&#1065;&#1048;&#1045;%20&#1047;&#1040;&#1044;&#1040;&#1053;&#1048;&#1071;\2018%20&#1043;&#1054;&#1044;\04___4%20&#1052;&#1045;&#1057;%202018\02_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4%20&#1084;&#1077;&#1089;.%202018%20&#1075;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\\10.52.1.50\sys\veda\Obmennik\Obmennik\&#1060;&#1080;&#1083;&#1080;&#1087;&#1087;&#1086;&#1074;&#1072;%20&#1052;.&#1057;\&#1076;&#1083;&#1103;%20&#1040;&#1085;&#1076;&#1088;&#1077;&#1103;\&#1055;&#1088;&#1077;&#1079;&#1077;&#1085;&#1090;&#1072;&#1094;&#1080;&#1103;%20&#1076;&#1083;&#1103;%20&#1057;&#1052;&#1048;\&#1044;&#1072;&#1085;&#1085;&#1099;&#1077;%20&#1087;&#1088;&#1077;&#1079;&#1077;&#1085;&#1090;&#1072;&#1094;&#1080;&#1080;%20&#1076;&#1083;&#1103;%20&#1057;&#1052;&#1048;%20-%205%20&#1084;&#1077;&#1089;.%202018%20&#1075;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619382275270863"/>
          <c:y val="9.5807076248170406E-2"/>
          <c:w val="0.49685260260584996"/>
          <c:h val="0.77599332549219058"/>
        </c:manualLayout>
      </c:layout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0.13569043378277817"/>
                  <c:y val="1.0823433800632741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105 - 107 УК РФ - 170 (0,2%)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3994488188976378"/>
                  <c:y val="-1.7264808595163855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111 УК РФ - 564 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5122375328083989E-2"/>
                  <c:y val="-4.3938465114619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 dirty="0">
                        <a:effectLst/>
                      </a:rPr>
                      <a:t>ст. 131 УК РФ - 72 (</a:t>
                    </a:r>
                    <a:r>
                      <a:rPr lang="ru-RU" sz="900" b="1" i="0" u="none" strike="noStrike" baseline="0" dirty="0" smtClean="0">
                        <a:effectLst/>
                      </a:rPr>
                      <a:t>0,07%)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0812025671816611"/>
                  <c:y val="-1.8209501063551889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126 УК РФ - 21 (0,02%)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765496175823468"/>
                  <c:y val="1.1433618191091042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127 УК РФ - 12 (0,01%)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9501706036745406"/>
                  <c:y val="5.03582577050243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ст. 158 УК РФ </a:t>
                    </a:r>
                    <a:r>
                      <a:rPr lang="ru-RU" dirty="0" smtClean="0"/>
                      <a:t>- 40 </a:t>
                    </a:r>
                    <a:r>
                      <a:rPr lang="ru-RU" dirty="0"/>
                      <a:t>452 (43,0%)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1626859142607174E-2"/>
                  <c:y val="3.808634089122595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161 УК РФ - 2657 (2,8%)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7.4442585301837269E-2"/>
                  <c:y val="7.4988220749259107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162 УК РФ - 468 (0,5%)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0311351706036745"/>
                  <c:y val="-0.14916569208254249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159 - 159.6 УК РФ - 17 309 (18,4%)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3229053639317029E-2"/>
                  <c:y val="3.2290066606746708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222 УК РФ - 376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8320745997991266E-3"/>
                  <c:y val="-2.6189633489967813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ст. 290 - 291.2 УК РФ -523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(0,6%)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5502230971128608"/>
                  <c:y val="-2.9658149004762244E-2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ПРЕСТУПЛЕНИЯ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СВЯЗАННЫЕ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 С НАРКОТИКАМИ 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И СДВ - 11 705 (12,4%)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15066415135608049"/>
                  <c:y val="0.14668288978556579"/>
                </c:manualLayout>
              </c:layout>
              <c:tx>
                <c:rich>
                  <a:bodyPr/>
                  <a:lstStyle/>
                  <a:p>
                    <a:r>
                      <a:rPr lang="ru-RU" sz="900" b="1" i="0" u="none" strike="noStrike" baseline="0">
                        <a:effectLst/>
                      </a:rPr>
                      <a:t>ПРОЧИЕ ПЕРСТУПЛЕНИЯ -</a:t>
                    </a:r>
                  </a:p>
                  <a:p>
                    <a:r>
                      <a:rPr lang="ru-RU" sz="900" b="1" i="0" u="none" strike="noStrike" baseline="0">
                        <a:effectLst/>
                      </a:rPr>
                      <a:t>19 811 (21,0%)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'[Данные презентации для СМИ - 5 мес. 2018 г.xlsx]Всего зарег. прест.'!$A$8:$A$20</c:f>
              <c:strCache>
                <c:ptCount val="13"/>
                <c:pt idx="0">
                  <c:v>УБИЙСТВО И ПОКУШ.НА УБИЙСТВО</c:v>
                </c:pt>
                <c:pt idx="1">
                  <c:v>УМЫШЛ.ПРИЧ. ТЯЖК. ВРЕДА ЗДОР.</c:v>
                </c:pt>
                <c:pt idx="2">
                  <c:v>ИЗНАСИЛОВАНИЕ И ПОКУШ. НА ИЗНАС.</c:v>
                </c:pt>
                <c:pt idx="3">
                  <c:v>ПОХИЩЕНИЕ ЧЕЛОВЕКА</c:v>
                </c:pt>
                <c:pt idx="4">
                  <c:v>НЕЗАКОННОЕ ЛИШЕНИЕ СВОБОДЫ</c:v>
                </c:pt>
                <c:pt idx="5">
                  <c:v>КРАЖА</c:v>
                </c:pt>
                <c:pt idx="6">
                  <c:v>ГРАБЕЖ</c:v>
                </c:pt>
                <c:pt idx="7">
                  <c:v>РАЗБОЙ</c:v>
                </c:pt>
                <c:pt idx="8">
                  <c:v>МОШЕННИЧЕСТВО</c:v>
                </c:pt>
                <c:pt idx="9">
                  <c:v>ХРАНЕНИЕ ОРУЖИЯ</c:v>
                </c:pt>
                <c:pt idx="10">
                  <c:v>ВЗЯТОЧНИЧЕСТВО</c:v>
                </c:pt>
                <c:pt idx="11">
                  <c:v>ПРЕСТУПЛ. СВЯЗ. С НАРК. И СДВ</c:v>
                </c:pt>
                <c:pt idx="12">
                  <c:v>ПРОЧИЕ ПРЕСТУПЛЕНИЯ</c:v>
                </c:pt>
              </c:strCache>
            </c:strRef>
          </c:cat>
          <c:val>
            <c:numRef>
              <c:f>'[Данные презентации для СМИ - 5 мес. 2018 г.xlsx]Всего зарег. прест.'!$B$8:$B$20</c:f>
              <c:numCache>
                <c:formatCode>General</c:formatCode>
                <c:ptCount val="13"/>
                <c:pt idx="0">
                  <c:v>170</c:v>
                </c:pt>
                <c:pt idx="1">
                  <c:v>564</c:v>
                </c:pt>
                <c:pt idx="2">
                  <c:v>72</c:v>
                </c:pt>
                <c:pt idx="3">
                  <c:v>21</c:v>
                </c:pt>
                <c:pt idx="4">
                  <c:v>12</c:v>
                </c:pt>
                <c:pt idx="5" formatCode="#,##0">
                  <c:v>40452</c:v>
                </c:pt>
                <c:pt idx="6">
                  <c:v>2657</c:v>
                </c:pt>
                <c:pt idx="7">
                  <c:v>468</c:v>
                </c:pt>
                <c:pt idx="8" formatCode="#,##0">
                  <c:v>17309</c:v>
                </c:pt>
                <c:pt idx="9">
                  <c:v>376</c:v>
                </c:pt>
                <c:pt idx="10">
                  <c:v>523</c:v>
                </c:pt>
                <c:pt idx="11">
                  <c:v>11705</c:v>
                </c:pt>
                <c:pt idx="12">
                  <c:v>19811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8846073928258966"/>
          <c:y val="5.0290574217413307E-2"/>
          <c:w val="0.30930588363954503"/>
          <c:h val="0.90753038851116674"/>
        </c:manualLayout>
      </c:layout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spPr>
    <a:ln>
      <a:noFill/>
    </a:ln>
    <a:effectLst>
      <a:softEdge rad="63500"/>
    </a:effectLst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28608</c:v>
              </c:pt>
              <c:pt idx="1">
                <c:v>170</c:v>
              </c:pt>
              <c:pt idx="2">
                <c:v>2457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1481</c:v>
              </c:pt>
              <c:pt idx="1">
                <c:v>828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2067</c:v>
              </c:pt>
              <c:pt idx="1">
                <c:v>71</c:v>
              </c:pt>
              <c:pt idx="2">
                <c:v>171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298</c:v>
              </c:pt>
              <c:pt idx="1">
                <c:v>172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н. летн + мал</c:v>
              </c:pt>
              <c:pt idx="2">
                <c:v>пожил </c:v>
              </c:pt>
            </c:strLit>
          </c:cat>
          <c:val>
            <c:numLit>
              <c:formatCode>General</c:formatCode>
              <c:ptCount val="3"/>
              <c:pt idx="0">
                <c:v>441</c:v>
              </c:pt>
              <c:pt idx="1">
                <c:v>10</c:v>
              </c:pt>
              <c:pt idx="2">
                <c:v>19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9177297416763549"/>
          <c:y val="1.3878048341109596E-2"/>
          <c:w val="0.74264688015609781"/>
          <c:h val="0.9091045562533135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г.xlsx]Предв. рассл. прест.'!$B$24</c:f>
              <c:strCache>
                <c:ptCount val="1"/>
                <c:pt idx="0">
                  <c:v>8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"/>
                  <c:y val="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0"/>
                  <c:y val="8.243174959441311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УВД НА МЕТРОПОЛИТЕНЕ</c:v>
                </c:pt>
                <c:pt idx="8">
                  <c:v>ВОСТОЧНЫЙ ОКРУГ</c:v>
                </c:pt>
                <c:pt idx="9">
                  <c:v>ЗЕЛЕНОГРАДСКИЙ ОКРУГ</c:v>
                </c:pt>
                <c:pt idx="10">
                  <c:v>ТРОИЦКИЙ И НОВОМОСКОВСКИЙ ОКРУГА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прест.'!$B$25:$B$36</c:f>
              <c:numCache>
                <c:formatCode>0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8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11</c:v>
                </c:pt>
                <c:pt idx="9">
                  <c:v>5</c:v>
                </c:pt>
                <c:pt idx="10">
                  <c:v>21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г.xlsx]Предв. рассл. прест.'!$C$24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"/>
                  <c:y val="-4.1215874797206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0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4.12158747972069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0"/>
                  <c:y val="-8.24317495944130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4840745394486686E-3"/>
                  <c:y val="-1.2364762439161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0"/>
                  <c:y val="-8.243174959441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прест.'!$A$25:$A$36</c:f>
              <c:strCache>
                <c:ptCount val="12"/>
                <c:pt idx="0">
                  <c:v>ЦЕНТРАЛЬНЫЙ ОКРУГ</c:v>
                </c:pt>
                <c:pt idx="1">
                  <c:v>ЮГО-ВОСТОЧНЫЙ ОКРУГ</c:v>
                </c:pt>
                <c:pt idx="2">
                  <c:v>ЮЖНЫЙ ОКРУГ</c:v>
                </c:pt>
                <c:pt idx="3">
                  <c:v>ЮГО-ЗАПАДНЫЙ ОКРУГ</c:v>
                </c:pt>
                <c:pt idx="4">
                  <c:v>ЗАПАДНЫЙ ОКРУГ</c:v>
                </c:pt>
                <c:pt idx="5">
                  <c:v>СЕВЕРО-ЗАПАДНЫЙ ОКРУГ</c:v>
                </c:pt>
                <c:pt idx="6">
                  <c:v>СЕВЕРНЫЙ ОКРУГ</c:v>
                </c:pt>
                <c:pt idx="7">
                  <c:v>УВД НА МЕТРОПОЛИТЕНЕ</c:v>
                </c:pt>
                <c:pt idx="8">
                  <c:v>ВОСТОЧНЫЙ ОКРУГ</c:v>
                </c:pt>
                <c:pt idx="9">
                  <c:v>ЗЕЛЕНОГРАДСКИЙ ОКРУГ</c:v>
                </c:pt>
                <c:pt idx="10">
                  <c:v>ТРОИЦКИЙ И НОВОМОСКОВСКИЙ ОКРУГА</c:v>
                </c:pt>
                <c:pt idx="11">
                  <c:v>СЕВЕРО-ВОСТОЧНЫЙ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прест.'!$C$25:$C$36</c:f>
              <c:numCache>
                <c:formatCode>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53"/>
        <c:axId val="84116608"/>
        <c:axId val="84118144"/>
      </c:barChart>
      <c:catAx>
        <c:axId val="84116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18144"/>
        <c:crosses val="autoZero"/>
        <c:auto val="1"/>
        <c:lblAlgn val="ctr"/>
        <c:lblOffset val="100"/>
        <c:noMultiLvlLbl val="0"/>
      </c:catAx>
      <c:valAx>
        <c:axId val="84118144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16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131253093090664"/>
          <c:y val="0.80789267662130815"/>
          <c:w val="0.26097650219908664"/>
          <c:h val="0.11163575095716688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0171409946305731"/>
          <c:y val="3.7021669948470205E-2"/>
          <c:w val="0.56125456490290604"/>
          <c:h val="0.909942172270772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г.xlsx]Предв. рассл. прест.'!$B$8</c:f>
              <c:strCache>
                <c:ptCount val="1"/>
                <c:pt idx="0">
                  <c:v>8 месяцев 2017 года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0">
                  <a:srgbClr val="F79646">
                    <a:shade val="93000"/>
                    <a:satMod val="130000"/>
                  </a:srgbClr>
                </a:gs>
                <a:gs pos="5000">
                  <a:srgbClr val="C00000"/>
                </a:gs>
              </a:gsLst>
              <a:lin ang="16200000" scaled="0"/>
            </a:gra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СЕВЕРНЫЙ ОКРУГ</c:v>
                </c:pt>
                <c:pt idx="5">
                  <c:v>ЦЕНТРАЛЬНЫЙ ОКРУГ</c:v>
                </c:pt>
                <c:pt idx="6">
                  <c:v>ЮГО-ЗАПАДНЫЙ ОКРУГ</c:v>
                </c:pt>
                <c:pt idx="7">
                  <c:v>СЕВЕРО-ВОСТОЧНЫЙ ОКРУГ</c:v>
                </c:pt>
                <c:pt idx="8">
                  <c:v>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прест.'!$B$9:$B$20</c:f>
              <c:numCache>
                <c:formatCode>General</c:formatCode>
                <c:ptCount val="12"/>
                <c:pt idx="0">
                  <c:v>269</c:v>
                </c:pt>
                <c:pt idx="1">
                  <c:v>380</c:v>
                </c:pt>
                <c:pt idx="2">
                  <c:v>898</c:v>
                </c:pt>
                <c:pt idx="3">
                  <c:v>1260</c:v>
                </c:pt>
                <c:pt idx="4">
                  <c:v>1524</c:v>
                </c:pt>
                <c:pt idx="5">
                  <c:v>2043</c:v>
                </c:pt>
                <c:pt idx="6">
                  <c:v>1613</c:v>
                </c:pt>
                <c:pt idx="7">
                  <c:v>1689</c:v>
                </c:pt>
                <c:pt idx="8">
                  <c:v>1847</c:v>
                </c:pt>
                <c:pt idx="9">
                  <c:v>2120</c:v>
                </c:pt>
                <c:pt idx="10">
                  <c:v>2768</c:v>
                </c:pt>
                <c:pt idx="11">
                  <c:v>2018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г.xlsx]Предв. рассл. прест.'!$C$8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г.xlsx]Предв. рассл. прест.'!$A$9:$A$20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СЕВЕРНЫЙ ОКРУГ</c:v>
                </c:pt>
                <c:pt idx="5">
                  <c:v>ЦЕНТРАЛЬНЫЙ ОКРУГ</c:v>
                </c:pt>
                <c:pt idx="6">
                  <c:v>ЮГО-ЗАПАДНЫЙ ОКРУГ</c:v>
                </c:pt>
                <c:pt idx="7">
                  <c:v>СЕВЕРО-ВОСТОЧНЫЙ ОКРУГ</c:v>
                </c:pt>
                <c:pt idx="8">
                  <c:v>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г.xlsx]Предв. рассл. прест.'!$C$9:$C$20</c:f>
              <c:numCache>
                <c:formatCode>General</c:formatCode>
                <c:ptCount val="12"/>
                <c:pt idx="0">
                  <c:v>279</c:v>
                </c:pt>
                <c:pt idx="1">
                  <c:v>377</c:v>
                </c:pt>
                <c:pt idx="2">
                  <c:v>1043</c:v>
                </c:pt>
                <c:pt idx="3">
                  <c:v>1438</c:v>
                </c:pt>
                <c:pt idx="4">
                  <c:v>1744</c:v>
                </c:pt>
                <c:pt idx="5">
                  <c:v>1819</c:v>
                </c:pt>
                <c:pt idx="6">
                  <c:v>1838</c:v>
                </c:pt>
                <c:pt idx="7">
                  <c:v>1983</c:v>
                </c:pt>
                <c:pt idx="8">
                  <c:v>2002</c:v>
                </c:pt>
                <c:pt idx="9">
                  <c:v>2162</c:v>
                </c:pt>
                <c:pt idx="10">
                  <c:v>2251</c:v>
                </c:pt>
                <c:pt idx="11">
                  <c:v>2957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6"/>
        <c:axId val="84173568"/>
        <c:axId val="84175104"/>
      </c:barChart>
      <c:catAx>
        <c:axId val="84173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75104"/>
        <c:crosses val="autoZero"/>
        <c:auto val="1"/>
        <c:lblAlgn val="ctr"/>
        <c:lblOffset val="100"/>
        <c:noMultiLvlLbl val="0"/>
      </c:catAx>
      <c:valAx>
        <c:axId val="84175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17356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660429623771171"/>
          <c:y val="2.5085639310974565E-2"/>
          <c:w val="0.76482198139918511"/>
          <c:h val="0.9091045562533124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г.xlsx]Прест. сов. несовершненнолетн.'!$B$6</c:f>
              <c:strCache>
                <c:ptCount val="1"/>
                <c:pt idx="0">
                  <c:v>8 месяцев 2017 года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г.xlsx]Прест. сов. несовершненнолетн.'!$A$7:$A$19</c:f>
              <c:strCache>
                <c:ptCount val="13"/>
                <c:pt idx="0">
                  <c:v>УВД НА МЕТРОПОЛИТЕНЕ</c:v>
                </c:pt>
                <c:pt idx="1">
                  <c:v>ТРОИЦКИЙ ОКРУГ</c:v>
                </c:pt>
                <c:pt idx="2">
                  <c:v>ЗЕЛЕНОГРАДСКИЙ ОКРУГ</c:v>
                </c:pt>
                <c:pt idx="3">
                  <c:v>НОВОМОСКОВСКИЙ ОКРУГ</c:v>
                </c:pt>
                <c:pt idx="4">
                  <c:v>ЮГО-ЗАПАДНЫЙ ОКРУГ</c:v>
                </c:pt>
                <c:pt idx="5">
                  <c:v>СЕВЕРО-ВОСТОЧНЫЙ ОКРУГ</c:v>
                </c:pt>
                <c:pt idx="6">
                  <c:v>СЕВЕРНЫЙ ОКРУГ</c:v>
                </c:pt>
                <c:pt idx="7">
                  <c:v>ЗАПАДНЫЙ ОКРУГ</c:v>
                </c:pt>
                <c:pt idx="8">
                  <c:v>СЕВЕРО-ЗАПАДНЫЙ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ЦЕНТРАЛЬНЫЙ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г.xlsx]Прест. сов. несовершненнолетн.'!$B$7:$B$19</c:f>
              <c:numCache>
                <c:formatCode>General</c:formatCode>
                <c:ptCount val="13"/>
                <c:pt idx="0">
                  <c:v>10</c:v>
                </c:pt>
                <c:pt idx="1">
                  <c:v>23</c:v>
                </c:pt>
                <c:pt idx="2">
                  <c:v>16</c:v>
                </c:pt>
                <c:pt idx="3">
                  <c:v>7</c:v>
                </c:pt>
                <c:pt idx="4">
                  <c:v>29</c:v>
                </c:pt>
                <c:pt idx="5">
                  <c:v>35</c:v>
                </c:pt>
                <c:pt idx="6">
                  <c:v>26</c:v>
                </c:pt>
                <c:pt idx="7">
                  <c:v>24</c:v>
                </c:pt>
                <c:pt idx="8">
                  <c:v>23</c:v>
                </c:pt>
                <c:pt idx="9">
                  <c:v>44</c:v>
                </c:pt>
                <c:pt idx="10">
                  <c:v>44</c:v>
                </c:pt>
                <c:pt idx="11">
                  <c:v>18</c:v>
                </c:pt>
                <c:pt idx="12">
                  <c:v>49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г.xlsx]Прест. сов. несовершненнолетн.'!$C$6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'[Данные презентации для СМИ - 5 мес. 2018 г.xlsx]Прест. сов. несовершненнолетн.'!$A$7:$A$19</c:f>
              <c:strCache>
                <c:ptCount val="13"/>
                <c:pt idx="0">
                  <c:v>УВД НА МЕТРОПОЛИТЕНЕ</c:v>
                </c:pt>
                <c:pt idx="1">
                  <c:v>ТРОИЦКИЙ ОКРУГ</c:v>
                </c:pt>
                <c:pt idx="2">
                  <c:v>ЗЕЛЕНОГРАДСКИЙ ОКРУГ</c:v>
                </c:pt>
                <c:pt idx="3">
                  <c:v>НОВОМОСКОВСКИЙ ОКРУГ</c:v>
                </c:pt>
                <c:pt idx="4">
                  <c:v>ЮГО-ЗАПАДНЫЙ ОКРУГ</c:v>
                </c:pt>
                <c:pt idx="5">
                  <c:v>СЕВЕРО-ВОСТОЧНЫЙ ОКРУГ</c:v>
                </c:pt>
                <c:pt idx="6">
                  <c:v>СЕВЕРНЫЙ ОКРУГ</c:v>
                </c:pt>
                <c:pt idx="7">
                  <c:v>ЗАПАДНЫЙ ОКРУГ</c:v>
                </c:pt>
                <c:pt idx="8">
                  <c:v>СЕВЕРО-ЗАПАДНЫЙ ОКРУГ</c:v>
                </c:pt>
                <c:pt idx="9">
                  <c:v>ЮГО-ВОСТОЧНЫЙ ОКРУГ</c:v>
                </c:pt>
                <c:pt idx="10">
                  <c:v>ВОСТОЧНЫЙ ОКРУГ</c:v>
                </c:pt>
                <c:pt idx="11">
                  <c:v>ЦЕНТРАЛЬНЫЙ ОКРУГ</c:v>
                </c:pt>
                <c:pt idx="12">
                  <c:v>ЮЖНЫЙ ОКРУГ</c:v>
                </c:pt>
              </c:strCache>
            </c:strRef>
          </c:cat>
          <c:val>
            <c:numRef>
              <c:f>'[Данные презентации для СМИ - 5 мес. 2018 г.xlsx]Прест. сов. несовершненнолетн.'!$C$7:$C$19</c:f>
              <c:numCache>
                <c:formatCode>General</c:formatCode>
                <c:ptCount val="13"/>
                <c:pt idx="0">
                  <c:v>7</c:v>
                </c:pt>
                <c:pt idx="1">
                  <c:v>14</c:v>
                </c:pt>
                <c:pt idx="2">
                  <c:v>15</c:v>
                </c:pt>
                <c:pt idx="3">
                  <c:v>16</c:v>
                </c:pt>
                <c:pt idx="4">
                  <c:v>21</c:v>
                </c:pt>
                <c:pt idx="5">
                  <c:v>24</c:v>
                </c:pt>
                <c:pt idx="6">
                  <c:v>25</c:v>
                </c:pt>
                <c:pt idx="7">
                  <c:v>27</c:v>
                </c:pt>
                <c:pt idx="8">
                  <c:v>36</c:v>
                </c:pt>
                <c:pt idx="9">
                  <c:v>37</c:v>
                </c:pt>
                <c:pt idx="10">
                  <c:v>41</c:v>
                </c:pt>
                <c:pt idx="11">
                  <c:v>52</c:v>
                </c:pt>
                <c:pt idx="12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31"/>
        <c:axId val="83822080"/>
        <c:axId val="83823616"/>
      </c:barChart>
      <c:catAx>
        <c:axId val="8382208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823616"/>
        <c:crosses val="autoZero"/>
        <c:auto val="1"/>
        <c:lblAlgn val="ctr"/>
        <c:lblOffset val="100"/>
        <c:noMultiLvlLbl val="0"/>
      </c:catAx>
      <c:valAx>
        <c:axId val="8382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822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502063395933997"/>
          <c:y val="0.87660325753278878"/>
          <c:w val="0.2991688629467753"/>
          <c:h val="5.37275829001456E-2"/>
        </c:manualLayout>
      </c:layout>
      <c:overlay val="0"/>
      <c:txPr>
        <a:bodyPr/>
        <a:lstStyle/>
        <a:p>
          <a:pPr>
            <a:defRPr sz="9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9921644084869119"/>
          <c:y val="2.6922154119214843E-2"/>
          <c:w val="0.34232211211122821"/>
          <c:h val="0.94615569176157033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'!$B$12:$B$16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strRef>
              <c:f>'[Данные презентации для СМИ - 4 мес. 2018 г.xlsx]Хар-ка лиц по возрасту '!$A$12:$A$16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- 4 мес. 2018 г.xlsx]Хар-ка лиц по возрасту '!$C$12:$C$16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879040"/>
        <c:axId val="83880576"/>
      </c:barChart>
      <c:catAx>
        <c:axId val="83879040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57201F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880576"/>
        <c:crosses val="autoZero"/>
        <c:auto val="1"/>
        <c:lblAlgn val="ctr"/>
        <c:lblOffset val="100"/>
        <c:noMultiLvlLbl val="0"/>
      </c:catAx>
      <c:valAx>
        <c:axId val="838805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387904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6494753271142"/>
          <c:y val="2.2995218575831235E-2"/>
          <c:w val="0.84638377993842973"/>
          <c:h val="0.9492286100751079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лиц по возрасту '!$B$4</c:f>
              <c:strCache>
                <c:ptCount val="1"/>
                <c:pt idx="0">
                  <c:v>8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3105316785346214E-2"/>
                  <c:y val="-5.9133180665351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7061406812468796"/>
                  <c:y val="-5.881318777295864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11</a:t>
                    </a:r>
                    <a:r>
                      <a:rPr lang="ru-RU"/>
                      <a:t> </a:t>
                    </a:r>
                    <a:r>
                      <a:rPr lang="en-US"/>
                      <a:t>765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2069928967444144E-2"/>
                  <c:y val="-5.672382241674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6.2224402149953728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029461780232304E-3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- 5 мес. 2018 г.xlsx]Хар-ка лиц по возрасту '!$B$5:$B$9</c:f>
              <c:numCache>
                <c:formatCode>General</c:formatCode>
                <c:ptCount val="5"/>
                <c:pt idx="0">
                  <c:v>1994</c:v>
                </c:pt>
                <c:pt idx="1">
                  <c:v>11765</c:v>
                </c:pt>
                <c:pt idx="2">
                  <c:v>4962</c:v>
                </c:pt>
                <c:pt idx="3">
                  <c:v>4442</c:v>
                </c:pt>
                <c:pt idx="4">
                  <c:v>360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лиц по возрасту '!$C$4</c:f>
              <c:strCache>
                <c:ptCount val="1"/>
                <c:pt idx="0">
                  <c:v>8 месяцев 2018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730182058780303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6601765157553303"/>
                  <c:y val="-5.883351673318126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11</a:t>
                    </a:r>
                    <a:r>
                      <a:rPr lang="ru-RU"/>
                      <a:t> </a:t>
                    </a:r>
                    <a:r>
                      <a:rPr lang="en-US"/>
                      <a:t>851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488098470449811E-2"/>
                  <c:y val="-5.6742645528061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6.1536673877945459E-2"/>
                  <c:y val="-5.676184510160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3763031706154514E-2"/>
                  <c:y val="-5.9171768043552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лиц по возрасту '!$A$5:$A$9</c:f>
              <c:strCache>
                <c:ptCount val="5"/>
                <c:pt idx="0">
                  <c:v>50 и старше</c:v>
                </c:pt>
                <c:pt idx="1">
                  <c:v>30 - 49 лет</c:v>
                </c:pt>
                <c:pt idx="2">
                  <c:v>25 - 29 лет</c:v>
                </c:pt>
                <c:pt idx="3">
                  <c:v>18 - 24 лет</c:v>
                </c:pt>
                <c:pt idx="4">
                  <c:v>14 - 17 лет</c:v>
                </c:pt>
              </c:strCache>
            </c:strRef>
          </c:cat>
          <c:val>
            <c:numRef>
              <c:f>'[Данные презентации для СМИ - 5 мес. 2018 г.xlsx]Хар-ка лиц по возрасту '!$C$5:$C$9</c:f>
              <c:numCache>
                <c:formatCode>General</c:formatCode>
                <c:ptCount val="5"/>
                <c:pt idx="0">
                  <c:v>2123</c:v>
                </c:pt>
                <c:pt idx="1">
                  <c:v>11851</c:v>
                </c:pt>
                <c:pt idx="2">
                  <c:v>4517</c:v>
                </c:pt>
                <c:pt idx="3">
                  <c:v>4435</c:v>
                </c:pt>
                <c:pt idx="4">
                  <c:v>368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927424"/>
        <c:axId val="83928960"/>
      </c:barChart>
      <c:catAx>
        <c:axId val="839274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3928960"/>
        <c:crosses val="autoZero"/>
        <c:auto val="1"/>
        <c:lblAlgn val="ctr"/>
        <c:lblOffset val="100"/>
        <c:noMultiLvlLbl val="0"/>
      </c:catAx>
      <c:valAx>
        <c:axId val="839289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392742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253334851497293"/>
          <c:y val="0.87743575766222981"/>
          <c:w val="0.15795176325984836"/>
          <c:h val="6.676369353113662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402E-2"/>
          <c:w val="0.45820407139882424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7'!$C$43:$C$54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invertIfNegative val="0"/>
          <c:cat>
            <c:numRef>
              <c:f>'мужчины и женщины 7'!$B$43:$B$54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7'!$D$43:$D$54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908864"/>
        <c:axId val="81910400"/>
      </c:barChart>
      <c:catAx>
        <c:axId val="819088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81910400"/>
        <c:crosses val="autoZero"/>
        <c:auto val="1"/>
        <c:lblAlgn val="ctr"/>
        <c:lblOffset val="100"/>
        <c:noMultiLvlLbl val="0"/>
      </c:catAx>
      <c:valAx>
        <c:axId val="81910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190886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89292040896260183"/>
          <c:y val="2.3201505490386323E-2"/>
          <c:w val="0.1070795910373982"/>
          <c:h val="0.9535969890192274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3"/>
              <c:pt idx="0">
                <c:v>НАЧАЛЬНОЕ</c:v>
              </c:pt>
              <c:pt idx="1">
                <c:v>СРЕДНЕЕ (ОБЩЕЕ И ПРОФЕССИОНАЛЬНОЕ)</c:v>
              </c:pt>
              <c:pt idx="2">
                <c:v>ВЫСШЕЕ</c:v>
              </c:pt>
            </c:strLit>
          </c:cat>
          <c:val>
            <c:numLit>
              <c:formatCode>General</c:formatCode>
              <c:ptCount val="3"/>
              <c:pt idx="0">
                <c:v>0</c:v>
              </c:pt>
              <c:pt idx="1">
                <c:v>0</c:v>
              </c:pt>
              <c:pt idx="2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992960"/>
        <c:axId val="83994496"/>
      </c:barChart>
      <c:catAx>
        <c:axId val="83992960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32741"/>
            </a:solidFill>
          </a:ln>
        </c:spPr>
        <c:txPr>
          <a:bodyPr/>
          <a:lstStyle/>
          <a:p>
            <a:pPr>
              <a:defRPr sz="9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994496"/>
        <c:crosses val="autoZero"/>
        <c:auto val="1"/>
        <c:lblAlgn val="ctr"/>
        <c:lblOffset val="100"/>
        <c:noMultiLvlLbl val="0"/>
      </c:catAx>
      <c:valAx>
        <c:axId val="83994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3992960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37349941650696"/>
          <c:y val="3.4341220900480571E-2"/>
          <c:w val="0.84865972926008548"/>
          <c:h val="0.9403944069458619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по уровню образования'!$B$4</c:f>
              <c:strCache>
                <c:ptCount val="1"/>
                <c:pt idx="0">
                  <c:v>8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821522389204899E-2"/>
                  <c:y val="-8.138628857791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591220083955731"/>
                  <c:y val="-8.6173717317788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7696976947508485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- 5 мес. 2018 г.xlsx]Хар-ка по уровню образования'!$B$5:$B$7</c:f>
              <c:numCache>
                <c:formatCode>#,##0</c:formatCode>
                <c:ptCount val="3"/>
                <c:pt idx="0" formatCode="General">
                  <c:v>280</c:v>
                </c:pt>
                <c:pt idx="1">
                  <c:v>17132</c:v>
                </c:pt>
                <c:pt idx="2" formatCode="General">
                  <c:v>4837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по уровню образования'!$C$4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4424212687855494E-2"/>
                  <c:y val="-8.1386477059357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811040037475191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080708959518312E-2"/>
                  <c:y val="-8.3780002947849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г.xlsx]Хар-ка по уровню образования'!$A$5:$A$7</c:f>
              <c:strCache>
                <c:ptCount val="3"/>
                <c:pt idx="0">
                  <c:v>НАЧАЛЬНОЕ</c:v>
                </c:pt>
                <c:pt idx="1">
                  <c:v>СРЕДНЕЕ (ОБЩЕЕ И ПРОФЕССИОНАЛЬНОЕ)</c:v>
                </c:pt>
                <c:pt idx="2">
                  <c:v>ВЫСШЕЕ</c:v>
                </c:pt>
              </c:strCache>
            </c:strRef>
          </c:cat>
          <c:val>
            <c:numRef>
              <c:f>'[Данные презентации для СМИ - 5 мес. 2018 г.xlsx]Хар-ка по уровню образования'!$C$5:$C$7</c:f>
              <c:numCache>
                <c:formatCode>#,##0</c:formatCode>
                <c:ptCount val="3"/>
                <c:pt idx="0" formatCode="General">
                  <c:v>256</c:v>
                </c:pt>
                <c:pt idx="1">
                  <c:v>16875</c:v>
                </c:pt>
                <c:pt idx="2" formatCode="General">
                  <c:v>4854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4020608"/>
        <c:axId val="84034688"/>
      </c:barChart>
      <c:catAx>
        <c:axId val="8402060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4034688"/>
        <c:crosses val="autoZero"/>
        <c:auto val="1"/>
        <c:lblAlgn val="ctr"/>
        <c:lblOffset val="100"/>
        <c:noMultiLvlLbl val="0"/>
      </c:catAx>
      <c:valAx>
        <c:axId val="84034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4020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477112068182233"/>
          <c:y val="0.90771043670774176"/>
          <c:w val="0.16613083808335402"/>
          <c:h val="6.9246198611947238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4297775085806584"/>
          <c:y val="2.3208790566166568E-2"/>
          <c:w val="7.4287206406891446E-2"/>
          <c:h val="0.95358241886766681"/>
        </c:manualLayout>
      </c:layout>
      <c:barChart>
        <c:barDir val="bar"/>
        <c:grouping val="stacked"/>
        <c:varyColors val="0"/>
        <c:ser>
          <c:idx val="0"/>
          <c:order val="0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ser>
          <c:idx val="1"/>
          <c:order val="1"/>
          <c:invertIfNegative val="0"/>
          <c:cat>
            <c:strLit>
              <c:ptCount val="5"/>
              <c:pt idx="0">
                <c:v>УЧАЩИЕСЯ И СТУДЕНТЫ</c:v>
              </c:pt>
              <c:pt idx="1">
                <c:v>СЛУЖАЩИЕ</c:v>
              </c:pt>
              <c:pt idx="2">
                <c:v>РУКОВОДИТЕЛИ</c:v>
              </c:pt>
              <c:pt idx="3">
                <c:v>РАБОТНИКИ КРЕДИТНО-ФИНАНСОВОЙ И БАНКОВСКОЙ СФЕРЫ</c:v>
              </c:pt>
              <c:pt idx="4">
                <c:v>СОБСТВЕННИКИ (СОВЛАДЕЛЬЦЫ)</c:v>
              </c:pt>
            </c:strLit>
          </c:cat>
          <c:val>
            <c:numLit>
              <c:formatCode>General</c:formatCode>
              <c:ptCount val="5"/>
              <c:pt idx="0">
                <c:v>0</c:v>
              </c:pt>
              <c:pt idx="1">
                <c:v>0</c:v>
              </c:pt>
              <c:pt idx="2">
                <c:v>0</c:v>
              </c:pt>
              <c:pt idx="3">
                <c:v>0</c:v>
              </c:pt>
              <c:pt idx="4">
                <c:v>0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051328"/>
        <c:axId val="94053120"/>
      </c:barChart>
      <c:catAx>
        <c:axId val="94051328"/>
        <c:scaling>
          <c:orientation val="minMax"/>
        </c:scaling>
        <c:delete val="0"/>
        <c:axPos val="l"/>
        <c:numFmt formatCode="General" sourceLinked="0"/>
        <c:majorTickMark val="cross"/>
        <c:minorTickMark val="none"/>
        <c:tickLblPos val="nextTo"/>
        <c:spPr>
          <a:ln>
            <a:solidFill>
              <a:srgbClr val="381514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4053120"/>
        <c:crosses val="autoZero"/>
        <c:auto val="1"/>
        <c:lblAlgn val="ctr"/>
        <c:lblOffset val="100"/>
        <c:noMultiLvlLbl val="0"/>
      </c:catAx>
      <c:valAx>
        <c:axId val="94053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405132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291996071233"/>
          <c:y val="1.365922304929082E-2"/>
          <c:w val="0.7215601904606469"/>
          <c:h val="0.9725326815539013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'[Данные презентации для СМИ - 5 мес. 2018 г.xlsx]Хар-ка по должн. и соц. полож.'!$B$4</c:f>
              <c:strCache>
                <c:ptCount val="1"/>
                <c:pt idx="0">
                  <c:v>8 месяцев 2017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46666201297201E-2"/>
                  <c:y val="-5.9072325297189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702471111862693"/>
                  <c:y val="-6.1425397178091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124380968486294E-2"/>
                  <c:y val="-5.91106543717364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3262169493458445E-2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1314131271549965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- 5 мес. 2018 г.xlsx]Хар-ка по должн. и соц. полож.'!$B$5:$B$9</c:f>
              <c:numCache>
                <c:formatCode>General</c:formatCode>
                <c:ptCount val="5"/>
                <c:pt idx="0">
                  <c:v>742</c:v>
                </c:pt>
                <c:pt idx="1">
                  <c:v>2584</c:v>
                </c:pt>
                <c:pt idx="2">
                  <c:v>1056</c:v>
                </c:pt>
                <c:pt idx="3">
                  <c:v>153</c:v>
                </c:pt>
                <c:pt idx="4">
                  <c:v>80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г.xlsx]Хар-ка по должн. и соц. полож.'!$C$4</c:f>
              <c:strCache>
                <c:ptCount val="1"/>
                <c:pt idx="0">
                  <c:v>8 месяцев 2018 года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3108533663417929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4881200515576942"/>
                  <c:y val="-5.9316742584157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5540038324158667E-2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9.5586082306039159E-3"/>
                  <c:y val="-5.6983853645891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582389917909603E-3"/>
                  <c:y val="-5.70031107654705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г.xlsx]Хар-ка по должн. и соц. полож.'!$A$5:$A$9</c:f>
              <c:strCache>
                <c:ptCount val="5"/>
                <c:pt idx="0">
                  <c:v>УЧАЩИЕСЯ И СТУДЕНТЫ</c:v>
                </c:pt>
                <c:pt idx="1">
                  <c:v>СЛУЖАЩИЕ</c:v>
                </c:pt>
                <c:pt idx="2">
                  <c:v>РУКОВОДИТЕЛИ</c:v>
                </c:pt>
                <c:pt idx="3">
                  <c:v>РАБОТНИКИ КРЕДИТНО-ФИНАНСОВОЙ И БАНКОВСКОЙ СФЕРЫ</c:v>
                </c:pt>
                <c:pt idx="4">
                  <c:v>СОБСТВЕННИКИ (СОВЛАДЕЛЬЦЫ)</c:v>
                </c:pt>
              </c:strCache>
            </c:strRef>
          </c:cat>
          <c:val>
            <c:numRef>
              <c:f>'[Данные презентации для СМИ - 5 мес. 2018 г.xlsx]Хар-ка по должн. и соц. полож.'!$C$5:$C$9</c:f>
              <c:numCache>
                <c:formatCode>General</c:formatCode>
                <c:ptCount val="5"/>
                <c:pt idx="0">
                  <c:v>729</c:v>
                </c:pt>
                <c:pt idx="1">
                  <c:v>2650</c:v>
                </c:pt>
                <c:pt idx="2">
                  <c:v>1168</c:v>
                </c:pt>
                <c:pt idx="3">
                  <c:v>193</c:v>
                </c:pt>
                <c:pt idx="4">
                  <c:v>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099712"/>
        <c:axId val="93863936"/>
      </c:barChart>
      <c:catAx>
        <c:axId val="9409971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93863936"/>
        <c:crosses val="autoZero"/>
        <c:auto val="1"/>
        <c:lblAlgn val="ctr"/>
        <c:lblOffset val="100"/>
        <c:noMultiLvlLbl val="0"/>
      </c:catAx>
      <c:valAx>
        <c:axId val="93863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4099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457445731201946"/>
          <c:y val="0.86514257675073136"/>
          <c:w val="0.17271311053934027"/>
          <c:h val="7.2730807688034665E-2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0585088056199249E-2"/>
          <c:y val="2.1453368861438896E-2"/>
          <c:w val="0.92579301819354487"/>
          <c:h val="0.91889721533722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г.xlsx]Наруш. над-ра. соб. фед. зак.'!$B$2</c:f>
              <c:strCache>
                <c:ptCount val="1"/>
                <c:pt idx="0">
                  <c:v>8 месяцев 2017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- 5 мес. 2018 г.xlsx]Наруш. над-ра. соб. фед. зак.'!$B$3:$B$9</c:f>
              <c:numCache>
                <c:formatCode>General</c:formatCode>
                <c:ptCount val="7"/>
                <c:pt idx="0">
                  <c:v>6631</c:v>
                </c:pt>
                <c:pt idx="1">
                  <c:v>2054</c:v>
                </c:pt>
                <c:pt idx="2" formatCode="#,##0">
                  <c:v>33842</c:v>
                </c:pt>
                <c:pt idx="3">
                  <c:v>7863</c:v>
                </c:pt>
                <c:pt idx="4">
                  <c:v>1525</c:v>
                </c:pt>
                <c:pt idx="5">
                  <c:v>1656</c:v>
                </c:pt>
                <c:pt idx="6">
                  <c:v>4360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г.xlsx]Наруш. над-ра. соб. фед. зак.'!$C$2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г.xlsx]Наруш. над-ра. соб. фед. зак.'!$A$3:$A$9</c:f>
              <c:strCache>
                <c:ptCount val="7"/>
                <c:pt idx="0">
                  <c:v>СФЕРА ЭКОНОМИКИ</c:v>
                </c:pt>
                <c:pt idx="1">
                  <c:v>СФЕРА ОХРАНЫ ОКРУЖАЮЩЕЙ СРЕДЫ </c:v>
                </c:pt>
                <c:pt idx="2">
                  <c:v>ПРАВА И СВОБОДЫ ЧЕЛОВЕКА И ГРАЖДАНИНА </c:v>
                </c:pt>
                <c:pt idx="3">
                  <c:v>СОБЛЮДЕНИЕ ПРАВ НЕСОВЕРШЕННОЛЕТНИХ</c:v>
                </c:pt>
                <c:pt idx="4">
                  <c:v>В СФЕРЕ ЖКХ</c:v>
                </c:pt>
                <c:pt idx="5">
                  <c:v>В СФЕРЕ ЖИЛИЩНЫХ
ПРАВ ГРАЖДАН</c:v>
                </c:pt>
                <c:pt idx="6">
                  <c:v>ИНОЕ ЗАКОНОДАТЕЛЬСТВО</c:v>
                </c:pt>
              </c:strCache>
            </c:strRef>
          </c:cat>
          <c:val>
            <c:numRef>
              <c:f>'[Данные презентации для СМИ - 5 мес. 2018 г.xlsx]Наруш. над-ра. соб. фед. зак.'!$C$3:$C$9</c:f>
              <c:numCache>
                <c:formatCode>General</c:formatCode>
                <c:ptCount val="7"/>
                <c:pt idx="0">
                  <c:v>7648</c:v>
                </c:pt>
                <c:pt idx="1">
                  <c:v>2117</c:v>
                </c:pt>
                <c:pt idx="2" formatCode="#,##0">
                  <c:v>33494</c:v>
                </c:pt>
                <c:pt idx="3">
                  <c:v>6754</c:v>
                </c:pt>
                <c:pt idx="4">
                  <c:v>2077</c:v>
                </c:pt>
                <c:pt idx="5">
                  <c:v>1937</c:v>
                </c:pt>
                <c:pt idx="6">
                  <c:v>3761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3916160"/>
        <c:axId val="93938432"/>
      </c:barChart>
      <c:catAx>
        <c:axId val="93916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1" cap="all" baseline="0"/>
            </a:pPr>
            <a:endParaRPr lang="ru-RU"/>
          </a:p>
        </c:txPr>
        <c:crossAx val="93938432"/>
        <c:crosses val="autoZero"/>
        <c:auto val="1"/>
        <c:lblAlgn val="ctr"/>
        <c:lblOffset val="100"/>
        <c:noMultiLvlLbl val="0"/>
      </c:catAx>
      <c:valAx>
        <c:axId val="939384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939161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5078547899235113"/>
          <c:y val="2.401119020558341E-2"/>
          <c:w val="0.13923679972165637"/>
          <c:h val="6.4753999124254058E-2"/>
        </c:manualLayout>
      </c:layout>
      <c:overlay val="0"/>
      <c:txPr>
        <a:bodyPr/>
        <a:lstStyle/>
        <a:p>
          <a:pPr>
            <a:defRPr sz="9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  <c:userShapes r:id="rId3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г.xlsx]Над-р за собл. зак. при исп. УН'!$A$3</c:f>
              <c:strCache>
                <c:ptCount val="1"/>
                <c:pt idx="0">
                  <c:v>Проведено проверок соблюдения закона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8 месяцев 2017 года</c:v>
                </c:pt>
                <c:pt idx="1">
                  <c:v>8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УН'!$B$3:$C$3</c:f>
              <c:numCache>
                <c:formatCode>General</c:formatCode>
                <c:ptCount val="2"/>
                <c:pt idx="0">
                  <c:v>258</c:v>
                </c:pt>
                <c:pt idx="1">
                  <c:v>255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г.xlsx]Над-р за собл. зак. при исп. УН'!$A$4</c:f>
              <c:strCache>
                <c:ptCount val="1"/>
                <c:pt idx="0">
                  <c:v>Внесено представлений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8 месяцев 2017 года</c:v>
                </c:pt>
                <c:pt idx="1">
                  <c:v>8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УН'!$B$4:$C$4</c:f>
              <c:numCache>
                <c:formatCode>General</c:formatCode>
                <c:ptCount val="2"/>
                <c:pt idx="0">
                  <c:v>212</c:v>
                </c:pt>
                <c:pt idx="1">
                  <c:v>226</c:v>
                </c:pt>
              </c:numCache>
            </c:numRef>
          </c:val>
        </c:ser>
        <c:ser>
          <c:idx val="2"/>
          <c:order val="2"/>
          <c:tx>
            <c:strRef>
              <c:f>'[Данные презентации для СМИ - 5 мес. 2018 г.xlsx]Над-р за собл. зак. при исп. УН'!$A$5</c:f>
              <c:strCache>
                <c:ptCount val="1"/>
                <c:pt idx="0">
                  <c:v>Привлечено лиц к дисциплинарной ответсвенности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зак. при исп. УН'!$B$2:$C$2</c:f>
              <c:strCache>
                <c:ptCount val="2"/>
                <c:pt idx="0">
                  <c:v>8 месяцев 2017 года</c:v>
                </c:pt>
                <c:pt idx="1">
                  <c:v>8 месяцев 2018 года</c:v>
                </c:pt>
              </c:strCache>
            </c:strRef>
          </c:cat>
          <c:val>
            <c:numRef>
              <c:f>'[Данные презентации для СМИ - 5 мес. 2018 г.xlsx]Над-р за собл. зак. при исп. УН'!$B$5:$C$5</c:f>
              <c:numCache>
                <c:formatCode>General</c:formatCode>
                <c:ptCount val="2"/>
                <c:pt idx="0">
                  <c:v>367</c:v>
                </c:pt>
                <c:pt idx="1">
                  <c:v>412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5752960"/>
        <c:axId val="95754496"/>
      </c:barChart>
      <c:catAx>
        <c:axId val="9575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754496"/>
        <c:crosses val="autoZero"/>
        <c:auto val="1"/>
        <c:lblAlgn val="ctr"/>
        <c:lblOffset val="100"/>
        <c:noMultiLvlLbl val="0"/>
      </c:catAx>
      <c:valAx>
        <c:axId val="95754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75296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0149552138746216E-2"/>
          <c:y val="0.9492618353386546"/>
          <c:w val="0.93525910480610752"/>
          <c:h val="3.7481471945219585E-2"/>
        </c:manualLayout>
      </c:layout>
      <c:overlay val="0"/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957197996812148E-2"/>
          <c:y val="2.5741433928274472E-2"/>
          <c:w val="0.93329311791746217"/>
          <c:h val="0.859786970328460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г.xlsx]Над-р за собл. прав несов-них'!$B$2</c:f>
              <c:strCache>
                <c:ptCount val="1"/>
                <c:pt idx="0">
                  <c:v>8 месяцев 2017 года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- 5 мес. 2018 г.xlsx]Над-р за собл. прав несов-них'!$B$3:$B$7</c:f>
              <c:numCache>
                <c:formatCode>General</c:formatCode>
                <c:ptCount val="5"/>
                <c:pt idx="0">
                  <c:v>7863</c:v>
                </c:pt>
                <c:pt idx="1">
                  <c:v>781</c:v>
                </c:pt>
                <c:pt idx="2">
                  <c:v>37</c:v>
                </c:pt>
                <c:pt idx="3">
                  <c:v>1587</c:v>
                </c:pt>
                <c:pt idx="4">
                  <c:v>1648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г.xlsx]Над-р за собл. прав несов-них'!$C$2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105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г.xlsx]Над-р за собл. прав несов-них'!$A$3:$A$7</c:f>
              <c:strCache>
                <c:ptCount val="5"/>
                <c:pt idx="0">
                  <c:v>ВЫЯВЛЕНО НАРУШЕНИЙ ЗАКОНОВ </c:v>
                </c:pt>
                <c:pt idx="1">
                  <c:v>ПРИНЕСЕНО ПРОТЕСТОВ</c:v>
                </c:pt>
                <c:pt idx="2">
                  <c:v>ОБЪЯВЛЕНО ПРЕДОСТЕРЕЖЕНИЙ</c:v>
                </c:pt>
                <c:pt idx="3">
                  <c:v>ВНЕСЕНО ПРЕДСТАВЛЕНИЙ</c:v>
                </c:pt>
                <c:pt idx="4">
                  <c:v>ПО ПРЕДСТАВЛЕНИЯМ ПРОКУРОРА ПРИВЛЕЧЕНО                            К ДИСЦИПЛИНАРНОЙ ОТВЕТСВЕННОСТИ ЛИЦ</c:v>
                </c:pt>
              </c:strCache>
            </c:strRef>
          </c:cat>
          <c:val>
            <c:numRef>
              <c:f>'[Данные презентации для СМИ - 5 мес. 2018 г.xlsx]Над-р за собл. прав несов-них'!$C$3:$C$7</c:f>
              <c:numCache>
                <c:formatCode>General</c:formatCode>
                <c:ptCount val="5"/>
                <c:pt idx="0">
                  <c:v>6754</c:v>
                </c:pt>
                <c:pt idx="1">
                  <c:v>754</c:v>
                </c:pt>
                <c:pt idx="2">
                  <c:v>15</c:v>
                </c:pt>
                <c:pt idx="3">
                  <c:v>1575</c:v>
                </c:pt>
                <c:pt idx="4">
                  <c:v>1871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95790592"/>
        <c:axId val="95792128"/>
      </c:barChart>
      <c:catAx>
        <c:axId val="95790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9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792128"/>
        <c:crosses val="autoZero"/>
        <c:auto val="1"/>
        <c:lblAlgn val="ctr"/>
        <c:lblOffset val="100"/>
        <c:noMultiLvlLbl val="0"/>
      </c:catAx>
      <c:valAx>
        <c:axId val="95792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790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8232260194252119"/>
          <c:y val="1.8559399399962397E-2"/>
          <c:w val="0.14063272803849755"/>
          <c:h val="6.563421176018841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490382507945189E-2"/>
          <c:y val="2.3114419519419376E-2"/>
          <c:w val="0.91486395271313414"/>
          <c:h val="0.859530703908032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'[Данные презентации для СМИ - 5 мес. 2018 г.xlsx]Досуд. стадия суд-ва'!$B$2</c:f>
              <c:strCache>
                <c:ptCount val="1"/>
                <c:pt idx="0">
                  <c:v>8 месяцев 2017 года</c:v>
                </c:pt>
              </c:strCache>
            </c:strRef>
          </c:tx>
          <c:spPr>
            <a:solidFill>
              <a:srgbClr val="00006C"/>
            </a:soli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- 5 мес. 2018 г.xlsx]Досуд. стадия суд-ва'!$B$3:$B$7</c:f>
              <c:numCache>
                <c:formatCode>#,##0</c:formatCode>
                <c:ptCount val="5"/>
                <c:pt idx="0">
                  <c:v>93881</c:v>
                </c:pt>
                <c:pt idx="1">
                  <c:v>42105</c:v>
                </c:pt>
                <c:pt idx="2" formatCode="General">
                  <c:v>610</c:v>
                </c:pt>
                <c:pt idx="3" formatCode="General">
                  <c:v>4885</c:v>
                </c:pt>
                <c:pt idx="4" formatCode="General">
                  <c:v>5956</c:v>
                </c:pt>
              </c:numCache>
            </c:numRef>
          </c:val>
        </c:ser>
        <c:ser>
          <c:idx val="1"/>
          <c:order val="1"/>
          <c:tx>
            <c:strRef>
              <c:f>'[Данные презентации для СМИ - 5 мес. 2018 г.xlsx]Досуд. стадия суд-ва'!$C$2</c:f>
              <c:strCache>
                <c:ptCount val="1"/>
                <c:pt idx="0">
                  <c:v>8 месяцев 2018 года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'[Данные презентации для СМИ - 5 мес. 2018 г.xlsx]Досуд. стадия суд-ва'!$A$3:$A$7</c:f>
              <c:strCache>
                <c:ptCount val="5"/>
                <c:pt idx="0">
                  <c:v>Отм. пост. об отказе в возбуждении уголового дела</c:v>
                </c:pt>
                <c:pt idx="1">
                  <c:v>Отм. пост. о приостановлении предварительного расследования</c:v>
                </c:pt>
                <c:pt idx="2">
                  <c:v>Отм. пост. о прекращении уголовного дела</c:v>
                </c:pt>
                <c:pt idx="3">
                  <c:v>Внесено представлений об устранении нарушений закона</c:v>
                </c:pt>
                <c:pt idx="4">
                  <c:v>Привлечено к дисц. ответственности лиц</c:v>
                </c:pt>
              </c:strCache>
            </c:strRef>
          </c:cat>
          <c:val>
            <c:numRef>
              <c:f>'[Данные презентации для СМИ - 5 мес. 2018 г.xlsx]Досуд. стадия суд-ва'!$C$3:$C$7</c:f>
              <c:numCache>
                <c:formatCode>#,##0</c:formatCode>
                <c:ptCount val="5"/>
                <c:pt idx="0">
                  <c:v>95188</c:v>
                </c:pt>
                <c:pt idx="1">
                  <c:v>43474</c:v>
                </c:pt>
                <c:pt idx="2" formatCode="General">
                  <c:v>737</c:v>
                </c:pt>
                <c:pt idx="3" formatCode="General">
                  <c:v>5077</c:v>
                </c:pt>
                <c:pt idx="4" formatCode="General">
                  <c:v>7037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0"/>
        <c:axId val="95831168"/>
        <c:axId val="95832704"/>
      </c:barChart>
      <c:catAx>
        <c:axId val="9583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1" i="0" u="none" strike="noStrike" cap="all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832704"/>
        <c:crosses val="autoZero"/>
        <c:auto val="1"/>
        <c:lblAlgn val="ctr"/>
        <c:lblOffset val="100"/>
        <c:noMultiLvlLbl val="0"/>
      </c:catAx>
      <c:valAx>
        <c:axId val="95832704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958311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96000130361874"/>
          <c:y val="3.2716283600862331E-2"/>
          <c:w val="0.17491562036516781"/>
          <c:h val="5.6200289629783289E-2"/>
        </c:manualLayout>
      </c:layout>
      <c:overlay val="0"/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848009809952611E-2"/>
          <c:y val="2.2978723544243601E-2"/>
          <c:w val="0.9594864267058455"/>
          <c:h val="0.909169563405897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'мужчины и женщины 7'!$C$28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5776290591112041E-3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2399294728032476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489985316761824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763054828343145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0887219030430006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2252492129725092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445736053157529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8553477663905752E-2"/>
                  <c:y val="-2.9245812633429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4.9900970046789894E-2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1893482488823833E-2"/>
                  <c:y val="-2.9245648147219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8932501779560817E-2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632782041774331E-2"/>
                  <c:y val="-4.177949735317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E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7'!$C$29:$C$40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'мужчины и женщины 7'!$D$28</c:f>
              <c:strCache>
                <c:ptCount val="1"/>
                <c:pt idx="0">
                  <c:v>#ССЫЛКА!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6569066318796034E-2"/>
                  <c:y val="-2.7156673279560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654741375459045E-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8.1091831294656566E-2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51485747132599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1817326221046771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7962961308327152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0209288265025024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8926887600258541"/>
                  <c:y val="-3.34235978825361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4936412345833578"/>
                  <c:y val="-3.13346230148776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4317437908963918"/>
                  <c:y val="-3.551257275019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8804820152669935"/>
                  <c:y val="-3.55127372364046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268584124828368"/>
                  <c:y val="-2.9245648147219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21291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'мужчины и женщины 7'!$B$29:$B$40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cat>
          <c:val>
            <c:numRef>
              <c:f>'мужчины и женщины 7'!$D$29:$D$40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2943360"/>
        <c:axId val="82949248"/>
      </c:barChart>
      <c:catAx>
        <c:axId val="8294336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one"/>
        <c:crossAx val="82949248"/>
        <c:crosses val="autoZero"/>
        <c:auto val="1"/>
        <c:lblAlgn val="ctr"/>
        <c:lblOffset val="100"/>
        <c:noMultiLvlLbl val="0"/>
      </c:catAx>
      <c:valAx>
        <c:axId val="82949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2943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17343197610182"/>
          <c:y val="0.84659654180901767"/>
          <c:w val="0.14206449902757229"/>
          <c:h val="7.554950319407546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343482048261658"/>
          <c:y val="2.2995169368393388E-2"/>
          <c:w val="0.45820407139882113"/>
          <c:h val="0.954009661263213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ЮГО-ЗАПАДНЫЙ ОКРУГ</c:v>
                </c:pt>
                <c:pt idx="6">
                  <c:v>ВОСТОЧНЫЙ ОКРУГ</c:v>
                </c:pt>
                <c:pt idx="7">
                  <c:v>СЕВЕРНЫЙ ОКРУГ</c:v>
                </c:pt>
                <c:pt idx="8">
                  <c:v>ЦЕНТРАЛЬНЫЙ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м.,ж.'!$B$23:$B$34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010688"/>
        <c:axId val="83012224"/>
      </c:barChart>
      <c:catAx>
        <c:axId val="830106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012224"/>
        <c:crosses val="autoZero"/>
        <c:auto val="1"/>
        <c:lblAlgn val="ctr"/>
        <c:lblOffset val="100"/>
        <c:noMultiLvlLbl val="0"/>
      </c:catAx>
      <c:valAx>
        <c:axId val="830122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30106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4834285727365429"/>
          <c:y val="2.3209923625289675E-2"/>
          <c:w val="0.81474573244809234"/>
          <c:h val="0.92393141107252397"/>
        </c:manualLayout>
      </c:layout>
      <c:barChart>
        <c:barDir val="bar"/>
        <c:grouping val="stacked"/>
        <c:varyColors val="0"/>
        <c:ser>
          <c:idx val="1"/>
          <c:order val="0"/>
          <c:tx>
            <c:strRef>
              <c:f>'[Данные презентации для СМИ - 5 мес. 2018 г.xlsx]Кол-во прест. сов. м.,ж.'!$B$8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8.7309575505487361E-3"/>
                  <c:y val="-2.8516539977177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6212404319200644E-3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8781271833094887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1203346836180546E-2"/>
                  <c:y val="-3.06366922211745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5169828875569423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9360357841129325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4.4172724704680442E-2"/>
                  <c:y val="-3.056153512150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5.1150193449594074E-2"/>
                  <c:y val="-3.0555299379609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8590726904701025E-2"/>
                  <c:y val="-3.0556940364318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6.756526019846934E-2"/>
                  <c:y val="-3.0611749253598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7.3278386978432211E-2"/>
                  <c:y val="-3.05544788872548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7.7795726464297846E-2"/>
                  <c:y val="-3.055464298572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9.2338495915604432E-2"/>
                  <c:y val="-2.950753064292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ЮГО-ЗАПАДНЫЙ ОКРУГ</c:v>
                </c:pt>
                <c:pt idx="6">
                  <c:v>ВОСТОЧНЫЙ ОКРУГ</c:v>
                </c:pt>
                <c:pt idx="7">
                  <c:v>СЕВЕРНЫЙ ОКРУГ</c:v>
                </c:pt>
                <c:pt idx="8">
                  <c:v>ЦЕНТРАЛЬНЫЙ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м.,ж.'!$B$9:$B$20</c:f>
              <c:numCache>
                <c:formatCode>General</c:formatCode>
                <c:ptCount val="12"/>
                <c:pt idx="0">
                  <c:v>60</c:v>
                </c:pt>
                <c:pt idx="1">
                  <c:v>110</c:v>
                </c:pt>
                <c:pt idx="2">
                  <c:v>290</c:v>
                </c:pt>
                <c:pt idx="3">
                  <c:v>321</c:v>
                </c:pt>
                <c:pt idx="4">
                  <c:v>493</c:v>
                </c:pt>
                <c:pt idx="5">
                  <c:v>542</c:v>
                </c:pt>
                <c:pt idx="6">
                  <c:v>565</c:v>
                </c:pt>
                <c:pt idx="7">
                  <c:v>660</c:v>
                </c:pt>
                <c:pt idx="8">
                  <c:v>762</c:v>
                </c:pt>
                <c:pt idx="9">
                  <c:v>913</c:v>
                </c:pt>
                <c:pt idx="10">
                  <c:v>938</c:v>
                </c:pt>
                <c:pt idx="11">
                  <c:v>1046</c:v>
                </c:pt>
              </c:numCache>
            </c:numRef>
          </c:val>
        </c:ser>
        <c:ser>
          <c:idx val="0"/>
          <c:order val="1"/>
          <c:tx>
            <c:strRef>
              <c:f>'[Данные презентации для СМИ - 5 мес. 2018 г.xlsx]Кол-во прест. сов. м.,ж.'!$C$8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2.2416970640912259E-2"/>
                  <c:y val="-3.04835883478270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8444493093081277E-2"/>
                  <c:y val="-3.052953591967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.13963517513081686"/>
                  <c:y val="-3.0540694615699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5683527124988142"/>
                  <c:y val="-3.0469475879329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20610755130412078"/>
                  <c:y val="-3.04839165447688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2095488247506021"/>
                  <c:y val="-3.2575515654830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24588051989810011"/>
                  <c:y val="-2.84566440352995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7963247855207976"/>
                  <c:y val="-3.2553362361258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25648725296445507"/>
                  <c:y val="-3.049376245302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22202705757366634"/>
                  <c:y val="-3.0505413444456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27923201095506489"/>
                  <c:y val="-2.6268719122821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0.23194339807117656"/>
                  <c:y val="-3.25533623612588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2533858062772395"/>
                  <c:y val="-2.742348006252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'[Данные презентации для СМИ - 5 мес. 2018 г.xlsx]Кол-во прест. сов. м.,ж.'!$A$9:$A$20</c:f>
              <c:strCache>
                <c:ptCount val="12"/>
                <c:pt idx="0">
                  <c:v>УВД НА МЕТРОПОЛИТЕНЕ</c:v>
                </c:pt>
                <c:pt idx="1">
                  <c:v>ЗЕЛЕНОГРАДСКИЙ ОКРУГ</c:v>
                </c:pt>
                <c:pt idx="2">
                  <c:v>ТРОИЦКИЙ И НОВОМОСКОВСКИЙ ОКРУГА</c:v>
                </c:pt>
                <c:pt idx="3">
                  <c:v>СЕВЕРО-ЗАПАДНЫЙ ОКРУГ</c:v>
                </c:pt>
                <c:pt idx="4">
                  <c:v>ЮГО-ВОСТОЧНЫЙ ОКРУГ</c:v>
                </c:pt>
                <c:pt idx="5">
                  <c:v>ЮГО-ЗАПАДНЫЙ ОКРУГ</c:v>
                </c:pt>
                <c:pt idx="6">
                  <c:v>ВОСТОЧНЫЙ ОКРУГ</c:v>
                </c:pt>
                <c:pt idx="7">
                  <c:v>СЕВЕРНЫЙ ОКРУГ</c:v>
                </c:pt>
                <c:pt idx="8">
                  <c:v>ЦЕНТРАЛЬНЫЙ ОКРУГ</c:v>
                </c:pt>
                <c:pt idx="9">
                  <c:v>СЕВЕРО-ВОСТОЧНЫЙ ОКРУГ</c:v>
                </c:pt>
                <c:pt idx="10">
                  <c:v>ЮЖНЫЙ ОКРУГ</c:v>
                </c:pt>
                <c:pt idx="11">
                  <c:v>ЗАПАДНЫЙ ОКРУГ</c:v>
                </c:pt>
              </c:strCache>
            </c:strRef>
          </c:cat>
          <c:val>
            <c:numRef>
              <c:f>'[Данные презентации для СМИ - 5 мес. 2018 г.xlsx]Кол-во прест. сов. м.,ж.'!$C$9:$C$20</c:f>
              <c:numCache>
                <c:formatCode>General</c:formatCode>
                <c:ptCount val="12"/>
                <c:pt idx="0">
                  <c:v>371</c:v>
                </c:pt>
                <c:pt idx="1">
                  <c:v>538</c:v>
                </c:pt>
                <c:pt idx="2">
                  <c:v>1544</c:v>
                </c:pt>
                <c:pt idx="3">
                  <c:v>1909</c:v>
                </c:pt>
                <c:pt idx="4">
                  <c:v>2584</c:v>
                </c:pt>
                <c:pt idx="5">
                  <c:v>2518</c:v>
                </c:pt>
                <c:pt idx="6">
                  <c:v>3002</c:v>
                </c:pt>
                <c:pt idx="7">
                  <c:v>2139</c:v>
                </c:pt>
                <c:pt idx="8">
                  <c:v>3131</c:v>
                </c:pt>
                <c:pt idx="9">
                  <c:v>2749</c:v>
                </c:pt>
                <c:pt idx="10">
                  <c:v>3353</c:v>
                </c:pt>
                <c:pt idx="11">
                  <c:v>2732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025280"/>
        <c:axId val="82584704"/>
      </c:barChart>
      <c:catAx>
        <c:axId val="8302528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2584704"/>
        <c:crosses val="autoZero"/>
        <c:auto val="1"/>
        <c:lblAlgn val="ctr"/>
        <c:lblOffset val="100"/>
        <c:noMultiLvlLbl val="0"/>
      </c:catAx>
      <c:valAx>
        <c:axId val="8258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9050">
            <a:solidFill>
              <a:srgbClr val="002060"/>
            </a:solidFill>
          </a:ln>
        </c:spPr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3025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627541802104119"/>
          <c:y val="0.87240610962259757"/>
          <c:w val="0.14543234727411772"/>
          <c:h val="7.1463577855893648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(4)Женщины </c:v>
              </c:pt>
            </c:strLit>
          </c:cat>
          <c:val>
            <c:numLit>
              <c:formatCode>General</c:formatCode>
              <c:ptCount val="2"/>
              <c:pt idx="0">
                <c:v>122</c:v>
              </c:pt>
              <c:pt idx="1">
                <c:v>51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2925202147495258"/>
          <c:y val="0.20408104209073125"/>
          <c:w val="0.53217589424956091"/>
          <c:h val="0.613925033384056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3"/>
              <c:pt idx="0">
                <c:v>др</c:v>
              </c:pt>
              <c:pt idx="1">
                <c:v>(1,2,6)н. летн + мал</c:v>
              </c:pt>
              <c:pt idx="2">
                <c:v>(3)пожил </c:v>
              </c:pt>
            </c:strLit>
          </c:cat>
          <c:val>
            <c:numLit>
              <c:formatCode>General</c:formatCode>
              <c:ptCount val="3"/>
              <c:pt idx="0">
                <c:v>147</c:v>
              </c:pt>
              <c:pt idx="1">
                <c:v>9</c:v>
              </c:pt>
              <c:pt idx="2">
                <c:v>17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Pt>
            <c:idx val="1"/>
            <c:bubble3D val="0"/>
            <c:spPr>
              <a:solidFill>
                <a:srgbClr val="F9AB6B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dPt>
          <c:cat>
            <c:strLit>
              <c:ptCount val="2"/>
              <c:pt idx="0">
                <c:v>Мужчины </c:v>
              </c:pt>
              <c:pt idx="1">
                <c:v>Женщины </c:v>
              </c:pt>
            </c:strLit>
          </c:cat>
          <c:val>
            <c:numLit>
              <c:formatCode>General</c:formatCode>
              <c:ptCount val="2"/>
              <c:pt idx="0">
                <c:v>19059</c:v>
              </c:pt>
              <c:pt idx="1">
                <c:v>12176</c:v>
              </c:pt>
            </c:numLit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spPr>
    <a:ln>
      <a:noFill/>
    </a:ln>
  </c:sp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0.11706</cdr:x>
      <cdr:y>0.67738</cdr:y>
    </cdr:from>
    <cdr:to>
      <cdr:x>0.20614</cdr:x>
      <cdr:y>0.71798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3013" y="3810224"/>
          <a:ext cx="793689" cy="2283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</a:t>
          </a:r>
          <a:r>
            <a: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16,3%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)</a:t>
          </a:r>
          <a:r>
            <a:rPr lang="ru-RU" sz="1100" b="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b="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0.38571</cdr:x>
      <cdr:y>0.07917</cdr:y>
    </cdr:from>
    <cdr:to>
      <cdr:x>0.47</cdr:x>
      <cdr:y>0.12023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436640" y="445300"/>
          <a:ext cx="751011" cy="230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(71,2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0.51706</cdr:x>
      <cdr:y>0.70274</cdr:y>
    </cdr:from>
    <cdr:to>
      <cdr:x>0.60873</cdr:x>
      <cdr:y>0.74551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606889" y="3952874"/>
          <a:ext cx="816766" cy="24057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(14,4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0.64966</cdr:x>
      <cdr:y>0.80898</cdr:y>
    </cdr:from>
    <cdr:to>
      <cdr:x>0.73149</cdr:x>
      <cdr:y>0.84253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788351" y="4550446"/>
          <a:ext cx="729093" cy="18871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(4,4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0.77939</cdr:x>
      <cdr:y>0.81222</cdr:y>
    </cdr:from>
    <cdr:to>
      <cdr:x>0.86426</cdr:x>
      <cdr:y>0.85176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944230" y="4568651"/>
          <a:ext cx="756179" cy="22242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(4,1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0.91388</cdr:x>
      <cdr:y>0.76867</cdr:y>
    </cdr:from>
    <cdr:to>
      <cdr:x>0.99037</cdr:x>
      <cdr:y>0.80764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142558" y="4323704"/>
          <a:ext cx="681515" cy="2192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(8,0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0.25136</cdr:x>
      <cdr:y>0.80643</cdr:y>
    </cdr:from>
    <cdr:to>
      <cdr:x>0.3353</cdr:x>
      <cdr:y>0.84329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2239584" y="4536121"/>
          <a:ext cx="747892" cy="2073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(4,5</a:t>
          </a:r>
          <a:r>
            <a:rPr lang="ru-RU" sz="1100" b="1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%)</a:t>
          </a:r>
          <a:r>
            <a:rPr lang="ru-RU" sz="1100" baseline="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*</a:t>
          </a:r>
          <a:endParaRPr lang="ru-RU" sz="11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2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/>
          <a:lstStyle>
            <a:lvl1pPr algn="r">
              <a:defRPr sz="1200"/>
            </a:lvl1pPr>
          </a:lstStyle>
          <a:p>
            <a:fld id="{E7341AAE-032F-4582-A7BF-B1DEFE1B90DE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10" rIns="91418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8"/>
            <a:ext cx="5486400" cy="4476273"/>
          </a:xfrm>
          <a:prstGeom prst="rect">
            <a:avLst/>
          </a:prstGeom>
        </p:spPr>
        <p:txBody>
          <a:bodyPr vert="horz" lIns="91418" tIns="45710" rIns="91418" bIns="457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7"/>
            <a:ext cx="2971800" cy="497363"/>
          </a:xfrm>
          <a:prstGeom prst="rect">
            <a:avLst/>
          </a:prstGeom>
        </p:spPr>
        <p:txBody>
          <a:bodyPr vert="horz" lIns="91418" tIns="45710" rIns="91418" bIns="45710" rtlCol="0" anchor="b"/>
          <a:lstStyle>
            <a:lvl1pPr algn="r">
              <a:defRPr sz="1200"/>
            </a:lvl1pPr>
          </a:lstStyle>
          <a:p>
            <a:fld id="{0861AEB9-4F3F-4990-A465-2D280B3300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02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B490B63-AD37-4B58-92F6-AF5722F76859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+– УДЕЛЬНЫЙ ВЕС</a:t>
            </a:r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F24D484-A9A4-4EE7-B905-32CF93046149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+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D2EE2C2-BB79-4A84-AC9F-9C9AACA4ECF1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91541CA-DBED-4650-ADDB-070A0BCC2C24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5EE779-E4C8-4979-877E-2465CEFEE200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3A5554F-EA88-4E1E-9AFC-C37F51E5F684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C8477C3-9AF5-41B8-92F8-34906EC48883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mtClean="0"/>
              <a:t>+</a:t>
            </a:r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768" indent="-285680">
              <a:defRPr>
                <a:solidFill>
                  <a:schemeClr val="tx1"/>
                </a:solidFill>
                <a:latin typeface="Arial" charset="0"/>
              </a:defRPr>
            </a:lvl2pPr>
            <a:lvl3pPr marL="1142720" indent="-228544">
              <a:defRPr>
                <a:solidFill>
                  <a:schemeClr val="tx1"/>
                </a:solidFill>
                <a:latin typeface="Arial" charset="0"/>
              </a:defRPr>
            </a:lvl3pPr>
            <a:lvl4pPr marL="1599808" indent="-228544">
              <a:defRPr>
                <a:solidFill>
                  <a:schemeClr val="tx1"/>
                </a:solidFill>
                <a:latin typeface="Arial" charset="0"/>
              </a:defRPr>
            </a:lvl4pPr>
            <a:lvl5pPr marL="2056895" indent="-228544">
              <a:defRPr>
                <a:solidFill>
                  <a:schemeClr val="tx1"/>
                </a:solidFill>
                <a:latin typeface="Arial" charset="0"/>
              </a:defRPr>
            </a:lvl5pPr>
            <a:lvl6pPr marL="2513983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071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8160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5247" indent="-22854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FF431B-47CD-4438-8F39-774565BB4C26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251520" y="214313"/>
            <a:ext cx="8712968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зарегистрировано преступлений на территории г. Москвы за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январь-август 2018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года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– 94 140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6624638"/>
            <a:ext cx="850106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зарегистрированных преступлений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941191"/>
              </p:ext>
            </p:extLst>
          </p:nvPr>
        </p:nvGraphicFramePr>
        <p:xfrm>
          <a:off x="0" y="620688"/>
          <a:ext cx="9144000" cy="6160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40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625" y="357188"/>
            <a:ext cx="8286750" cy="5715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ПО УРОВНЮ ОБРАЗОВАНИЯ 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870396"/>
              </p:ext>
            </p:extLst>
          </p:nvPr>
        </p:nvGraphicFramePr>
        <p:xfrm>
          <a:off x="-1332656" y="1248494"/>
          <a:ext cx="3562350" cy="527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965283"/>
              </p:ext>
            </p:extLst>
          </p:nvPr>
        </p:nvGraphicFramePr>
        <p:xfrm>
          <a:off x="971600" y="1052736"/>
          <a:ext cx="7924176" cy="5305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18537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28775" y="142875"/>
            <a:ext cx="8215313" cy="714375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СОВЕРШИВШИХ ПРЕСТУПЛЕНИЯ,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СОЦИАЛЬНОМУ И ДОЛЖНОСТНОМУ ПОЛОЖЕНИЮ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28165"/>
              </p:ext>
            </p:extLst>
          </p:nvPr>
        </p:nvGraphicFramePr>
        <p:xfrm>
          <a:off x="179512" y="1052736"/>
          <a:ext cx="5819775" cy="5535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25509"/>
              </p:ext>
            </p:extLst>
          </p:nvPr>
        </p:nvGraphicFramePr>
        <p:xfrm>
          <a:off x="1037953" y="980728"/>
          <a:ext cx="813690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7731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title"/>
          </p:nvPr>
        </p:nvSpPr>
        <p:spPr>
          <a:xfrm>
            <a:off x="590550" y="57150"/>
            <a:ext cx="8229600" cy="850900"/>
          </a:xfrm>
        </p:spPr>
        <p:txBody>
          <a:bodyPr/>
          <a:lstStyle/>
          <a:p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Структура выявленных нарушений при осуществлении надзора за соблюдением федерального законодательства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январь-август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года (в сравнении с АППГ)</a:t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827584" y="682659"/>
            <a:ext cx="351790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47 020 нарушений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Text Box 3"/>
          <p:cNvSpPr txBox="1">
            <a:spLocks noChangeArrowheads="1"/>
          </p:cNvSpPr>
          <p:nvPr/>
        </p:nvSpPr>
        <p:spPr bwMode="auto">
          <a:xfrm>
            <a:off x="0" y="6619875"/>
            <a:ext cx="7847013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b="1" dirty="0">
                <a:latin typeface="Times New Roman" pitchFamily="18" charset="0"/>
                <a:cs typeface="Times New Roman" pitchFamily="18" charset="0"/>
              </a:rPr>
              <a:t>* – в процентах указан удельный вес от общего числа выявленных нарушений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48852"/>
              </p:ext>
            </p:extLst>
          </p:nvPr>
        </p:nvGraphicFramePr>
        <p:xfrm>
          <a:off x="107504" y="908720"/>
          <a:ext cx="8909850" cy="5598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61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00063" y="142875"/>
            <a:ext cx="8229600" cy="7064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законностью исполнения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уголовных наказаний</a:t>
            </a:r>
            <a:b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август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63771"/>
              </p:ext>
            </p:extLst>
          </p:nvPr>
        </p:nvGraphicFramePr>
        <p:xfrm>
          <a:off x="107503" y="764704"/>
          <a:ext cx="892899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91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42756" y="188640"/>
            <a:ext cx="8229600" cy="561975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Надзор за исполнением законов в сфере соблюдения прав и интересов несовершеннолетних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август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года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(в сравнении с АППГ)</a:t>
            </a:r>
          </a:p>
        </p:txBody>
      </p:sp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210540"/>
              </p:ext>
            </p:extLst>
          </p:nvPr>
        </p:nvGraphicFramePr>
        <p:xfrm>
          <a:off x="165068" y="984920"/>
          <a:ext cx="878497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49096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87363" y="204788"/>
            <a:ext cx="8229600" cy="55991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Состояние надзора за исполнением законов на досудебной стадии уголовного судопроизводства за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январь-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август 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2018 </a:t>
            </a:r>
            <a:r>
              <a:rPr lang="ru-RU" sz="1600" b="1" dirty="0">
                <a:latin typeface="Times New Roman" pitchFamily="18" charset="0"/>
                <a:ea typeface="+mj-ea"/>
                <a:cs typeface="Times New Roman" pitchFamily="18" charset="0"/>
              </a:rPr>
              <a:t>года (в сравнении с АППГ</a:t>
            </a:r>
            <a:r>
              <a:rPr lang="ru-RU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) </a:t>
            </a:r>
            <a:endParaRPr lang="ru-RU" sz="16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985829"/>
              </p:ext>
            </p:extLst>
          </p:nvPr>
        </p:nvGraphicFramePr>
        <p:xfrm>
          <a:off x="107504" y="908720"/>
          <a:ext cx="8928991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958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79" y="116632"/>
            <a:ext cx="91440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Количество преступлений, совершенных женщинами и мужчинами на территории </a:t>
            </a:r>
          </a:p>
          <a:p>
            <a:pPr algn="ctr" eaLnBrk="1" hangingPunct="1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Москвы (по предварительно расследованным преступлениям) </a:t>
            </a:r>
          </a:p>
          <a:p>
            <a:pPr algn="ctr"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ts val="1000"/>
              </a:spcAft>
            </a:pPr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alt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Диаграмма 7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 noGrp="1"/>
          </p:cNvGraphicFramePr>
          <p:nvPr/>
        </p:nvGraphicFramePr>
        <p:xfrm>
          <a:off x="0" y="0"/>
          <a:ext cx="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03366"/>
              </p:ext>
            </p:extLst>
          </p:nvPr>
        </p:nvGraphicFramePr>
        <p:xfrm>
          <a:off x="-108271" y="692696"/>
          <a:ext cx="9365100" cy="5886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96413"/>
              </p:ext>
            </p:extLst>
          </p:nvPr>
        </p:nvGraphicFramePr>
        <p:xfrm>
          <a:off x="1619672" y="746611"/>
          <a:ext cx="7016298" cy="609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155060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убийств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170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4111" name="Text Box 3"/>
          <p:cNvSpPr txBox="1">
            <a:spLocks noChangeArrowheads="1"/>
          </p:cNvSpPr>
          <p:nvPr/>
        </p:nvSpPr>
        <p:spPr bwMode="auto">
          <a:xfrm>
            <a:off x="0" y="6624638"/>
            <a:ext cx="5183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убийств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7" name="Диаграмм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49268"/>
              </p:ext>
            </p:extLst>
          </p:nvPr>
        </p:nvGraphicFramePr>
        <p:xfrm>
          <a:off x="382874" y="2731894"/>
          <a:ext cx="4039538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012726"/>
              </p:ext>
            </p:extLst>
          </p:nvPr>
        </p:nvGraphicFramePr>
        <p:xfrm>
          <a:off x="265804" y="2459168"/>
          <a:ext cx="4239563" cy="2879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Диаграмм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4537795"/>
              </p:ext>
            </p:extLst>
          </p:nvPr>
        </p:nvGraphicFramePr>
        <p:xfrm>
          <a:off x="3921562" y="1714054"/>
          <a:ext cx="4922519" cy="4250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38" name="Группа 37"/>
          <p:cNvGrpSpPr/>
          <p:nvPr/>
        </p:nvGrpSpPr>
        <p:grpSpPr>
          <a:xfrm>
            <a:off x="309099" y="1818830"/>
            <a:ext cx="7991032" cy="4069272"/>
            <a:chOff x="43296" y="104776"/>
            <a:chExt cx="7791017" cy="4069272"/>
          </a:xfrm>
        </p:grpSpPr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5646253" y="460773"/>
              <a:ext cx="302111" cy="43219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795461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</a:t>
              </a: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26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</a:t>
              </a: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15,3%)*</a:t>
              </a:r>
              <a:endParaRPr lang="ru-RU" sz="14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1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9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5,3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%)*</a:t>
              </a:r>
            </a:p>
          </p:txBody>
        </p:sp>
        <p:sp>
          <p:nvSpPr>
            <p:cNvPr id="42" name="TextBox 1"/>
            <p:cNvSpPr txBox="1">
              <a:spLocks noChangeArrowheads="1"/>
            </p:cNvSpPr>
            <p:nvPr/>
          </p:nvSpPr>
          <p:spPr bwMode="auto">
            <a:xfrm>
              <a:off x="2105025" y="2359819"/>
              <a:ext cx="95607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68,2%)*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31,8%)*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TextBox 1"/>
            <p:cNvSpPr txBox="1">
              <a:spLocks noChangeArrowheads="1"/>
            </p:cNvSpPr>
            <p:nvPr/>
          </p:nvSpPr>
          <p:spPr bwMode="auto">
            <a:xfrm>
              <a:off x="5486401" y="2646761"/>
              <a:ext cx="87987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(79,4%)*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13"/>
            <p:cNvSpPr txBox="1">
              <a:spLocks noChangeArrowheads="1"/>
            </p:cNvSpPr>
            <p:nvPr/>
          </p:nvSpPr>
          <p:spPr bwMode="auto">
            <a:xfrm>
              <a:off x="43296" y="506149"/>
              <a:ext cx="146641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54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6" name="TextBox 13"/>
            <p:cNvSpPr txBox="1">
              <a:spLocks noChangeArrowheads="1"/>
            </p:cNvSpPr>
            <p:nvPr/>
          </p:nvSpPr>
          <p:spPr bwMode="auto">
            <a:xfrm>
              <a:off x="1243447" y="3887524"/>
              <a:ext cx="152356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116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47" name="Прямая соединительная линия 46"/>
            <p:cNvCxnSpPr/>
            <p:nvPr/>
          </p:nvCxnSpPr>
          <p:spPr bwMode="auto">
            <a:xfrm>
              <a:off x="661988" y="832248"/>
              <a:ext cx="461160" cy="4000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 bwMode="auto">
            <a:xfrm flipH="1">
              <a:off x="2008854" y="3494484"/>
              <a:ext cx="4575" cy="386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13"/>
            <p:cNvSpPr txBox="1">
              <a:spLocks noChangeArrowheads="1"/>
            </p:cNvSpPr>
            <p:nvPr/>
          </p:nvSpPr>
          <p:spPr bwMode="auto">
            <a:xfrm>
              <a:off x="3939022" y="3897049"/>
              <a:ext cx="389529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135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50" name="Прямая соединительная линия 49"/>
            <p:cNvCxnSpPr/>
            <p:nvPr/>
          </p:nvCxnSpPr>
          <p:spPr bwMode="auto">
            <a:xfrm>
              <a:off x="5885254" y="3482578"/>
              <a:ext cx="275" cy="4080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 bwMode="auto">
            <a:xfrm>
              <a:off x="4557713" y="803673"/>
              <a:ext cx="484252" cy="4792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347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краж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40 452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1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5134" name="Text Box 3"/>
          <p:cNvSpPr txBox="1">
            <a:spLocks noChangeArrowheads="1"/>
          </p:cNvSpPr>
          <p:nvPr/>
        </p:nvSpPr>
        <p:spPr bwMode="auto">
          <a:xfrm>
            <a:off x="0" y="6624638"/>
            <a:ext cx="3643313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краж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9" name="Диаграмма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146274"/>
              </p:ext>
            </p:extLst>
          </p:nvPr>
        </p:nvGraphicFramePr>
        <p:xfrm>
          <a:off x="382874" y="2444028"/>
          <a:ext cx="4039538" cy="2907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0" name="Диаграмм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078452"/>
              </p:ext>
            </p:extLst>
          </p:nvPr>
        </p:nvGraphicFramePr>
        <p:xfrm>
          <a:off x="3838607" y="1692057"/>
          <a:ext cx="4922519" cy="4293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1" name="Группа 40"/>
          <p:cNvGrpSpPr/>
          <p:nvPr/>
        </p:nvGrpSpPr>
        <p:grpSpPr>
          <a:xfrm>
            <a:off x="426170" y="1797758"/>
            <a:ext cx="7791017" cy="4108579"/>
            <a:chOff x="43296" y="104776"/>
            <a:chExt cx="7791017" cy="4067900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 flipV="1">
              <a:off x="5681663" y="460773"/>
              <a:ext cx="266700" cy="4191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924049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3466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(8,6%)*</a:t>
              </a:r>
            </a:p>
          </p:txBody>
        </p:sp>
        <p:sp>
          <p:nvSpPr>
            <p:cNvPr id="44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70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</a:t>
              </a: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227</a:t>
              </a: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(0,5%)*</a:t>
              </a:r>
            </a:p>
          </p:txBody>
        </p:sp>
        <p:sp>
          <p:nvSpPr>
            <p:cNvPr id="45" name="TextBox 1"/>
            <p:cNvSpPr txBox="1">
              <a:spLocks noChangeArrowheads="1"/>
            </p:cNvSpPr>
            <p:nvPr/>
          </p:nvSpPr>
          <p:spPr bwMode="auto">
            <a:xfrm>
              <a:off x="2105801" y="2283619"/>
              <a:ext cx="946962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(62,5%)*</a:t>
              </a:r>
            </a:p>
          </p:txBody>
        </p:sp>
        <p:sp>
          <p:nvSpPr>
            <p:cNvPr id="46" name="TextBox 1"/>
            <p:cNvSpPr txBox="1">
              <a:spLocks noChangeArrowheads="1"/>
            </p:cNvSpPr>
            <p:nvPr/>
          </p:nvSpPr>
          <p:spPr bwMode="auto">
            <a:xfrm>
              <a:off x="978280" y="1816894"/>
              <a:ext cx="88385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(37,5%)*</a:t>
              </a:r>
            </a:p>
          </p:txBody>
        </p:sp>
        <p:sp>
          <p:nvSpPr>
            <p:cNvPr id="47" name="TextBox 1"/>
            <p:cNvSpPr txBox="1">
              <a:spLocks noChangeArrowheads="1"/>
            </p:cNvSpPr>
            <p:nvPr/>
          </p:nvSpPr>
          <p:spPr bwMode="auto">
            <a:xfrm>
              <a:off x="5440742" y="2580086"/>
              <a:ext cx="955296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(90,9%)*</a:t>
              </a:r>
            </a:p>
          </p:txBody>
        </p:sp>
        <p:sp>
          <p:nvSpPr>
            <p:cNvPr id="48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63786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15</a:t>
              </a:r>
              <a:r>
                <a:rPr lang="ru-RU" sz="1200" b="1" kern="1200" baseline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176</a:t>
              </a:r>
              <a:endParaRPr lang="ru-RU" sz="12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49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25</a:t>
              </a:r>
              <a:r>
                <a:rPr lang="ru-RU" sz="1200" b="1" kern="1200" baseline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 276</a:t>
              </a:r>
              <a:endParaRPr lang="ru-RU" sz="1200" b="1" kern="120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50" name="Прямая соединительная линия 49"/>
            <p:cNvCxnSpPr/>
            <p:nvPr/>
          </p:nvCxnSpPr>
          <p:spPr bwMode="auto">
            <a:xfrm>
              <a:off x="661988" y="832248"/>
              <a:ext cx="38100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 bwMode="auto">
            <a:xfrm flipH="1">
              <a:off x="2008854" y="3508773"/>
              <a:ext cx="5684" cy="37236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13"/>
            <p:cNvSpPr txBox="1">
              <a:spLocks noChangeArrowheads="1"/>
            </p:cNvSpPr>
            <p:nvPr/>
          </p:nvSpPr>
          <p:spPr bwMode="auto">
            <a:xfrm>
              <a:off x="3939022" y="3898420"/>
              <a:ext cx="3895291" cy="2742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36 </a:t>
              </a:r>
              <a:r>
                <a:rPr lang="ru-RU" sz="12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762</a:t>
              </a:r>
              <a:endParaRPr lang="ru-RU" sz="12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cxnSp>
          <p:nvCxnSpPr>
            <p:cNvPr id="67" name="Прямая соединительная линия 66"/>
            <p:cNvCxnSpPr/>
            <p:nvPr/>
          </p:nvCxnSpPr>
          <p:spPr bwMode="auto">
            <a:xfrm>
              <a:off x="5881688" y="3470673"/>
              <a:ext cx="3841" cy="41998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 bwMode="auto">
            <a:xfrm>
              <a:off x="4814888" y="784623"/>
              <a:ext cx="422007" cy="24668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6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4" y="428624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грабежей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2657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6157" name="Text Box 3"/>
          <p:cNvSpPr txBox="1">
            <a:spLocks noChangeArrowheads="1"/>
          </p:cNvSpPr>
          <p:nvPr/>
        </p:nvSpPr>
        <p:spPr bwMode="auto">
          <a:xfrm>
            <a:off x="-1" y="6624638"/>
            <a:ext cx="4733925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грабежей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3" name="Диаграмм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681521"/>
              </p:ext>
            </p:extLst>
          </p:nvPr>
        </p:nvGraphicFramePr>
        <p:xfrm>
          <a:off x="382874" y="2539351"/>
          <a:ext cx="4039538" cy="2850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Диаграмм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118686"/>
              </p:ext>
            </p:extLst>
          </p:nvPr>
        </p:nvGraphicFramePr>
        <p:xfrm>
          <a:off x="3838607" y="1801026"/>
          <a:ext cx="4922519" cy="4208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5" name="Группа 24"/>
          <p:cNvGrpSpPr/>
          <p:nvPr/>
        </p:nvGrpSpPr>
        <p:grpSpPr>
          <a:xfrm>
            <a:off x="426170" y="1904886"/>
            <a:ext cx="7791017" cy="4025172"/>
            <a:chOff x="43296" y="104776"/>
            <a:chExt cx="7791017" cy="4065424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5727523" y="460773"/>
              <a:ext cx="220840" cy="4165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12"/>
            <p:cNvSpPr txBox="1">
              <a:spLocks noChangeArrowheads="1"/>
            </p:cNvSpPr>
            <p:nvPr/>
          </p:nvSpPr>
          <p:spPr bwMode="auto">
            <a:xfrm>
              <a:off x="5624513" y="104776"/>
              <a:ext cx="1890711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ПОЖИЛЫХ ЛИЦ – 169 </a:t>
              </a: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(6,4%)*</a:t>
              </a:r>
            </a:p>
          </p:txBody>
        </p:sp>
        <p:sp>
          <p:nvSpPr>
            <p:cNvPr id="28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83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И МАЛОЛЕТНИХ ЛИЦ – </a:t>
              </a: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82 </a:t>
              </a:r>
              <a:r>
                <a:rPr lang="ru-RU" sz="1400" b="1" kern="1200" dirty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(3,0%)*</a:t>
              </a:r>
            </a:p>
          </p:txBody>
        </p:sp>
        <p:sp>
          <p:nvSpPr>
            <p:cNvPr id="29" name="TextBox 1"/>
            <p:cNvSpPr txBox="1">
              <a:spLocks noChangeArrowheads="1"/>
            </p:cNvSpPr>
            <p:nvPr/>
          </p:nvSpPr>
          <p:spPr bwMode="auto">
            <a:xfrm>
              <a:off x="2115326" y="2255044"/>
              <a:ext cx="923149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(69,1%)*</a:t>
              </a:r>
            </a:p>
          </p:txBody>
        </p:sp>
        <p:sp>
          <p:nvSpPr>
            <p:cNvPr id="30" name="TextBox 1"/>
            <p:cNvSpPr txBox="1">
              <a:spLocks noChangeArrowheads="1"/>
            </p:cNvSpPr>
            <p:nvPr/>
          </p:nvSpPr>
          <p:spPr bwMode="auto">
            <a:xfrm>
              <a:off x="990600" y="1559719"/>
              <a:ext cx="923925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(30,9%)*</a:t>
              </a:r>
            </a:p>
          </p:txBody>
        </p:sp>
        <p:sp>
          <p:nvSpPr>
            <p:cNvPr id="31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893383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(90,6%)*</a:t>
              </a:r>
            </a:p>
          </p:txBody>
        </p:sp>
        <p:sp>
          <p:nvSpPr>
            <p:cNvPr id="32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820</a:t>
              </a:r>
            </a:p>
          </p:txBody>
        </p:sp>
        <p:sp>
          <p:nvSpPr>
            <p:cNvPr id="33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1837</a:t>
              </a:r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 bwMode="auto">
            <a:xfrm>
              <a:off x="661988" y="832248"/>
              <a:ext cx="387667" cy="47117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 bwMode="auto">
            <a:xfrm flipH="1">
              <a:off x="2008853" y="3489158"/>
              <a:ext cx="364" cy="39197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2407</a:t>
              </a: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 bwMode="auto">
            <a:xfrm flipH="1">
              <a:off x="5885528" y="3484145"/>
              <a:ext cx="1922" cy="40651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 bwMode="auto">
            <a:xfrm>
              <a:off x="4867915" y="762000"/>
              <a:ext cx="312029" cy="30306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789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75" y="428625"/>
            <a:ext cx="7858125" cy="71437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зарегистрированных разбоев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468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9" name="TextBox 21"/>
          <p:cNvSpPr txBox="1">
            <a:spLocks noChangeArrowheads="1"/>
          </p:cNvSpPr>
          <p:nvPr/>
        </p:nvSpPr>
        <p:spPr bwMode="auto">
          <a:xfrm>
            <a:off x="2643188" y="1428750"/>
            <a:ext cx="41814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600" b="1">
                <a:latin typeface="Times New Roman" pitchFamily="18" charset="0"/>
                <a:cs typeface="Times New Roman" pitchFamily="18" charset="0"/>
              </a:rPr>
              <a:t>ИЗ НИХ СОВЕРШЕНО В ОТНОШЕНИИ:</a:t>
            </a:r>
          </a:p>
        </p:txBody>
      </p:sp>
      <p:sp>
        <p:nvSpPr>
          <p:cNvPr id="7182" name="Text Box 3"/>
          <p:cNvSpPr txBox="1">
            <a:spLocks noChangeArrowheads="1"/>
          </p:cNvSpPr>
          <p:nvPr/>
        </p:nvSpPr>
        <p:spPr bwMode="auto">
          <a:xfrm>
            <a:off x="0" y="6624638"/>
            <a:ext cx="3786188" cy="233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000"/>
              </a:spcAft>
            </a:pPr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* – удельный вес от общего числа зарегистрированных разбоев</a:t>
            </a:r>
          </a:p>
          <a:p>
            <a:pPr eaLnBrk="1" hangingPunct="1">
              <a:spcAft>
                <a:spcPts val="1000"/>
              </a:spcAft>
            </a:pPr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774169"/>
              </p:ext>
            </p:extLst>
          </p:nvPr>
        </p:nvGraphicFramePr>
        <p:xfrm>
          <a:off x="382874" y="2424330"/>
          <a:ext cx="4039538" cy="29662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Диаграмм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7951136"/>
              </p:ext>
            </p:extLst>
          </p:nvPr>
        </p:nvGraphicFramePr>
        <p:xfrm>
          <a:off x="3838607" y="1658437"/>
          <a:ext cx="4922519" cy="4379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426170" y="1766017"/>
            <a:ext cx="7791017" cy="4188610"/>
            <a:chOff x="43296" y="104776"/>
            <a:chExt cx="7791017" cy="4065424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5738331" y="420538"/>
              <a:ext cx="329949" cy="44929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12"/>
            <p:cNvSpPr txBox="1">
              <a:spLocks noChangeArrowheads="1"/>
            </p:cNvSpPr>
            <p:nvPr/>
          </p:nvSpPr>
          <p:spPr bwMode="auto">
            <a:xfrm>
              <a:off x="5624514" y="104776"/>
              <a:ext cx="1824036" cy="475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  <a:t>ПОЖИЛЫХ ЛИЦ – 23</a:t>
              </a:r>
              <a:br>
                <a:rPr lang="ru-RU" altLang="ru-RU" sz="1200" b="1" dirty="0">
                  <a:latin typeface="Times New Roman" pitchFamily="18" charset="0"/>
                  <a:cs typeface="Times New Roman" pitchFamily="18" charset="0"/>
                </a:rPr>
              </a:br>
              <a:r>
                <a:rPr lang="ru-RU" altLang="ru-RU" sz="1200" b="1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sz="1400" b="1" kern="1200" dirty="0" smtClean="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4,9%)*</a:t>
              </a:r>
              <a:endParaRPr lang="ru-RU" sz="1400" b="1" kern="1200" dirty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  <p:sp>
          <p:nvSpPr>
            <p:cNvPr id="26" name="TextBox 13"/>
            <p:cNvSpPr txBox="1">
              <a:spLocks noChangeArrowheads="1"/>
            </p:cNvSpPr>
            <p:nvPr/>
          </p:nvSpPr>
          <p:spPr bwMode="auto">
            <a:xfrm>
              <a:off x="3024621" y="314273"/>
              <a:ext cx="2270125" cy="652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НЕСОВЕРШЕННОЛЕТНИХ </a:t>
              </a:r>
            </a:p>
            <a:p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altLang="ru-RU" sz="1200" b="1">
                  <a:latin typeface="Times New Roman" pitchFamily="18" charset="0"/>
                  <a:cs typeface="Times New Roman" pitchFamily="18" charset="0"/>
                </a:rPr>
                <a:t>И МАЛОЛЕТНИХ ЛИЦ – 22</a:t>
              </a:r>
              <a:br>
                <a:rPr lang="ru-RU" altLang="ru-RU" sz="1200" b="1">
                  <a:latin typeface="Times New Roman" pitchFamily="18" charset="0"/>
                  <a:cs typeface="Times New Roman" pitchFamily="18" charset="0"/>
                </a:rPr>
              </a:br>
              <a:r>
                <a:rPr lang="ru-RU" sz="14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(4,7%)*</a:t>
              </a:r>
            </a:p>
          </p:txBody>
        </p:sp>
        <p:sp>
          <p:nvSpPr>
            <p:cNvPr id="27" name="TextBox 1"/>
            <p:cNvSpPr txBox="1">
              <a:spLocks noChangeArrowheads="1"/>
            </p:cNvSpPr>
            <p:nvPr/>
          </p:nvSpPr>
          <p:spPr bwMode="auto">
            <a:xfrm>
              <a:off x="2086751" y="2274094"/>
              <a:ext cx="894574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(71,4%)*</a:t>
              </a:r>
            </a:p>
          </p:txBody>
        </p:sp>
        <p:sp>
          <p:nvSpPr>
            <p:cNvPr id="28" name="TextBox 1"/>
            <p:cNvSpPr txBox="1">
              <a:spLocks noChangeArrowheads="1"/>
            </p:cNvSpPr>
            <p:nvPr/>
          </p:nvSpPr>
          <p:spPr bwMode="auto">
            <a:xfrm>
              <a:off x="1035430" y="1559719"/>
              <a:ext cx="945770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>
                  <a:latin typeface="Times New Roman" pitchFamily="18" charset="0"/>
                  <a:cs typeface="Times New Roman" pitchFamily="18" charset="0"/>
                </a:rPr>
                <a:t>(28,6%)*</a:t>
              </a:r>
            </a:p>
          </p:txBody>
        </p:sp>
        <p:sp>
          <p:nvSpPr>
            <p:cNvPr id="29" name="TextBox 1"/>
            <p:cNvSpPr txBox="1">
              <a:spLocks noChangeArrowheads="1"/>
            </p:cNvSpPr>
            <p:nvPr/>
          </p:nvSpPr>
          <p:spPr bwMode="auto">
            <a:xfrm>
              <a:off x="5526467" y="2646761"/>
              <a:ext cx="902908" cy="357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altLang="ru-RU" sz="1400" b="1" dirty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ru-RU" altLang="ru-RU" sz="1400" b="1" dirty="0" smtClean="0">
                  <a:latin typeface="Times New Roman" pitchFamily="18" charset="0"/>
                  <a:cs typeface="Times New Roman" pitchFamily="18" charset="0"/>
                </a:rPr>
                <a:t>90,4%)*</a:t>
              </a:r>
              <a:endParaRPr lang="ru-RU" altLang="ru-RU" sz="1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13"/>
            <p:cNvSpPr txBox="1">
              <a:spLocks noChangeArrowheads="1"/>
            </p:cNvSpPr>
            <p:nvPr/>
          </p:nvSpPr>
          <p:spPr bwMode="auto">
            <a:xfrm>
              <a:off x="43296" y="509996"/>
              <a:ext cx="1466417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ЖЕНЩИН – 134</a:t>
              </a:r>
            </a:p>
          </p:txBody>
        </p:sp>
        <p:sp>
          <p:nvSpPr>
            <p:cNvPr id="31" name="TextBox 13"/>
            <p:cNvSpPr txBox="1">
              <a:spLocks noChangeArrowheads="1"/>
            </p:cNvSpPr>
            <p:nvPr/>
          </p:nvSpPr>
          <p:spPr bwMode="auto">
            <a:xfrm>
              <a:off x="1243447" y="3891371"/>
              <a:ext cx="1523566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МУЖЧИН – 334</a:t>
              </a:r>
            </a:p>
          </p:txBody>
        </p:sp>
        <p:cxnSp>
          <p:nvCxnSpPr>
            <p:cNvPr id="32" name="Прямая соединительная линия 31"/>
            <p:cNvCxnSpPr/>
            <p:nvPr/>
          </p:nvCxnSpPr>
          <p:spPr bwMode="auto">
            <a:xfrm>
              <a:off x="661988" y="832248"/>
              <a:ext cx="374577" cy="49046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 bwMode="auto">
            <a:xfrm flipH="1">
              <a:off x="2008854" y="3493698"/>
              <a:ext cx="3211" cy="3874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13"/>
            <p:cNvSpPr txBox="1">
              <a:spLocks noChangeArrowheads="1"/>
            </p:cNvSpPr>
            <p:nvPr/>
          </p:nvSpPr>
          <p:spPr bwMode="auto">
            <a:xfrm>
              <a:off x="3939022" y="3900896"/>
              <a:ext cx="3895291" cy="2693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/>
              <a:r>
                <a:rPr lang="ru-RU" sz="1200" b="1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Times New Roman" pitchFamily="18" charset="0"/>
                </a:rPr>
                <a:t>ИНЫХ КАТЕГОРИЙ ПОТЕРПЕВШИХ – 423</a:t>
              </a:r>
            </a:p>
          </p:txBody>
        </p:sp>
        <p:cxnSp>
          <p:nvCxnSpPr>
            <p:cNvPr id="35" name="Прямая соединительная линия 34"/>
            <p:cNvCxnSpPr/>
            <p:nvPr/>
          </p:nvCxnSpPr>
          <p:spPr bwMode="auto">
            <a:xfrm flipH="1">
              <a:off x="5885529" y="3479321"/>
              <a:ext cx="3432" cy="41133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 bwMode="auto">
            <a:xfrm>
              <a:off x="5056916" y="729651"/>
              <a:ext cx="362226" cy="22284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20792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428625" y="355600"/>
            <a:ext cx="8286750" cy="100012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ОБЩЕЕ КОЛИЧЕСТВО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ПРЕДВАРИТЕЛЬНО РАССЛЕДОВАННЫХ ПРЕСТУПЛЕНИЙ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31 796 (АППГ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28 810,  +10,4%)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 bwMode="auto">
          <a:xfrm>
            <a:off x="4065737" y="1554163"/>
            <a:ext cx="4071937" cy="92868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СОВЕРШЕНО ЛИЦАМИ БЕЗ ПОСТОЯННОГО ИСТОЧНИКА ДОХОДА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19 949 (АППГ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18 481,  +7,9%)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4106863" y="2700338"/>
            <a:ext cx="3286125" cy="6429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БЕЗРАБОТНЫМИ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11 (АППГ – 51, -78,4%)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 bwMode="auto">
          <a:xfrm flipH="1">
            <a:off x="8499475" y="1355725"/>
            <a:ext cx="3175" cy="769938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 rot="10800000" flipV="1">
            <a:off x="8145463" y="2116138"/>
            <a:ext cx="358775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 bwMode="auto">
          <a:xfrm>
            <a:off x="7783513" y="2482850"/>
            <a:ext cx="1587" cy="549275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 bwMode="auto">
          <a:xfrm flipH="1">
            <a:off x="7397750" y="3022600"/>
            <a:ext cx="38576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stealth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201" name="TextBox 12"/>
          <p:cNvSpPr txBox="1">
            <a:spLocks noChangeArrowheads="1"/>
          </p:cNvSpPr>
          <p:nvPr/>
        </p:nvSpPr>
        <p:spPr bwMode="auto">
          <a:xfrm>
            <a:off x="7884368" y="2635250"/>
            <a:ext cx="6746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1000" dirty="0">
                <a:latin typeface="Times New Roman" pitchFamily="18" charset="0"/>
                <a:cs typeface="Times New Roman" pitchFamily="18" charset="0"/>
              </a:rPr>
              <a:t>ИЗ НИХ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356617" y="1598886"/>
            <a:ext cx="357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ЛИЦАМИ </a:t>
            </a:r>
          </a:p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БЕЗ ПОСТОЯННОГО ИСТОЧНИКА ДОХОДА</a:t>
            </a:r>
          </a:p>
        </p:txBody>
      </p:sp>
      <p:sp>
        <p:nvSpPr>
          <p:cNvPr id="8203" name="TextBox 16"/>
          <p:cNvSpPr txBox="1">
            <a:spLocks noChangeArrowheads="1"/>
          </p:cNvSpPr>
          <p:nvPr/>
        </p:nvSpPr>
        <p:spPr bwMode="auto">
          <a:xfrm>
            <a:off x="3995936" y="3412048"/>
            <a:ext cx="4706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ru-RU" altLang="ru-RU" sz="1200" b="1" dirty="0">
                <a:latin typeface="Times New Roman" pitchFamily="18" charset="0"/>
                <a:cs typeface="Times New Roman" pitchFamily="18" charset="0"/>
              </a:rPr>
              <a:t>СОВЕРШЕНО БЕЗРАБОТНЫМИ</a:t>
            </a:r>
          </a:p>
        </p:txBody>
      </p:sp>
      <p:graphicFrame>
        <p:nvGraphicFramePr>
          <p:cNvPr id="20" name="Диаграмм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888812"/>
              </p:ext>
            </p:extLst>
          </p:nvPr>
        </p:nvGraphicFramePr>
        <p:xfrm>
          <a:off x="3950344" y="3608898"/>
          <a:ext cx="5086151" cy="3249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Диаграмм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598695"/>
              </p:ext>
            </p:extLst>
          </p:nvPr>
        </p:nvGraphicFramePr>
        <p:xfrm>
          <a:off x="107504" y="1916833"/>
          <a:ext cx="3999359" cy="4941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104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57188" y="357188"/>
            <a:ext cx="8358187" cy="785812"/>
          </a:xfrm>
          <a:prstGeom prst="roundRect">
            <a:avLst/>
          </a:prstGeom>
          <a:solidFill>
            <a:srgbClr val="FBCDA7"/>
          </a:solidFill>
          <a:ln>
            <a:solidFill>
              <a:srgbClr val="92D05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ПРЕСТУПЛЕНИЯ, СОВЕРШЕННЫЕ НЕСОВЕРШЕННОЛЕТНИМИ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(ИЗ ЧИСЛА ПРЕДВАРИТЕЛЬНО РАССЛЕДОВАННЫХ)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457469"/>
              </p:ext>
            </p:extLst>
          </p:nvPr>
        </p:nvGraphicFramePr>
        <p:xfrm>
          <a:off x="357188" y="1628800"/>
          <a:ext cx="4358827" cy="4104455"/>
        </p:xfrm>
        <a:graphic>
          <a:graphicData uri="http://schemas.openxmlformats.org/drawingml/2006/table">
            <a:tbl>
              <a:tblPr/>
              <a:tblGrid>
                <a:gridCol w="1774471"/>
                <a:gridCol w="646089"/>
                <a:gridCol w="646089"/>
                <a:gridCol w="646089"/>
                <a:gridCol w="646089"/>
              </a:tblGrid>
              <a:tr h="385825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Прошлый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Текущий год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Динамика,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Удельный вес, 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1" i="0" u="none" strike="noStrike" dirty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В С Е Г О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348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421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21,0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0" u="none" strike="noStrike">
                          <a:solidFill>
                            <a:srgbClr val="C00000"/>
                          </a:solidFill>
                          <a:effectLst/>
                          <a:latin typeface="Times New Roman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ЦЕНТРАЛЬНЫЙ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188,9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2648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ЮГО-ВОСТОЧНЫЙ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-15,9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ЮЖНЫЙ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ЮГО-ЗАПАДНЫЙ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-27,6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СЕВЕРО-ЗАПАДНЫЙ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СЕВЕРНЫЙ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ЗЕЛЕНОГРАДСКИЙ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НОВОМОСКОВСКИЙ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ТРОИЦКИЙ ОКРУГ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-39,1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6093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УВД НА МЕТРОПОЛИТЕНЕ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137280"/>
              </p:ext>
            </p:extLst>
          </p:nvPr>
        </p:nvGraphicFramePr>
        <p:xfrm>
          <a:off x="4860032" y="1268760"/>
          <a:ext cx="4176464" cy="5495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1361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28625" y="214313"/>
            <a:ext cx="8286750" cy="7858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ХАРАКТЕРИСТИКА ВЫЯВЛЕННЫХ ЛИЦ, СОВЕРШИВШИХ ПРЕСТУПЛЕНИЯ, ПО ВОЗРАСТНЫМ ГРУППАМ</a:t>
            </a:r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428625" y="1071563"/>
            <a:ext cx="8286750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Aft>
                <a:spcPts val="1000"/>
              </a:spcAft>
            </a:pP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Всего  выявлено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23 294 (АППГ 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1400" b="1" dirty="0" smtClean="0">
                <a:latin typeface="Times New Roman" pitchFamily="18" charset="0"/>
                <a:cs typeface="Times New Roman" pitchFamily="18" charset="0"/>
              </a:rPr>
              <a:t>23 523, -1,0%) лица, совершивших преступления</a:t>
            </a:r>
            <a:endParaRPr lang="ru-RU" alt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221304"/>
              </p:ext>
            </p:extLst>
          </p:nvPr>
        </p:nvGraphicFramePr>
        <p:xfrm>
          <a:off x="16321" y="1268760"/>
          <a:ext cx="2389609" cy="530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239050"/>
              </p:ext>
            </p:extLst>
          </p:nvPr>
        </p:nvGraphicFramePr>
        <p:xfrm>
          <a:off x="401960" y="1250156"/>
          <a:ext cx="8562975" cy="5312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511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11673</TotalTime>
  <Words>824</Words>
  <Application>Microsoft Office PowerPoint</Application>
  <PresentationFormat>Экран (4:3)</PresentationFormat>
  <Paragraphs>268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выявленных нарушений при осуществлении надзора за соблюдением федерального законодательства за январь-август 2018 года (в сравнении с АППГ)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Атабеков А.Д.</dc:creator>
  <cp:lastModifiedBy>Filippovams</cp:lastModifiedBy>
  <cp:revision>335</cp:revision>
  <cp:lastPrinted>2018-09-18T06:18:10Z</cp:lastPrinted>
  <dcterms:created xsi:type="dcterms:W3CDTF">2016-10-11T09:05:46Z</dcterms:created>
  <dcterms:modified xsi:type="dcterms:W3CDTF">2018-09-25T10:53:33Z</dcterms:modified>
</cp:coreProperties>
</file>