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1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notesSlides/notesSlide2.xml" ContentType="application/vnd.openxmlformats-officedocument.presentationml.notesSlide+xml"/>
  <Override PartName="/ppt/charts/chart16.xml" ContentType="application/vnd.openxmlformats-officedocument.drawingml.chart+xml"/>
  <Override PartName="/ppt/notesSlides/notesSlide3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4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5.xml" ContentType="application/vnd.openxmlformats-officedocument.presentationml.notesSl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6.xml" ContentType="application/vnd.openxmlformats-officedocument.presentationml.notesSlide+xml"/>
  <Override PartName="/ppt/charts/chart23.xml" ContentType="application/vnd.openxmlformats-officedocument.drawingml.chart+xml"/>
  <Override PartName="/ppt/theme/themeOverride16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4.xml" ContentType="application/vnd.openxmlformats-officedocument.drawingml.chart+xml"/>
  <Override PartName="/ppt/theme/themeOverride17.xml" ContentType="application/vnd.openxmlformats-officedocument.themeOverride+xml"/>
  <Override PartName="/ppt/charts/chart25.xml" ContentType="application/vnd.openxmlformats-officedocument.drawingml.chart+xml"/>
  <Override PartName="/ppt/notesSlides/notesSlide8.xml" ContentType="application/vnd.openxmlformats-officedocument.presentationml.notesSlide+xml"/>
  <Override PartName="/ppt/charts/chart2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40" autoAdjust="0"/>
    <p:restoredTop sz="94660"/>
  </p:normalViewPr>
  <p:slideViewPr>
    <p:cSldViewPr>
      <p:cViewPr>
        <p:scale>
          <a:sx n="110" d="100"/>
          <a:sy n="110" d="100"/>
        </p:scale>
        <p:origin x="-172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6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7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2_&#1058;&#1045;&#1050;&#1059;&#1065;&#1048;&#1045;%20&#1047;&#1040;&#1044;&#1040;&#1053;&#1048;&#1071;\2017%20&#1043;&#1054;&#1044;\12___12%20&#1052;&#1045;&#1057;%202017\01_&#1055;&#1088;&#1077;&#1079;&#1077;&#1085;&#1090;&#1072;&#1094;&#1080;&#1103;%20&#1076;&#1083;&#1103;%20&#1057;&#1052;&#1048;%20&#1079;&#1072;%2012%20&#1084;&#1077;&#1089;.%202017%20&#1075;\&#1044;&#1072;&#1085;&#1085;&#1099;&#1077;%20&#1087;&#1088;&#1077;&#1079;&#1077;&#1085;&#1090;&#1072;&#1094;&#1080;&#1080;%20&#1076;&#1083;&#1103;%20&#1057;&#1052;&#1048;%20-%2012%20&#1084;&#1077;&#1089;.%202017%20&#1075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19382275270863"/>
          <c:y val="9.5807076248170406E-2"/>
          <c:w val="0.49685260260584996"/>
          <c:h val="0.77599332549219058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3569043378277817"/>
                  <c:y val="1.0823433800632741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105 - 107 УК РФ - 315 (0,2%)</a:t>
                    </a:r>
                    <a:r>
                      <a:rPr lang="ru-RU" sz="900" b="1" i="0" u="none" strike="noStrike" baseline="0"/>
                      <a:t>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300031968880041"/>
                  <c:y val="-1.7264785029833356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111 УК РФ - 869 (0,6%)</a:t>
                    </a:r>
                    <a:r>
                      <a:rPr lang="ru-RU" sz="900" b="1" i="0" u="none" strike="noStrike" baseline="0"/>
                      <a:t>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122375328083989E-2"/>
                  <c:y val="-4.3938465114619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131 УК РФ - 124 (0,1%)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812025671816611"/>
                  <c:y val="-1.8209501063551889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126 УК РФ - 40 (0,03%)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765496175823468"/>
                  <c:y val="1.1433618191091042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127 УК РФ - 13 (0,01%)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7973928258967628"/>
                  <c:y val="4.1135280830803068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ст. 158 УК РФ - 61 357 </a:t>
                    </a:r>
                  </a:p>
                  <a:p>
                    <a:r>
                      <a:rPr lang="ru-RU"/>
                      <a:t>(43,8%)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2262029965371602E-2"/>
                  <c:y val="1.1945270150963787E-3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161 УК РФ - 4466 (3,2%)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1387029746281714E-2"/>
                  <c:y val="2.8873415366792905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162 УК РФ - 886 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1839140419947507"/>
                  <c:y val="-0.13994274772438539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159 - 159.6 УК РФ - 24 171 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(17,3%)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3229053639317029E-2"/>
                  <c:y val="3.2290066606746708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222 УК РФ - 589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(0,4%)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8320745997991266E-3"/>
                  <c:y val="-2.61896334899678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290 - 291.2 УК РФ - 811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619667552325891"/>
                  <c:y val="-1.674598084092822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ПРЕСТУПЛЕНИЯ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СВЯЗАННЫЕ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 НАРКОТИКАМИ 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И СДВ - 18 672 (13,3%)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.14649743205448013"/>
                  <c:y val="0.16692361665208497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ПРОЧИЕ ПЕРСТУПЛЕНИЯ -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27 821 (19,9%)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'[Данные презентации для СМИ - 12 мес. 2017 г.xlsx]Всего зарег. прест.'!$A$8:$A$20</c:f>
              <c:strCache>
                <c:ptCount val="13"/>
                <c:pt idx="0">
                  <c:v>УБИЙСТВО И ПОКУШ.НА УБИЙСТВО</c:v>
                </c:pt>
                <c:pt idx="1">
                  <c:v>УМЫШЛ.ПРИЧ. ТЯЖК. ВРЕДА ЗДОР.</c:v>
                </c:pt>
                <c:pt idx="2">
                  <c:v>ИЗНАСИЛОВАНИЕ И ПОКУШ. НА ИЗНАС.</c:v>
                </c:pt>
                <c:pt idx="3">
                  <c:v>ПОХИЩЕНИЕ ЧЕЛОВЕКА</c:v>
                </c:pt>
                <c:pt idx="4">
                  <c:v>НЕЗАКОННОЕ ЛИШЕНИЕ СВОБОДЫ</c:v>
                </c:pt>
                <c:pt idx="5">
                  <c:v>КРАЖА</c:v>
                </c:pt>
                <c:pt idx="6">
                  <c:v>ГРАБЕЖ</c:v>
                </c:pt>
                <c:pt idx="7">
                  <c:v>РАЗБОЙ</c:v>
                </c:pt>
                <c:pt idx="8">
                  <c:v>МОШЕННИЧЕСТВО</c:v>
                </c:pt>
                <c:pt idx="9">
                  <c:v>ХРАНЕНИЕ ОРУЖИЯ</c:v>
                </c:pt>
                <c:pt idx="10">
                  <c:v>ВЗЯТОЧНИЧЕСТВО</c:v>
                </c:pt>
                <c:pt idx="11">
                  <c:v>ПРЕСТУПЛ. СВЯЗ. С НАРК. И СДВ</c:v>
                </c:pt>
                <c:pt idx="12">
                  <c:v>ПРОЧИЕ ПРЕСТУПЛЕНИЯ</c:v>
                </c:pt>
              </c:strCache>
            </c:strRef>
          </c:cat>
          <c:val>
            <c:numRef>
              <c:f>'[Данные презентации для СМИ - 12 мес. 2017 г.xlsx]Всего зарег. прест.'!$B$8:$B$20</c:f>
              <c:numCache>
                <c:formatCode>General</c:formatCode>
                <c:ptCount val="13"/>
                <c:pt idx="0">
                  <c:v>315</c:v>
                </c:pt>
                <c:pt idx="1">
                  <c:v>869</c:v>
                </c:pt>
                <c:pt idx="2">
                  <c:v>124</c:v>
                </c:pt>
                <c:pt idx="3">
                  <c:v>40</c:v>
                </c:pt>
                <c:pt idx="4">
                  <c:v>13</c:v>
                </c:pt>
                <c:pt idx="5">
                  <c:v>61357</c:v>
                </c:pt>
                <c:pt idx="6">
                  <c:v>4466</c:v>
                </c:pt>
                <c:pt idx="7">
                  <c:v>886</c:v>
                </c:pt>
                <c:pt idx="8">
                  <c:v>24171</c:v>
                </c:pt>
                <c:pt idx="9">
                  <c:v>589</c:v>
                </c:pt>
                <c:pt idx="10">
                  <c:v>811</c:v>
                </c:pt>
                <c:pt idx="11">
                  <c:v>18672</c:v>
                </c:pt>
                <c:pt idx="12">
                  <c:v>27821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762745240263599"/>
          <c:y val="5.0290538327258869E-2"/>
          <c:w val="0.33013925989626725"/>
          <c:h val="0.90753038851116674"/>
        </c:manualLayout>
      </c:layout>
      <c:overlay val="0"/>
      <c:txPr>
        <a:bodyPr/>
        <a:lstStyle/>
        <a:p>
          <a:pPr rtl="0">
            <a:defRPr/>
          </a:pPr>
          <a:endParaRPr lang="ru-RU"/>
        </a:p>
      </c:txPr>
    </c:legend>
    <c:plotVisOnly val="1"/>
    <c:dispBlanksAs val="gap"/>
    <c:showDLblsOverMax val="0"/>
  </c:chart>
  <c:spPr>
    <a:ln>
      <a:noFill/>
    </a:ln>
    <a:effectLst>
      <a:softEdge rad="63500"/>
    </a:effectLst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1481</c:v>
              </c:pt>
              <c:pt idx="1">
                <c:v>828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2067</c:v>
              </c:pt>
              <c:pt idx="1">
                <c:v>71</c:v>
              </c:pt>
              <c:pt idx="2">
                <c:v>171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298</c:v>
              </c:pt>
              <c:pt idx="1">
                <c:v>172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441</c:v>
              </c:pt>
              <c:pt idx="1">
                <c:v>10</c:v>
              </c:pt>
              <c:pt idx="2">
                <c:v>19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9177297416763549"/>
          <c:y val="1.3878048341109596E-2"/>
          <c:w val="0.74264688015609781"/>
          <c:h val="0.909104556253313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- 12 мес. 2017 г.xlsx]Предв. рассл. прест.'!$B$24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8.24317495944131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- 12 мес. 2017 г.xlsx]Предв. рассл. прест.'!$A$25:$A$36</c:f>
              <c:strCache>
                <c:ptCount val="12"/>
                <c:pt idx="0">
                  <c:v>ЮГО-ЗАПАДНЫЙ ОКРУГ</c:v>
                </c:pt>
                <c:pt idx="1">
                  <c:v>УВД НА МЕТРОПОЛИТЕНЕ</c:v>
                </c:pt>
                <c:pt idx="2">
                  <c:v>СЕВЕРО-ЗАПАДНЫЙ ОКРУГ</c:v>
                </c:pt>
                <c:pt idx="3">
                  <c:v>ЦЕНТРАЛЬНЫЙ ОКРУГ</c:v>
                </c:pt>
                <c:pt idx="4">
                  <c:v>СЕВЕРНЫЙ ОКРУГ</c:v>
                </c:pt>
                <c:pt idx="5">
                  <c:v>ЮГО-ВОСТОЧНЫЙ ОКРУГ</c:v>
                </c:pt>
                <c:pt idx="6">
                  <c:v>СЕВЕРО-ВОСТОЧНЫЙ ОКРУГ</c:v>
                </c:pt>
                <c:pt idx="7">
                  <c:v>ЮЖНЫЙ ОКРУГ</c:v>
                </c:pt>
                <c:pt idx="8">
                  <c:v>ЗАПАДНЫЙ ОКРУГ</c:v>
                </c:pt>
                <c:pt idx="9">
                  <c:v>ЗЕЛЕНОГРАДСКИЙ ОКРУГ</c:v>
                </c:pt>
                <c:pt idx="10">
                  <c:v>ВОСТОЧНЫЙ ОКРУГ</c:v>
                </c:pt>
                <c:pt idx="11">
                  <c:v>ТРОИЦКИЙ И НОВОМОСКОВСКИЙ ОКРУГ</c:v>
                </c:pt>
              </c:strCache>
            </c:strRef>
          </c:cat>
          <c:val>
            <c:numRef>
              <c:f>'[Данные презентации для СМИ - 12 мес. 2017 г.xlsx]Предв. рассл. прест.'!$B$25:$B$36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7</c:v>
                </c:pt>
                <c:pt idx="8">
                  <c:v>7</c:v>
                </c:pt>
                <c:pt idx="9">
                  <c:v>0</c:v>
                </c:pt>
                <c:pt idx="10">
                  <c:v>2</c:v>
                </c:pt>
                <c:pt idx="11">
                  <c:v>24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г.xlsx]Предв. рассл. прест.'!$C$24</c:f>
              <c:strCache>
                <c:ptCount val="1"/>
                <c:pt idx="0">
                  <c:v>2017 год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4.1215874797206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0"/>
                  <c:y val="-8.243174959441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- 12 мес. 2017 г.xlsx]Предв. рассл. прест.'!$A$25:$A$36</c:f>
              <c:strCache>
                <c:ptCount val="12"/>
                <c:pt idx="0">
                  <c:v>ЮГО-ЗАПАДНЫЙ ОКРУГ</c:v>
                </c:pt>
                <c:pt idx="1">
                  <c:v>УВД НА МЕТРОПОЛИТЕНЕ</c:v>
                </c:pt>
                <c:pt idx="2">
                  <c:v>СЕВЕРО-ЗАПАДНЫЙ ОКРУГ</c:v>
                </c:pt>
                <c:pt idx="3">
                  <c:v>ЦЕНТРАЛЬНЫЙ ОКРУГ</c:v>
                </c:pt>
                <c:pt idx="4">
                  <c:v>СЕВЕРНЫЙ ОКРУГ</c:v>
                </c:pt>
                <c:pt idx="5">
                  <c:v>ЮГО-ВОСТОЧНЫЙ ОКРУГ</c:v>
                </c:pt>
                <c:pt idx="6">
                  <c:v>СЕВЕРО-ВОСТОЧНЫЙ ОКРУГ</c:v>
                </c:pt>
                <c:pt idx="7">
                  <c:v>ЮЖНЫЙ ОКРУГ</c:v>
                </c:pt>
                <c:pt idx="8">
                  <c:v>ЗАПАДНЫЙ ОКРУГ</c:v>
                </c:pt>
                <c:pt idx="9">
                  <c:v>ЗЕЛЕНОГРАДСКИЙ ОКРУГ</c:v>
                </c:pt>
                <c:pt idx="10">
                  <c:v>ВОСТОЧНЫЙ ОКРУГ</c:v>
                </c:pt>
                <c:pt idx="11">
                  <c:v>ТРОИЦКИЙ И НОВОМОСКОВСКИЙ ОКРУГ</c:v>
                </c:pt>
              </c:strCache>
            </c:strRef>
          </c:cat>
          <c:val>
            <c:numRef>
              <c:f>'[Данные презентации для СМИ - 12 мес. 2017 г.xlsx]Предв. рассл. прест.'!$C$25:$C$36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13</c:v>
                </c:pt>
                <c:pt idx="11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3"/>
        <c:axId val="81252736"/>
        <c:axId val="81254272"/>
      </c:barChart>
      <c:catAx>
        <c:axId val="812527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254272"/>
        <c:crosses val="autoZero"/>
        <c:auto val="1"/>
        <c:lblAlgn val="ctr"/>
        <c:lblOffset val="100"/>
        <c:noMultiLvlLbl val="0"/>
      </c:catAx>
      <c:valAx>
        <c:axId val="8125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252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464773129426019"/>
          <c:y val="0.81999315448749543"/>
          <c:w val="0.11962432574974979"/>
          <c:h val="9.9535061961714258E-2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9495359772025646"/>
          <c:y val="2.8701602769817664E-2"/>
          <c:w val="0.34196874851579195"/>
          <c:h val="0.909942095492307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- 12 мес. 2017 г.xlsx]Предв. рассл. прест.'!$B$8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- 12 мес. 2017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СЕВЕРНЫЙ ОКРУГ</c:v>
                </c:pt>
                <c:pt idx="6">
                  <c:v>СЕВЕРО-ВОСТОЧНЫЙ ОКРУГ</c:v>
                </c:pt>
                <c:pt idx="7">
                  <c:v>ЗАПАДНЫЙ ОКРУГ</c:v>
                </c:pt>
                <c:pt idx="8">
                  <c:v>ЮЖНЫЙ ОКРУГ</c:v>
                </c:pt>
                <c:pt idx="9">
                  <c:v>ЦЕНТРАЛЬНЫЙ ОКРУГ</c:v>
                </c:pt>
                <c:pt idx="10">
                  <c:v>ЮГО-ВОСТОЧНЫЙ ОКРУГ</c:v>
                </c:pt>
                <c:pt idx="11">
                  <c:v>ВОСТОЧНЫЙ ОКРУГ</c:v>
                </c:pt>
              </c:strCache>
            </c:strRef>
          </c:cat>
          <c:val>
            <c:numRef>
              <c:f>'[Данные презентации для СМИ - 12 мес. 2017 г.xlsx]Предв. рассл. прест.'!$B$9:$B$20</c:f>
              <c:numCache>
                <c:formatCode>General</c:formatCode>
                <c:ptCount val="12"/>
                <c:pt idx="0">
                  <c:v>556</c:v>
                </c:pt>
                <c:pt idx="1">
                  <c:v>767</c:v>
                </c:pt>
                <c:pt idx="2">
                  <c:v>1490</c:v>
                </c:pt>
                <c:pt idx="3">
                  <c:v>2034</c:v>
                </c:pt>
                <c:pt idx="4">
                  <c:v>3245</c:v>
                </c:pt>
                <c:pt idx="5">
                  <c:v>2949</c:v>
                </c:pt>
                <c:pt idx="6">
                  <c:v>3161</c:v>
                </c:pt>
                <c:pt idx="7">
                  <c:v>2917</c:v>
                </c:pt>
                <c:pt idx="8">
                  <c:v>3404</c:v>
                </c:pt>
                <c:pt idx="9">
                  <c:v>2836</c:v>
                </c:pt>
                <c:pt idx="10">
                  <c:v>3707</c:v>
                </c:pt>
                <c:pt idx="11">
                  <c:v>4877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г.xlsx]Предв. рассл. прест.'!$C$8</c:f>
              <c:strCache>
                <c:ptCount val="1"/>
                <c:pt idx="0">
                  <c:v>2017 год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- 12 мес. 2017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СЕВЕРНЫЙ ОКРУГ</c:v>
                </c:pt>
                <c:pt idx="6">
                  <c:v>СЕВЕРО-ВОСТОЧНЫЙ ОКРУГ</c:v>
                </c:pt>
                <c:pt idx="7">
                  <c:v>ЗАПАДНЫЙ ОКРУГ</c:v>
                </c:pt>
                <c:pt idx="8">
                  <c:v>ЮЖНЫЙ ОКРУГ</c:v>
                </c:pt>
                <c:pt idx="9">
                  <c:v>ЦЕНТРАЛЬНЫЙ ОКРУГ</c:v>
                </c:pt>
                <c:pt idx="10">
                  <c:v>ЮГО-ВОСТОЧНЫЙ ОКРУГ</c:v>
                </c:pt>
                <c:pt idx="11">
                  <c:v>ВОСТОЧНЫЙ ОКРУГ</c:v>
                </c:pt>
              </c:strCache>
            </c:strRef>
          </c:cat>
          <c:val>
            <c:numRef>
              <c:f>'[Данные презентации для СМИ - 12 мес. 2017 г.xlsx]Предв. рассл. прест.'!$C$9:$C$20</c:f>
              <c:numCache>
                <c:formatCode>General</c:formatCode>
                <c:ptCount val="12"/>
                <c:pt idx="0">
                  <c:v>349</c:v>
                </c:pt>
                <c:pt idx="1">
                  <c:v>623</c:v>
                </c:pt>
                <c:pt idx="2">
                  <c:v>1232</c:v>
                </c:pt>
                <c:pt idx="3">
                  <c:v>1793</c:v>
                </c:pt>
                <c:pt idx="4">
                  <c:v>2321</c:v>
                </c:pt>
                <c:pt idx="5">
                  <c:v>2369</c:v>
                </c:pt>
                <c:pt idx="6">
                  <c:v>2374</c:v>
                </c:pt>
                <c:pt idx="7">
                  <c:v>2528</c:v>
                </c:pt>
                <c:pt idx="8">
                  <c:v>2793</c:v>
                </c:pt>
                <c:pt idx="9">
                  <c:v>2808</c:v>
                </c:pt>
                <c:pt idx="10">
                  <c:v>2900</c:v>
                </c:pt>
                <c:pt idx="11">
                  <c:v>3792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6"/>
        <c:axId val="81326080"/>
        <c:axId val="81327616"/>
      </c:barChart>
      <c:catAx>
        <c:axId val="81326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327616"/>
        <c:crosses val="autoZero"/>
        <c:auto val="1"/>
        <c:lblAlgn val="ctr"/>
        <c:lblOffset val="100"/>
        <c:noMultiLvlLbl val="0"/>
      </c:catAx>
      <c:valAx>
        <c:axId val="8132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326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247950605556878"/>
          <c:y val="0.86536016164947804"/>
          <c:w val="0.1193379244834956"/>
          <c:h val="5.7827463304271506E-2"/>
        </c:manualLayout>
      </c:layout>
      <c:overlay val="0"/>
      <c:txPr>
        <a:bodyPr/>
        <a:lstStyle/>
        <a:p>
          <a:pPr>
            <a:defRPr sz="9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660429623771171"/>
          <c:y val="2.5085639310974565E-2"/>
          <c:w val="0.76482198139918511"/>
          <c:h val="0.909104556253312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- 12 мес. 2017 г.xlsx]Прест. сов. несовершненнолетн.'!$B$6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- 12 мес. 2017 г.xlsx]Прест. сов. несовершненнолетн.'!$A$7:$A$19</c:f>
              <c:strCache>
                <c:ptCount val="13"/>
                <c:pt idx="0">
                  <c:v>НОВОМОСКОВСКИЙ ОКРУГ</c:v>
                </c:pt>
                <c:pt idx="1">
                  <c:v>УВД НА МЕТРОПОЛИТЕНЕ</c:v>
                </c:pt>
                <c:pt idx="2">
                  <c:v>ЗЕЛЕНОГРАДСКИЙ ОКРУГ</c:v>
                </c:pt>
                <c:pt idx="3">
                  <c:v>ЦЕНТРАЛЬНЫЙ ОКРУГ</c:v>
                </c:pt>
                <c:pt idx="4">
                  <c:v>ТРОИЦКИЙ ОКРУГ</c:v>
                </c:pt>
                <c:pt idx="5">
                  <c:v>ЮГО-ЗАПАДНЫЙ ОКРУГ</c:v>
                </c:pt>
                <c:pt idx="6">
                  <c:v>СЕВЕРО-ЗАПАДНЫЙ ОКРУГ</c:v>
                </c:pt>
                <c:pt idx="7">
                  <c:v>СЕВЕРНЫЙ ОКРУГ</c:v>
                </c:pt>
                <c:pt idx="8">
                  <c:v>ЗАПАДНЫЙ ОКРУГ</c:v>
                </c:pt>
                <c:pt idx="9">
                  <c:v>ЮГО-ВОСТОЧНЫЙ ОКРУГ</c:v>
                </c:pt>
                <c:pt idx="10">
                  <c:v>ВОСТОЧНЫЙ ОКРУГ</c:v>
                </c:pt>
                <c:pt idx="11">
                  <c:v>ЮЖНЫЙ ОКРУГ</c:v>
                </c:pt>
                <c:pt idx="12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- 12 мес. 2017 г.xlsx]Прест. сов. несовершненнолетн.'!$B$7:$B$19</c:f>
              <c:numCache>
                <c:formatCode>General</c:formatCode>
                <c:ptCount val="13"/>
                <c:pt idx="0">
                  <c:v>9</c:v>
                </c:pt>
                <c:pt idx="1">
                  <c:v>12</c:v>
                </c:pt>
                <c:pt idx="2">
                  <c:v>27</c:v>
                </c:pt>
                <c:pt idx="3">
                  <c:v>51</c:v>
                </c:pt>
                <c:pt idx="4">
                  <c:v>39</c:v>
                </c:pt>
                <c:pt idx="5">
                  <c:v>66</c:v>
                </c:pt>
                <c:pt idx="6">
                  <c:v>51</c:v>
                </c:pt>
                <c:pt idx="7">
                  <c:v>62</c:v>
                </c:pt>
                <c:pt idx="8">
                  <c:v>77</c:v>
                </c:pt>
                <c:pt idx="9">
                  <c:v>41</c:v>
                </c:pt>
                <c:pt idx="10">
                  <c:v>76</c:v>
                </c:pt>
                <c:pt idx="11">
                  <c:v>114</c:v>
                </c:pt>
                <c:pt idx="12">
                  <c:v>101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г.xlsx]Прест. сов. несовершненнолетн.'!$C$6</c:f>
              <c:strCache>
                <c:ptCount val="1"/>
                <c:pt idx="0">
                  <c:v>2017 год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- 12 мес. 2017 г.xlsx]Прест. сов. несовершненнолетн.'!$A$7:$A$19</c:f>
              <c:strCache>
                <c:ptCount val="13"/>
                <c:pt idx="0">
                  <c:v>НОВОМОСКОВСКИЙ ОКРУГ</c:v>
                </c:pt>
                <c:pt idx="1">
                  <c:v>УВД НА МЕТРОПОЛИТЕНЕ</c:v>
                </c:pt>
                <c:pt idx="2">
                  <c:v>ЗЕЛЕНОГРАДСКИЙ ОКРУГ</c:v>
                </c:pt>
                <c:pt idx="3">
                  <c:v>ЦЕНТРАЛЬНЫЙ ОКРУГ</c:v>
                </c:pt>
                <c:pt idx="4">
                  <c:v>ТРОИЦКИЙ ОКРУГ</c:v>
                </c:pt>
                <c:pt idx="5">
                  <c:v>ЮГО-ЗАПАДНЫЙ ОКРУГ</c:v>
                </c:pt>
                <c:pt idx="6">
                  <c:v>СЕВЕРО-ЗАПАДНЫЙ ОКРУГ</c:v>
                </c:pt>
                <c:pt idx="7">
                  <c:v>СЕВЕРНЫЙ ОКРУГ</c:v>
                </c:pt>
                <c:pt idx="8">
                  <c:v>ЗАПАДНЫЙ ОКРУГ</c:v>
                </c:pt>
                <c:pt idx="9">
                  <c:v>ЮГО-ВОСТОЧНЫЙ ОКРУГ</c:v>
                </c:pt>
                <c:pt idx="10">
                  <c:v>ВОСТОЧНЫЙ ОКРУГ</c:v>
                </c:pt>
                <c:pt idx="11">
                  <c:v>ЮЖНЫЙ ОКРУГ</c:v>
                </c:pt>
                <c:pt idx="12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- 12 мес. 2017 г.xlsx]Прест. сов. несовершненнолетн.'!$C$7:$C$19</c:f>
              <c:numCache>
                <c:formatCode>General</c:formatCode>
                <c:ptCount val="13"/>
                <c:pt idx="0">
                  <c:v>9</c:v>
                </c:pt>
                <c:pt idx="1">
                  <c:v>15</c:v>
                </c:pt>
                <c:pt idx="2">
                  <c:v>24</c:v>
                </c:pt>
                <c:pt idx="3">
                  <c:v>32</c:v>
                </c:pt>
                <c:pt idx="4">
                  <c:v>35</c:v>
                </c:pt>
                <c:pt idx="5">
                  <c:v>39</c:v>
                </c:pt>
                <c:pt idx="6">
                  <c:v>41</c:v>
                </c:pt>
                <c:pt idx="7">
                  <c:v>45</c:v>
                </c:pt>
                <c:pt idx="8">
                  <c:v>50</c:v>
                </c:pt>
                <c:pt idx="9">
                  <c:v>56</c:v>
                </c:pt>
                <c:pt idx="10">
                  <c:v>67</c:v>
                </c:pt>
                <c:pt idx="11">
                  <c:v>69</c:v>
                </c:pt>
                <c:pt idx="12">
                  <c:v>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1"/>
        <c:axId val="84121088"/>
        <c:axId val="84122624"/>
      </c:barChart>
      <c:catAx>
        <c:axId val="841210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22624"/>
        <c:crosses val="autoZero"/>
        <c:auto val="1"/>
        <c:lblAlgn val="ctr"/>
        <c:lblOffset val="100"/>
        <c:noMultiLvlLbl val="0"/>
      </c:catAx>
      <c:valAx>
        <c:axId val="84122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21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080685479391178"/>
          <c:y val="0.86732066320116474"/>
          <c:w val="0.16338265285073597"/>
          <c:h val="6.3010121284662657E-2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9921644084869119"/>
          <c:y val="2.6922154119214843E-2"/>
          <c:w val="0.34232211211122821"/>
          <c:h val="0.9461556917615703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'[Данные презентации для СМИ - 12 мес. 2017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- 12 мес. 2017 г.xlsx]Хар-ка лиц по возрасту '!$B$12:$B$16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'[Данные презентации для СМИ - 12 мес. 2017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- 12 мес. 2017 г.xlsx]Хар-ка лиц по возрасту '!$C$12:$C$16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174336"/>
        <c:axId val="84175872"/>
      </c:barChart>
      <c:catAx>
        <c:axId val="84174336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57201F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75872"/>
        <c:crosses val="autoZero"/>
        <c:auto val="1"/>
        <c:lblAlgn val="ctr"/>
        <c:lblOffset val="100"/>
        <c:noMultiLvlLbl val="0"/>
      </c:catAx>
      <c:valAx>
        <c:axId val="841758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41743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6494753271142"/>
          <c:y val="2.2995218575831235E-2"/>
          <c:w val="0.84638377993842973"/>
          <c:h val="0.949228610075107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- 12 мес. 2017 г.xlsx]Хар-ка лиц по возрасту '!$B$4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5689685913034752E-2"/>
                  <c:y val="-5.9133180665351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8692849092036368"/>
                  <c:y val="-5.88131877729586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410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651927563604044E-2"/>
                  <c:y val="-5.672382241674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9639999677455197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029461780232304E-3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- 12 мес. 2017 г.xlsx]Хар-ка лиц по возрасту '!$B$5:$B$9</c:f>
              <c:numCache>
                <c:formatCode>General</c:formatCode>
                <c:ptCount val="5"/>
                <c:pt idx="0">
                  <c:v>2990</c:v>
                </c:pt>
                <c:pt idx="1">
                  <c:v>18410</c:v>
                </c:pt>
                <c:pt idx="2">
                  <c:v>7739</c:v>
                </c:pt>
                <c:pt idx="3">
                  <c:v>6975</c:v>
                </c:pt>
                <c:pt idx="4">
                  <c:v>653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г.xlsx]Хар-ка лиц по возрасту '!$C$4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0182058780303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7491638473861326"/>
                  <c:y val="-5.883351673318126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756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387006282456076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0053587235826843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3763031706154514E-2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- 12 мес. 2017 г.xlsx]Хар-ка лиц по возрасту '!$C$5:$C$9</c:f>
              <c:numCache>
                <c:formatCode>General</c:formatCode>
                <c:ptCount val="5"/>
                <c:pt idx="0">
                  <c:v>2839</c:v>
                </c:pt>
                <c:pt idx="1">
                  <c:v>16756</c:v>
                </c:pt>
                <c:pt idx="2">
                  <c:v>6883</c:v>
                </c:pt>
                <c:pt idx="3">
                  <c:v>6296</c:v>
                </c:pt>
                <c:pt idx="4">
                  <c:v>559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9246080"/>
        <c:axId val="99247616"/>
      </c:barChart>
      <c:catAx>
        <c:axId val="99246080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99247616"/>
        <c:crosses val="autoZero"/>
        <c:auto val="1"/>
        <c:lblAlgn val="ctr"/>
        <c:lblOffset val="100"/>
        <c:noMultiLvlLbl val="0"/>
      </c:catAx>
      <c:valAx>
        <c:axId val="992476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92460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558865323207814"/>
          <c:y val="0.86309254683848902"/>
          <c:w val="7.4896472076579304E-2"/>
          <c:h val="8.1106904354877385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89292040896260183"/>
          <c:y val="2.3201505490386323E-2"/>
          <c:w val="0.1070795910373982"/>
          <c:h val="0.9535969890192274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ser>
          <c:idx val="1"/>
          <c:order val="1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976128"/>
        <c:axId val="98977664"/>
      </c:barChart>
      <c:catAx>
        <c:axId val="98976128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32741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977664"/>
        <c:crosses val="autoZero"/>
        <c:auto val="1"/>
        <c:lblAlgn val="ctr"/>
        <c:lblOffset val="100"/>
        <c:noMultiLvlLbl val="0"/>
      </c:catAx>
      <c:valAx>
        <c:axId val="98977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89761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402E-2"/>
          <c:w val="0.45820407139882424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7'!$C$43:$C$54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7'!$D$43:$D$54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435840"/>
        <c:axId val="78437376"/>
      </c:barChart>
      <c:catAx>
        <c:axId val="784358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78437376"/>
        <c:crosses val="autoZero"/>
        <c:auto val="1"/>
        <c:lblAlgn val="ctr"/>
        <c:lblOffset val="100"/>
        <c:noMultiLvlLbl val="0"/>
      </c:catAx>
      <c:valAx>
        <c:axId val="78437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84358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7349941650696"/>
          <c:y val="3.4341220900480571E-2"/>
          <c:w val="0.84865972926008548"/>
          <c:h val="0.940394406945861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- 12 мес. 2017 г.xlsx]Хар-ка по уровню образования'!$B$4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821522389204899E-2"/>
                  <c:y val="-8.138628857791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9232296203415977"/>
                  <c:y val="-8.61737173177883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209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696976947508485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- 12 мес. 2017 г.xlsx]Хар-ка по уровню образования'!$B$5:$B$7</c:f>
              <c:numCache>
                <c:formatCode>General</c:formatCode>
                <c:ptCount val="3"/>
                <c:pt idx="0">
                  <c:v>459</c:v>
                </c:pt>
                <c:pt idx="1">
                  <c:v>27209</c:v>
                </c:pt>
                <c:pt idx="2">
                  <c:v>7017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г.xlsx]Хар-ка по уровню образования'!$C$4</c:f>
              <c:strCache>
                <c:ptCount val="1"/>
                <c:pt idx="0">
                  <c:v>2017 год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424212687855494E-2"/>
                  <c:y val="-8.1386477059357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7629593285156717"/>
                  <c:y val="-8.61737173177883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387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080708959518312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- 12 мес. 2017 г.xlsx]Хар-ка по уровню образования'!$C$5:$C$7</c:f>
              <c:numCache>
                <c:formatCode>General</c:formatCode>
                <c:ptCount val="3"/>
                <c:pt idx="0">
                  <c:v>416</c:v>
                </c:pt>
                <c:pt idx="1">
                  <c:v>24387</c:v>
                </c:pt>
                <c:pt idx="2">
                  <c:v>6734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998912"/>
        <c:axId val="99004800"/>
      </c:barChart>
      <c:catAx>
        <c:axId val="9899891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99004800"/>
        <c:crosses val="autoZero"/>
        <c:auto val="1"/>
        <c:lblAlgn val="ctr"/>
        <c:lblOffset val="100"/>
        <c:noMultiLvlLbl val="0"/>
      </c:catAx>
      <c:valAx>
        <c:axId val="99004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8998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650832591300344"/>
          <c:y val="0.89574185013336538"/>
          <c:w val="8.4393632852172898E-2"/>
          <c:h val="8.121477046164006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'Хар-ка по должн. и соц. полож.'!$A$11:$A$15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'Хар-ка по должн. и соц. полож.'!$B$11:$B$15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'Хар-ка по должн. и соц. полож.'!$A$11:$A$15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'Хар-ка по должн. и соц. полож.'!$C$11:$C$15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9060352"/>
        <c:axId val="99066240"/>
      </c:barChart>
      <c:catAx>
        <c:axId val="99060352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81514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9066240"/>
        <c:crosses val="autoZero"/>
        <c:auto val="1"/>
        <c:lblAlgn val="ctr"/>
        <c:lblOffset val="100"/>
        <c:noMultiLvlLbl val="0"/>
      </c:catAx>
      <c:valAx>
        <c:axId val="99066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90603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9291996071233"/>
          <c:y val="1.365922304929082E-2"/>
          <c:w val="0.7215601904606469"/>
          <c:h val="0.9725326815539013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- 12 мес. 2017 г.xlsx]Хар-ка по должн. и соц. полож.'!$B$4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2470571116483643E-2"/>
                  <c:y val="-5.9072325297189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6482866210539049"/>
                  <c:y val="-5.90738066140799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124380968486294E-2"/>
                  <c:y val="-5.9110654371736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1701424141793612E-2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1314131271549965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- 12 мес. 2017 г.xlsx]Хар-ка по должн. и соц. полож.'!$B$5:$B$9</c:f>
              <c:numCache>
                <c:formatCode>General</c:formatCode>
                <c:ptCount val="5"/>
                <c:pt idx="0">
                  <c:v>1150</c:v>
                </c:pt>
                <c:pt idx="1">
                  <c:v>3710</c:v>
                </c:pt>
                <c:pt idx="2">
                  <c:v>1368</c:v>
                </c:pt>
                <c:pt idx="3">
                  <c:v>173</c:v>
                </c:pt>
                <c:pt idx="4">
                  <c:v>113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г.xlsx]Хар-ка по должн. и соц. полож.'!$C$4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108533663417929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5973765943410417"/>
                  <c:y val="-5.9316742584157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5540038324158667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5586082306039159E-3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5582389917909603E-3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- 12 мес. 2017 г.xlsx]Хар-ка по должн. и соц. полож.'!$C$5:$C$9</c:f>
              <c:numCache>
                <c:formatCode>General</c:formatCode>
                <c:ptCount val="5"/>
                <c:pt idx="0">
                  <c:v>1060</c:v>
                </c:pt>
                <c:pt idx="1">
                  <c:v>3523</c:v>
                </c:pt>
                <c:pt idx="2">
                  <c:v>1495</c:v>
                </c:pt>
                <c:pt idx="3">
                  <c:v>238</c:v>
                </c:pt>
                <c:pt idx="4">
                  <c:v>146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9107968"/>
        <c:axId val="99109504"/>
      </c:barChart>
      <c:catAx>
        <c:axId val="9910796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99109504"/>
        <c:crosses val="autoZero"/>
        <c:auto val="1"/>
        <c:lblAlgn val="ctr"/>
        <c:lblOffset val="100"/>
        <c:noMultiLvlLbl val="0"/>
      </c:catAx>
      <c:valAx>
        <c:axId val="991095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9107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10028875847622"/>
          <c:y val="0.85808773185927079"/>
          <c:w val="8.2187279092883481E-2"/>
          <c:h val="7.9785579380068875E-2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0585088056199249E-2"/>
          <c:y val="2.1453368861438896E-2"/>
          <c:w val="0.92579301819354487"/>
          <c:h val="0.91889721533722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- 12 мес. 2017 г.xlsx]Наруш. над-ра. соб. фед. зак.'!$B$2</c:f>
              <c:strCache>
                <c:ptCount val="1"/>
                <c:pt idx="0">
                  <c:v>2016 год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719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52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447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13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318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- 12 мес. 2017 г.xlsx]Наруш. над-ра. соб. фед. зак.'!$B$3:$B$9</c:f>
              <c:numCache>
                <c:formatCode>General</c:formatCode>
                <c:ptCount val="7"/>
                <c:pt idx="0">
                  <c:v>10719</c:v>
                </c:pt>
                <c:pt idx="1">
                  <c:v>1778</c:v>
                </c:pt>
                <c:pt idx="2">
                  <c:v>52447</c:v>
                </c:pt>
                <c:pt idx="3">
                  <c:v>13318</c:v>
                </c:pt>
                <c:pt idx="4">
                  <c:v>2290</c:v>
                </c:pt>
                <c:pt idx="5">
                  <c:v>2256</c:v>
                </c:pt>
                <c:pt idx="6">
                  <c:v>7849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г.xlsx]Наруш. над-ра. соб. фед. зак.'!$C$2</c:f>
              <c:strCache>
                <c:ptCount val="1"/>
                <c:pt idx="0">
                  <c:v>2017 год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46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481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597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- 12 мес. 2017 г.xlsx]Наруш. над-ра. соб. фед. зак.'!$C$3:$C$9</c:f>
              <c:numCache>
                <c:formatCode>General</c:formatCode>
                <c:ptCount val="7"/>
                <c:pt idx="0">
                  <c:v>9726</c:v>
                </c:pt>
                <c:pt idx="1">
                  <c:v>3134</c:v>
                </c:pt>
                <c:pt idx="2">
                  <c:v>46481</c:v>
                </c:pt>
                <c:pt idx="3">
                  <c:v>10597</c:v>
                </c:pt>
                <c:pt idx="4">
                  <c:v>2149</c:v>
                </c:pt>
                <c:pt idx="5">
                  <c:v>2193</c:v>
                </c:pt>
                <c:pt idx="6">
                  <c:v>6288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0988032"/>
        <c:axId val="80989568"/>
      </c:barChart>
      <c:catAx>
        <c:axId val="8098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1" cap="all" baseline="0"/>
            </a:pPr>
            <a:endParaRPr lang="ru-RU"/>
          </a:p>
        </c:txPr>
        <c:crossAx val="80989568"/>
        <c:crosses val="autoZero"/>
        <c:auto val="1"/>
        <c:lblAlgn val="ctr"/>
        <c:lblOffset val="100"/>
        <c:noMultiLvlLbl val="0"/>
      </c:catAx>
      <c:valAx>
        <c:axId val="80989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809880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9212175289146278"/>
          <c:y val="2.401119020558341E-2"/>
          <c:w val="9.7900525822544715E-2"/>
          <c:h val="4.6691557674752492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- 12 мес. 2017 г.xlsx]Над-р за собл. зак. при исп. УН'!$A$3</c:f>
              <c:strCache>
                <c:ptCount val="1"/>
                <c:pt idx="0">
                  <c:v>Проведено проверок соблюдения закона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г.xlsx]Над-р за собл. зак. при исп. УН'!$B$2:$C$2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'[Данные презентации для СМИ - 12 мес. 2017 г.xlsx]Над-р за собл. зак. при исп. УН'!$B$3:$C$3</c:f>
              <c:numCache>
                <c:formatCode>General</c:formatCode>
                <c:ptCount val="2"/>
                <c:pt idx="0">
                  <c:v>372</c:v>
                </c:pt>
                <c:pt idx="1">
                  <c:v>416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г.xlsx]Над-р за собл. зак. при исп. УН'!$A$4</c:f>
              <c:strCache>
                <c:ptCount val="1"/>
                <c:pt idx="0">
                  <c:v>Внесено представлений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г.xlsx]Над-р за собл. зак. при исп. УН'!$B$2:$C$2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'[Данные презентации для СМИ - 12 мес. 2017 г.xlsx]Над-р за собл. зак. при исп. УН'!$B$4:$C$4</c:f>
              <c:numCache>
                <c:formatCode>General</c:formatCode>
                <c:ptCount val="2"/>
                <c:pt idx="0">
                  <c:v>295</c:v>
                </c:pt>
                <c:pt idx="1">
                  <c:v>348</c:v>
                </c:pt>
              </c:numCache>
            </c:numRef>
          </c:val>
        </c:ser>
        <c:ser>
          <c:idx val="2"/>
          <c:order val="2"/>
          <c:tx>
            <c:strRef>
              <c:f>'[Данные презентации для СМИ - 12 мес. 2017 г.xlsx]Над-р за собл. зак. при исп. УН'!$A$5</c:f>
              <c:strCache>
                <c:ptCount val="1"/>
                <c:pt idx="0">
                  <c:v>Привлечено лиц к дисциплинарной ответсвенности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г.xlsx]Над-р за собл. зак. при исп. УН'!$B$2:$C$2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'[Данные презентации для СМИ - 12 мес. 2017 г.xlsx]Над-р за собл. зак. при исп. УН'!$B$5:$C$5</c:f>
              <c:numCache>
                <c:formatCode>General</c:formatCode>
                <c:ptCount val="2"/>
                <c:pt idx="0">
                  <c:v>447</c:v>
                </c:pt>
                <c:pt idx="1">
                  <c:v>538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9184000"/>
        <c:axId val="99189888"/>
      </c:barChart>
      <c:catAx>
        <c:axId val="9918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9189888"/>
        <c:crosses val="autoZero"/>
        <c:auto val="1"/>
        <c:lblAlgn val="ctr"/>
        <c:lblOffset val="100"/>
        <c:noMultiLvlLbl val="0"/>
      </c:catAx>
      <c:valAx>
        <c:axId val="99189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9184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0149552138746216E-2"/>
          <c:y val="0.9492618353386546"/>
          <c:w val="0.93525910480610752"/>
          <c:h val="3.7481471945219585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957197996812148E-2"/>
          <c:y val="2.5741433928274472E-2"/>
          <c:w val="0.93329311791746217"/>
          <c:h val="0.85978697032846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- 12 мес. 2017 г.xlsx]Над-р за собл. прав несов-них'!$B$2</c:f>
              <c:strCache>
                <c:ptCount val="1"/>
                <c:pt idx="0">
                  <c:v>2016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318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- 12 мес. 2017 г.xlsx]Над-р за собл. прав несов-них'!$B$3:$B$7</c:f>
              <c:numCache>
                <c:formatCode>General</c:formatCode>
                <c:ptCount val="5"/>
                <c:pt idx="0">
                  <c:v>13318</c:v>
                </c:pt>
                <c:pt idx="1">
                  <c:v>1009</c:v>
                </c:pt>
                <c:pt idx="2">
                  <c:v>112</c:v>
                </c:pt>
                <c:pt idx="3">
                  <c:v>2231</c:v>
                </c:pt>
                <c:pt idx="4">
                  <c:v>2423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г.xlsx]Над-р за собл. прав несов-них'!$C$2</c:f>
              <c:strCache>
                <c:ptCount val="1"/>
                <c:pt idx="0">
                  <c:v>2017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597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- 12 мес. 2017 г.xlsx]Над-р за собл. прав несов-них'!$C$3:$C$7</c:f>
              <c:numCache>
                <c:formatCode>General</c:formatCode>
                <c:ptCount val="5"/>
                <c:pt idx="0">
                  <c:v>10597</c:v>
                </c:pt>
                <c:pt idx="1">
                  <c:v>1057</c:v>
                </c:pt>
                <c:pt idx="2">
                  <c:v>64</c:v>
                </c:pt>
                <c:pt idx="3">
                  <c:v>2293</c:v>
                </c:pt>
                <c:pt idx="4">
                  <c:v>2475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9832192"/>
        <c:axId val="99833728"/>
      </c:barChart>
      <c:catAx>
        <c:axId val="99832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9833728"/>
        <c:crosses val="autoZero"/>
        <c:auto val="1"/>
        <c:lblAlgn val="ctr"/>
        <c:lblOffset val="100"/>
        <c:noMultiLvlLbl val="0"/>
      </c:catAx>
      <c:valAx>
        <c:axId val="99833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98321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7960637338182535"/>
          <c:y val="1.8559399399962397E-2"/>
          <c:w val="8.4252374081884129E-2"/>
          <c:h val="5.9020362150796118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490382507945189E-2"/>
          <c:y val="2.3114419519419376E-2"/>
          <c:w val="0.91486395271313414"/>
          <c:h val="0.847299850952837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- 12 мес. 2017 г.xlsx]Досуд. стадия суд-ва'!$B$2</c:f>
              <c:strCache>
                <c:ptCount val="1"/>
                <c:pt idx="0">
                  <c:v>2016 год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136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379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59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787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- 12 мес. 2017 г.xlsx]Досуд. стадия суд-ва'!$B$3:$B$7</c:f>
              <c:numCache>
                <c:formatCode>General</c:formatCode>
                <c:ptCount val="5"/>
                <c:pt idx="0">
                  <c:v>136379</c:v>
                </c:pt>
                <c:pt idx="1">
                  <c:v>59787</c:v>
                </c:pt>
                <c:pt idx="2">
                  <c:v>942</c:v>
                </c:pt>
                <c:pt idx="3">
                  <c:v>6672</c:v>
                </c:pt>
                <c:pt idx="4">
                  <c:v>8267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- 12 мес. 2017 г.xlsx]Досуд. стадия суд-ва'!$C$2</c:f>
              <c:strCache>
                <c:ptCount val="1"/>
                <c:pt idx="0">
                  <c:v>2017 год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133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916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61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332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- 12 мес. 2017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- 12 мес. 2017 г.xlsx]Досуд. стадия суд-ва'!$C$3:$C$7</c:f>
              <c:numCache>
                <c:formatCode>General</c:formatCode>
                <c:ptCount val="5"/>
                <c:pt idx="0">
                  <c:v>133916</c:v>
                </c:pt>
                <c:pt idx="1">
                  <c:v>61332</c:v>
                </c:pt>
                <c:pt idx="2">
                  <c:v>931</c:v>
                </c:pt>
                <c:pt idx="3">
                  <c:v>7183</c:v>
                </c:pt>
                <c:pt idx="4">
                  <c:v>9850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0"/>
        <c:axId val="100163584"/>
        <c:axId val="100165120"/>
      </c:barChart>
      <c:catAx>
        <c:axId val="10016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1" i="0" u="none" strike="noStrike" cap="all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0165120"/>
        <c:crosses val="autoZero"/>
        <c:auto val="1"/>
        <c:lblAlgn val="ctr"/>
        <c:lblOffset val="100"/>
        <c:noMultiLvlLbl val="0"/>
      </c:catAx>
      <c:valAx>
        <c:axId val="100165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0163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8276245322679792"/>
          <c:y val="3.2716283600862331E-2"/>
          <c:w val="8.8153297500243866E-2"/>
          <c:h val="5.6200289629783289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1.848009809952611E-2"/>
          <c:y val="2.2978723544243601E-2"/>
          <c:w val="0.9594864267058455"/>
          <c:h val="0.909169563405897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'мужчины и женщины 7'!$C$28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5776290591112041E-3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2399294728032476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89985316761824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63054828343145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0887219030430006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2252492129725092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44573605315752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8553477663905752E-2"/>
                  <c:y val="-2.92458126334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9900970046789894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1893482488823833E-2"/>
                  <c:y val="-2.9245648147219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8932501779560817E-2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7.7632782041774331E-2"/>
                  <c:y val="-4.177949735317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E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7'!$C$29:$C$40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'мужчины и женщины 7'!$D$28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6569066318796034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654741375459045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1091831294656566E-2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1951485747132599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1817326221046771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796296130832715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0209288265025024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8926887600258541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4936412345833578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4317437908963918"/>
                  <c:y val="-3.551257275019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8804820152669935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3268584124828368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21291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7'!$D$29:$D$40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557184"/>
        <c:axId val="78558720"/>
      </c:barChart>
      <c:catAx>
        <c:axId val="7855718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78558720"/>
        <c:crosses val="autoZero"/>
        <c:auto val="1"/>
        <c:lblAlgn val="ctr"/>
        <c:lblOffset val="100"/>
        <c:noMultiLvlLbl val="0"/>
      </c:catAx>
      <c:valAx>
        <c:axId val="78558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8557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17343197610182"/>
          <c:y val="0.84659654180901767"/>
          <c:w val="0.14206449902757229"/>
          <c:h val="7.5549503194075468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'[Данные презентации для СМИ - 12 мес. 2017 г.xlsx]Кол-во прест. сов. м.,ж.'!$A$23:$A$34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</c:v>
                </c:pt>
                <c:pt idx="3">
                  <c:v>СЕВЕРО-ЗАПАДНЫЙ ОКРУГ</c:v>
                </c:pt>
                <c:pt idx="4">
                  <c:v>ЮГО-ВОСТОЧНЫЙ ОКРУГ</c:v>
                </c:pt>
                <c:pt idx="5">
                  <c:v>СЕВЕРО-ВОСТОЧНЫЙ ОКРУГ</c:v>
                </c:pt>
                <c:pt idx="6">
                  <c:v>ЮГО-ЗАПАДНЫЙ ОКРУГ</c:v>
                </c:pt>
                <c:pt idx="7">
                  <c:v>СЕВЕРНЫЙ ОКРУГ</c:v>
                </c:pt>
                <c:pt idx="8">
                  <c:v>ЗАПАДНЫЙ ОКРУГ</c:v>
                </c:pt>
                <c:pt idx="9">
                  <c:v>ЮЖНЫЙ ОКРУГ</c:v>
                </c:pt>
                <c:pt idx="10">
                  <c:v>ЦЕНТРАЛЬНЫЙ ОКРУГ</c:v>
                </c:pt>
                <c:pt idx="11">
                  <c:v>ВОСТОЧНЫЙ ОКРУГ</c:v>
                </c:pt>
              </c:strCache>
            </c:strRef>
          </c:cat>
          <c:val>
            <c:numRef>
              <c:f>'[Данные презентации для СМИ - 12 мес. 2017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677120"/>
        <c:axId val="78678656"/>
      </c:barChart>
      <c:catAx>
        <c:axId val="78677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8678656"/>
        <c:crosses val="autoZero"/>
        <c:auto val="1"/>
        <c:lblAlgn val="ctr"/>
        <c:lblOffset val="100"/>
        <c:noMultiLvlLbl val="0"/>
      </c:catAx>
      <c:valAx>
        <c:axId val="78678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86771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834290105693915"/>
          <c:y val="2.3209923625289675E-2"/>
          <c:w val="0.81474573244809234"/>
          <c:h val="0.92393141107252397"/>
        </c:manualLayout>
      </c:layout>
      <c:barChart>
        <c:barDir val="bar"/>
        <c:grouping val="stacked"/>
        <c:varyColors val="0"/>
        <c:ser>
          <c:idx val="1"/>
          <c:order val="0"/>
          <c:tx>
            <c:strRef>
              <c:f>'[Данные презентации для СМИ - 12 мес. 2017 г.xlsx]Кол-во прест. сов. м.,ж.'!$B$8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6.9262880915976245E-3"/>
                  <c:y val="-2.85165399771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7304839455250152E-2"/>
                  <c:y val="-3.2720742801574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2364215430986541E-2"/>
                  <c:y val="-3.2720742801574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3877466842086548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8803114888169822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937347016902646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4.0565658002346835E-2"/>
                  <c:y val="-3.056153512150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4.932716993208406E-2"/>
                  <c:y val="-3.0555299379609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3163887209757135E-2"/>
                  <c:y val="-3.0556940364318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4889023219428922E-2"/>
                  <c:y val="-3.061174925359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6967123964969835E-2"/>
                  <c:y val="-3.0554478887254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6.3285140276641894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.17616888642187689"/>
                  <c:y val="-2.7423509006571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</c:v>
                </c:pt>
                <c:pt idx="3">
                  <c:v>СЕВЕРО-ЗАПАДНЫЙ ОКРУГ</c:v>
                </c:pt>
                <c:pt idx="4">
                  <c:v>ЮГО-ВОСТОЧНЫЙ ОКРУГ</c:v>
                </c:pt>
                <c:pt idx="5">
                  <c:v>СЕВЕРО-ВОСТОЧНЫЙ ОКРУГ</c:v>
                </c:pt>
                <c:pt idx="6">
                  <c:v>ЮГО-ЗАПАДНЫЙ ОКРУГ</c:v>
                </c:pt>
                <c:pt idx="7">
                  <c:v>СЕВЕРНЫЙ ОКРУГ</c:v>
                </c:pt>
                <c:pt idx="8">
                  <c:v>ЗАПАДНЫЙ ОКРУГ</c:v>
                </c:pt>
                <c:pt idx="9">
                  <c:v>ЮЖНЫЙ ОКРУГ</c:v>
                </c:pt>
                <c:pt idx="10">
                  <c:v>ЦЕНТРАЛЬНЫЙ ОКРУГ</c:v>
                </c:pt>
                <c:pt idx="11">
                  <c:v>ВОСТОЧНЫЙ ОКРУГ</c:v>
                </c:pt>
              </c:strCache>
            </c:strRef>
          </c:cat>
          <c:val>
            <c:numRef>
              <c:f>'[Данные презентации для СМИ - 12 мес. 2017 г.xlsx]Кол-во прест. сов. м.,ж.'!$B$9:$B$20</c:f>
              <c:numCache>
                <c:formatCode>General</c:formatCode>
                <c:ptCount val="12"/>
                <c:pt idx="0">
                  <c:v>50</c:v>
                </c:pt>
                <c:pt idx="1">
                  <c:v>265</c:v>
                </c:pt>
                <c:pt idx="2">
                  <c:v>341</c:v>
                </c:pt>
                <c:pt idx="3">
                  <c:v>520</c:v>
                </c:pt>
                <c:pt idx="4">
                  <c:v>597</c:v>
                </c:pt>
                <c:pt idx="5">
                  <c:v>623</c:v>
                </c:pt>
                <c:pt idx="6">
                  <c:v>628</c:v>
                </c:pt>
                <c:pt idx="7">
                  <c:v>751</c:v>
                </c:pt>
                <c:pt idx="8">
                  <c:v>798</c:v>
                </c:pt>
                <c:pt idx="9">
                  <c:v>813</c:v>
                </c:pt>
                <c:pt idx="10">
                  <c:v>868</c:v>
                </c:pt>
                <c:pt idx="11">
                  <c:v>970</c:v>
                </c:pt>
              </c:numCache>
            </c:numRef>
          </c:val>
        </c:ser>
        <c:ser>
          <c:idx val="0"/>
          <c:order val="1"/>
          <c:tx>
            <c:strRef>
              <c:f>'[Данные презентации для СМИ - 12 мес. 2017 г.xlsx]Кол-во прест. сов. м.,ж.'!$C$8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42297291249602E-2"/>
                  <c:y val="-3.0483588347827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1188615271667506E-2"/>
                  <c:y val="-3.052953591967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0677753424954299"/>
                  <c:y val="-3.054069461569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5307645142780424"/>
                  <c:y val="-3.0469475879329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2997498110827105"/>
                  <c:y val="-3.2567967125168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2025703583285658"/>
                  <c:y val="-3.0491465074430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19534589323315515"/>
                  <c:y val="-3.054069461569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21225010682271478"/>
                  <c:y val="-3.0469311780858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3102197198579649"/>
                  <c:y val="-3.049376245302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4366724446424595"/>
                  <c:y val="-3.0505413444456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7382032519143285"/>
                  <c:y val="-3.0436820283621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30622758611450085"/>
                  <c:y val="-3.0469311780858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4.233515875254406E-2"/>
                  <c:y val="-2.7423509006571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- 12 мес. 2017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</c:v>
                </c:pt>
                <c:pt idx="3">
                  <c:v>СЕВЕРО-ЗАПАДНЫЙ ОКРУГ</c:v>
                </c:pt>
                <c:pt idx="4">
                  <c:v>ЮГО-ВОСТОЧНЫЙ ОКРУГ</c:v>
                </c:pt>
                <c:pt idx="5">
                  <c:v>СЕВЕРО-ВОСТОЧНЫЙ ОКРУГ</c:v>
                </c:pt>
                <c:pt idx="6">
                  <c:v>ЮГО-ЗАПАДНЫЙ ОКРУГ</c:v>
                </c:pt>
                <c:pt idx="7">
                  <c:v>СЕВЕРНЫЙ ОКРУГ</c:v>
                </c:pt>
                <c:pt idx="8">
                  <c:v>ЗАПАДНЫЙ ОКРУГ</c:v>
                </c:pt>
                <c:pt idx="9">
                  <c:v>ЮЖНЫЙ ОКРУГ</c:v>
                </c:pt>
                <c:pt idx="10">
                  <c:v>ЦЕНТРАЛЬНЫЙ ОКРУГ</c:v>
                </c:pt>
                <c:pt idx="11">
                  <c:v>ВОСТОЧНЫЙ ОКРУГ</c:v>
                </c:pt>
              </c:strCache>
            </c:strRef>
          </c:cat>
          <c:val>
            <c:numRef>
              <c:f>'[Данные презентации для СМИ - 12 мес. 2017 г.xlsx]Кол-во прест. сов. м.,ж.'!$C$9:$C$20</c:f>
              <c:numCache>
                <c:formatCode>General</c:formatCode>
                <c:ptCount val="12"/>
                <c:pt idx="0">
                  <c:v>452</c:v>
                </c:pt>
                <c:pt idx="1">
                  <c:v>782</c:v>
                </c:pt>
                <c:pt idx="2">
                  <c:v>1637</c:v>
                </c:pt>
                <c:pt idx="3">
                  <c:v>2383</c:v>
                </c:pt>
                <c:pt idx="4">
                  <c:v>3411</c:v>
                </c:pt>
                <c:pt idx="5">
                  <c:v>3293</c:v>
                </c:pt>
                <c:pt idx="6">
                  <c:v>2953</c:v>
                </c:pt>
                <c:pt idx="7">
                  <c:v>3150</c:v>
                </c:pt>
                <c:pt idx="8">
                  <c:v>3410</c:v>
                </c:pt>
                <c:pt idx="9">
                  <c:v>3595</c:v>
                </c:pt>
                <c:pt idx="10">
                  <c:v>4050</c:v>
                </c:pt>
                <c:pt idx="11">
                  <c:v>4571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695808"/>
        <c:axId val="81134720"/>
      </c:barChart>
      <c:catAx>
        <c:axId val="78695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1134720"/>
        <c:crosses val="autoZero"/>
        <c:auto val="1"/>
        <c:lblAlgn val="ctr"/>
        <c:lblOffset val="100"/>
        <c:noMultiLvlLbl val="0"/>
      </c:catAx>
      <c:valAx>
        <c:axId val="81134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8695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627541802104119"/>
          <c:y val="0.87240610962259757"/>
          <c:w val="0.14543234727411772"/>
          <c:h val="7.1463577855893648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(4)Женщины </c:v>
              </c:pt>
            </c:strLit>
          </c:cat>
          <c:val>
            <c:numLit>
              <c:formatCode>General</c:formatCode>
              <c:ptCount val="2"/>
              <c:pt idx="0">
                <c:v>122</c:v>
              </c:pt>
              <c:pt idx="1">
                <c:v>51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(1,2,6)н. летн + мал</c:v>
              </c:pt>
              <c:pt idx="2">
                <c:v>(3)пожил </c:v>
              </c:pt>
            </c:strLit>
          </c:cat>
          <c:val>
            <c:numLit>
              <c:formatCode>General</c:formatCode>
              <c:ptCount val="3"/>
              <c:pt idx="0">
                <c:v>147</c:v>
              </c:pt>
              <c:pt idx="1">
                <c:v>9</c:v>
              </c:pt>
              <c:pt idx="2">
                <c:v>17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19059</c:v>
              </c:pt>
              <c:pt idx="1">
                <c:v>12176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28608</c:v>
              </c:pt>
              <c:pt idx="1">
                <c:v>170</c:v>
              </c:pt>
              <c:pt idx="2">
                <c:v>2457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0.1331</cdr:x>
      <cdr:y>0.70448</cdr:y>
    </cdr:from>
    <cdr:to>
      <cdr:x>0.22218</cdr:x>
      <cdr:y>0.73937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85858" y="3962661"/>
          <a:ext cx="793690" cy="1962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14,8%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1100" b="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b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0.3996</cdr:x>
      <cdr:y>0.11473</cdr:y>
    </cdr:from>
    <cdr:to>
      <cdr:x>0.49261</cdr:x>
      <cdr:y>0.14963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60381" y="645352"/>
          <a:ext cx="828705" cy="196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(70,8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0.53844</cdr:x>
      <cdr:y>0.67734</cdr:y>
    </cdr:from>
    <cdr:to>
      <cdr:x>0.63011</cdr:x>
      <cdr:y>0.72011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797420" y="4063864"/>
          <a:ext cx="816766" cy="25660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(16,1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0.6518</cdr:x>
      <cdr:y>0.82591</cdr:y>
    </cdr:from>
    <cdr:to>
      <cdr:x>0.73363</cdr:x>
      <cdr:y>0.85946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796137" y="5112568"/>
          <a:ext cx="727654" cy="2077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(3,3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0.76976</cdr:x>
      <cdr:y>0.82746</cdr:y>
    </cdr:from>
    <cdr:to>
      <cdr:x>0.85463</cdr:x>
      <cdr:y>0.85932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858480" y="4964574"/>
          <a:ext cx="756179" cy="1911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(3,3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0.91923</cdr:x>
      <cdr:y>0.75173</cdr:y>
    </cdr:from>
    <cdr:to>
      <cdr:x>0.99572</cdr:x>
      <cdr:y>0.7907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190218" y="4228400"/>
          <a:ext cx="681515" cy="2192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(9,6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0.25777</cdr:x>
      <cdr:y>0.80812</cdr:y>
    </cdr:from>
    <cdr:to>
      <cdr:x>0.3319</cdr:x>
      <cdr:y>0.8471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296692" y="4545590"/>
          <a:ext cx="660487" cy="2192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(4,8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41AAE-032F-4582-A7BF-B1DEFE1B90DE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1AEB9-4F3F-4990-A465-2D280B330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0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B490B63-AD37-4B58-92F6-AF5722F76859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+– УДЕЛЬНЫЙ ВЕС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24D484-A9A4-4EE7-B905-32CF93046149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+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2EE2C2-BB79-4A84-AC9F-9C9AACA4ECF1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1541CA-DBED-4650-ADDB-070A0BCC2C24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5EE779-E4C8-4979-877E-2465CEFEE200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5554F-EA88-4E1E-9AFC-C37F51E5F684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8477C3-9AF5-41B8-92F8-34906EC48883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FF431B-47CD-4438-8F39-774565BB4C26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51520" y="214313"/>
            <a:ext cx="871296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зарегистрировано преступлений на территории г. Москвы за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январь-декабрь 2017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– 140 134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6624638"/>
            <a:ext cx="85010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зарегистрированных преступлений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037581"/>
              </p:ext>
            </p:extLst>
          </p:nvPr>
        </p:nvGraphicFramePr>
        <p:xfrm>
          <a:off x="107504" y="620688"/>
          <a:ext cx="8856984" cy="6250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4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625" y="357188"/>
            <a:ext cx="8286750" cy="571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ПО УРОВНЮ ОБРАЗОВАНИЯ 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247590"/>
              </p:ext>
            </p:extLst>
          </p:nvPr>
        </p:nvGraphicFramePr>
        <p:xfrm>
          <a:off x="-1476672" y="1340768"/>
          <a:ext cx="3562350" cy="527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945915"/>
              </p:ext>
            </p:extLst>
          </p:nvPr>
        </p:nvGraphicFramePr>
        <p:xfrm>
          <a:off x="968304" y="1282400"/>
          <a:ext cx="7924176" cy="5386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85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775" y="142875"/>
            <a:ext cx="82153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СОЦИАЛЬНОМУ И ДОЛЖНОСТНОМУ ПОЛОЖЕНИЮ</a:t>
            </a:r>
          </a:p>
        </p:txBody>
      </p:sp>
      <p:graphicFrame>
        <p:nvGraphicFramePr>
          <p:cNvPr id="11" name="Диаграмм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200153"/>
              </p:ext>
            </p:extLst>
          </p:nvPr>
        </p:nvGraphicFramePr>
        <p:xfrm>
          <a:off x="539810" y="980728"/>
          <a:ext cx="403244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694254"/>
              </p:ext>
            </p:extLst>
          </p:nvPr>
        </p:nvGraphicFramePr>
        <p:xfrm>
          <a:off x="755576" y="1052736"/>
          <a:ext cx="81369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73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590550" y="57150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Структура выявленных нарушений при осуществлении надзора за соблюдением федерального законодательства за январь-декабрь 2017 года (в сравнении с АППГ)</a:t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827584" y="682659"/>
            <a:ext cx="35179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65 629 нарушений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Text Box 3"/>
          <p:cNvSpPr txBox="1">
            <a:spLocks noChangeArrowheads="1"/>
          </p:cNvSpPr>
          <p:nvPr/>
        </p:nvSpPr>
        <p:spPr bwMode="auto">
          <a:xfrm>
            <a:off x="0" y="6619875"/>
            <a:ext cx="78470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b="1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выявленных нарушений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744779"/>
              </p:ext>
            </p:extLst>
          </p:nvPr>
        </p:nvGraphicFramePr>
        <p:xfrm>
          <a:off x="107504" y="994956"/>
          <a:ext cx="8909850" cy="5624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61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63" y="142875"/>
            <a:ext cx="8229600" cy="70643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законностью исполнения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уголовных наказаний</a:t>
            </a:r>
            <a:b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декабрь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2017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АППГ)</a:t>
            </a:r>
          </a:p>
        </p:txBody>
      </p:sp>
      <p:graphicFrame>
        <p:nvGraphicFramePr>
          <p:cNvPr id="3" name="Диаграмм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281833"/>
              </p:ext>
            </p:extLst>
          </p:nvPr>
        </p:nvGraphicFramePr>
        <p:xfrm>
          <a:off x="150366" y="849313"/>
          <a:ext cx="8928993" cy="5748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91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42756" y="188640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исполнением законов в сфере соблюдения прав и интересов несовершеннолетних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декабрь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2017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АППГ)</a:t>
            </a:r>
          </a:p>
        </p:txBody>
      </p:sp>
      <p:graphicFrame>
        <p:nvGraphicFramePr>
          <p:cNvPr id="3" name="Диаграмм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88717"/>
              </p:ext>
            </p:extLst>
          </p:nvPr>
        </p:nvGraphicFramePr>
        <p:xfrm>
          <a:off x="165068" y="759343"/>
          <a:ext cx="8784975" cy="598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4909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87363" y="204788"/>
            <a:ext cx="8229600" cy="55991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Состояние надзора за исполнением законов на досудебной стадии уголовного судопроизводства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декабрь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2017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endParaRPr lang="ru-RU" sz="16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494343"/>
              </p:ext>
            </p:extLst>
          </p:nvPr>
        </p:nvGraphicFramePr>
        <p:xfrm>
          <a:off x="107504" y="908720"/>
          <a:ext cx="8928991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958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539750" y="115888"/>
            <a:ext cx="8262938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Количество преступлений, совершенных женщинами и мужчинами на территории </a:t>
            </a:r>
          </a:p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 Москвы (по предварительно расследованным преступлениям) </a:t>
            </a:r>
          </a:p>
          <a:p>
            <a:pPr algn="ctr"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947785"/>
              </p:ext>
            </p:extLst>
          </p:nvPr>
        </p:nvGraphicFramePr>
        <p:xfrm>
          <a:off x="31436" y="793279"/>
          <a:ext cx="9365100" cy="588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494361"/>
              </p:ext>
            </p:extLst>
          </p:nvPr>
        </p:nvGraphicFramePr>
        <p:xfrm>
          <a:off x="1731738" y="764704"/>
          <a:ext cx="7016298" cy="6093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5060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убийств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315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4111" name="Text Box 3"/>
          <p:cNvSpPr txBox="1">
            <a:spLocks noChangeArrowheads="1"/>
          </p:cNvSpPr>
          <p:nvPr/>
        </p:nvSpPr>
        <p:spPr bwMode="auto">
          <a:xfrm>
            <a:off x="0" y="6624638"/>
            <a:ext cx="5183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убийств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515886"/>
              </p:ext>
            </p:extLst>
          </p:nvPr>
        </p:nvGraphicFramePr>
        <p:xfrm>
          <a:off x="382874" y="2805962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870721"/>
              </p:ext>
            </p:extLst>
          </p:nvPr>
        </p:nvGraphicFramePr>
        <p:xfrm>
          <a:off x="3838607" y="2060848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426170" y="2165624"/>
            <a:ext cx="7791017" cy="4065424"/>
            <a:chOff x="43296" y="104776"/>
            <a:chExt cx="7791017" cy="4065424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5646253" y="460773"/>
              <a:ext cx="302111" cy="4321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795461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32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(10,2%)*</a:t>
              </a:r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13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4,1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11" name="TextBox 1"/>
            <p:cNvSpPr txBox="1">
              <a:spLocks noChangeArrowheads="1"/>
            </p:cNvSpPr>
            <p:nvPr/>
          </p:nvSpPr>
          <p:spPr bwMode="auto">
            <a:xfrm>
              <a:off x="2105025" y="2359819"/>
              <a:ext cx="95607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(69,2%)*</a:t>
              </a:r>
            </a:p>
          </p:txBody>
        </p:sp>
        <p:sp>
          <p:nvSpPr>
            <p:cNvPr id="12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(30,8%)*</a:t>
              </a:r>
            </a:p>
          </p:txBody>
        </p:sp>
        <p:sp>
          <p:nvSpPr>
            <p:cNvPr id="13" name="TextBox 1"/>
            <p:cNvSpPr txBox="1">
              <a:spLocks noChangeArrowheads="1"/>
            </p:cNvSpPr>
            <p:nvPr/>
          </p:nvSpPr>
          <p:spPr bwMode="auto">
            <a:xfrm>
              <a:off x="5486401" y="2646761"/>
              <a:ext cx="87987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(85,7%)*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97</a:t>
              </a:r>
            </a:p>
          </p:txBody>
        </p:sp>
        <p:sp>
          <p:nvSpPr>
            <p:cNvPr id="15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218</a:t>
              </a: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 bwMode="auto">
            <a:xfrm>
              <a:off x="661988" y="832248"/>
              <a:ext cx="461160" cy="4000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auto">
            <a:xfrm flipH="1">
              <a:off x="2008854" y="3494484"/>
              <a:ext cx="4575" cy="3866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270</a:t>
              </a: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 bwMode="auto">
            <a:xfrm>
              <a:off x="5885254" y="3482578"/>
              <a:ext cx="275" cy="4080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auto">
            <a:xfrm>
              <a:off x="4557713" y="803673"/>
              <a:ext cx="414337" cy="415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347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краж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61 357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5134" name="Text Box 3"/>
          <p:cNvSpPr txBox="1">
            <a:spLocks noChangeArrowheads="1"/>
          </p:cNvSpPr>
          <p:nvPr/>
        </p:nvSpPr>
        <p:spPr bwMode="auto">
          <a:xfrm>
            <a:off x="0" y="6624638"/>
            <a:ext cx="364331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краж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613363"/>
              </p:ext>
            </p:extLst>
          </p:nvPr>
        </p:nvGraphicFramePr>
        <p:xfrm>
          <a:off x="382874" y="2805962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944044"/>
              </p:ext>
            </p:extLst>
          </p:nvPr>
        </p:nvGraphicFramePr>
        <p:xfrm>
          <a:off x="3838607" y="2060848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426170" y="2165624"/>
            <a:ext cx="7791017" cy="4065424"/>
            <a:chOff x="43296" y="104776"/>
            <a:chExt cx="7791017" cy="4065424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5681663" y="460773"/>
              <a:ext cx="266700" cy="419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924049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4679</a:t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</a:t>
              </a: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7,6%)*</a:t>
              </a:r>
              <a:endParaRPr lang="ru-RU" sz="14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293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(0,5%)*</a:t>
              </a:r>
            </a:p>
          </p:txBody>
        </p:sp>
        <p:sp>
          <p:nvSpPr>
            <p:cNvPr id="11" name="TextBox 1"/>
            <p:cNvSpPr txBox="1">
              <a:spLocks noChangeArrowheads="1"/>
            </p:cNvSpPr>
            <p:nvPr/>
          </p:nvSpPr>
          <p:spPr bwMode="auto">
            <a:xfrm>
              <a:off x="2105801" y="2283619"/>
              <a:ext cx="94696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(62,2%)*</a:t>
              </a:r>
            </a:p>
          </p:txBody>
        </p:sp>
        <p:sp>
          <p:nvSpPr>
            <p:cNvPr id="12" name="TextBox 1"/>
            <p:cNvSpPr txBox="1">
              <a:spLocks noChangeArrowheads="1"/>
            </p:cNvSpPr>
            <p:nvPr/>
          </p:nvSpPr>
          <p:spPr bwMode="auto">
            <a:xfrm>
              <a:off x="978280" y="1816894"/>
              <a:ext cx="88385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(37,8%)*</a:t>
              </a:r>
            </a:p>
          </p:txBody>
        </p:sp>
        <p:sp>
          <p:nvSpPr>
            <p:cNvPr id="13" name="TextBox 1"/>
            <p:cNvSpPr txBox="1">
              <a:spLocks noChangeArrowheads="1"/>
            </p:cNvSpPr>
            <p:nvPr/>
          </p:nvSpPr>
          <p:spPr bwMode="auto">
            <a:xfrm>
              <a:off x="5440742" y="2580086"/>
              <a:ext cx="955296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(91,9%)*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63786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23 213</a:t>
              </a:r>
            </a:p>
          </p:txBody>
        </p:sp>
        <p:sp>
          <p:nvSpPr>
            <p:cNvPr id="15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38 144</a:t>
              </a: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 bwMode="auto">
            <a:xfrm>
              <a:off x="661988" y="832248"/>
              <a:ext cx="38100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auto">
            <a:xfrm flipH="1">
              <a:off x="2008854" y="3508773"/>
              <a:ext cx="5684" cy="3723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56 385</a:t>
              </a: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 bwMode="auto">
            <a:xfrm>
              <a:off x="5881688" y="3470673"/>
              <a:ext cx="3841" cy="4199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auto">
            <a:xfrm>
              <a:off x="4814888" y="784623"/>
              <a:ext cx="422007" cy="2466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06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4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грабежей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4466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auto">
          <a:xfrm>
            <a:off x="-1" y="6624638"/>
            <a:ext cx="473392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грабежей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629795"/>
              </p:ext>
            </p:extLst>
          </p:nvPr>
        </p:nvGraphicFramePr>
        <p:xfrm>
          <a:off x="382874" y="2803902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099990"/>
              </p:ext>
            </p:extLst>
          </p:nvPr>
        </p:nvGraphicFramePr>
        <p:xfrm>
          <a:off x="3838607" y="2058788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426170" y="2163564"/>
            <a:ext cx="7791017" cy="4065424"/>
            <a:chOff x="43296" y="104776"/>
            <a:chExt cx="7791017" cy="4065424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5727523" y="460773"/>
              <a:ext cx="220840" cy="4165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890711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312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(7,0%)*</a:t>
              </a:r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122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(2,7%)*</a:t>
              </a:r>
            </a:p>
          </p:txBody>
        </p:sp>
        <p:sp>
          <p:nvSpPr>
            <p:cNvPr id="11" name="TextBox 1"/>
            <p:cNvSpPr txBox="1">
              <a:spLocks noChangeArrowheads="1"/>
            </p:cNvSpPr>
            <p:nvPr/>
          </p:nvSpPr>
          <p:spPr bwMode="auto">
            <a:xfrm>
              <a:off x="2115326" y="2255044"/>
              <a:ext cx="923149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(64,9%)*</a:t>
              </a:r>
            </a:p>
          </p:txBody>
        </p:sp>
        <p:sp>
          <p:nvSpPr>
            <p:cNvPr id="12" name="TextBox 1"/>
            <p:cNvSpPr txBox="1">
              <a:spLocks noChangeArrowheads="1"/>
            </p:cNvSpPr>
            <p:nvPr/>
          </p:nvSpPr>
          <p:spPr bwMode="auto">
            <a:xfrm>
              <a:off x="990600" y="1559719"/>
              <a:ext cx="923925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(35,1%)*</a:t>
              </a:r>
            </a:p>
          </p:txBody>
        </p:sp>
        <p:sp>
          <p:nvSpPr>
            <p:cNvPr id="13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89338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(90,3%)*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1568</a:t>
              </a:r>
            </a:p>
          </p:txBody>
        </p:sp>
        <p:sp>
          <p:nvSpPr>
            <p:cNvPr id="15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2898</a:t>
              </a: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 bwMode="auto">
            <a:xfrm>
              <a:off x="661988" y="832248"/>
              <a:ext cx="387667" cy="4711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auto">
            <a:xfrm flipH="1">
              <a:off x="2008853" y="3489158"/>
              <a:ext cx="364" cy="3919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4032</a:t>
              </a: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 bwMode="auto">
            <a:xfrm flipH="1">
              <a:off x="5885528" y="3484145"/>
              <a:ext cx="1922" cy="4065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auto">
            <a:xfrm>
              <a:off x="4867915" y="762000"/>
              <a:ext cx="312029" cy="3030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78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разбоев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886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auto">
          <a:xfrm>
            <a:off x="0" y="6624638"/>
            <a:ext cx="3786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разбоев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179176"/>
              </p:ext>
            </p:extLst>
          </p:nvPr>
        </p:nvGraphicFramePr>
        <p:xfrm>
          <a:off x="382874" y="2803902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535885"/>
              </p:ext>
            </p:extLst>
          </p:nvPr>
        </p:nvGraphicFramePr>
        <p:xfrm>
          <a:off x="3838607" y="2058788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426170" y="2163564"/>
            <a:ext cx="7791017" cy="4065424"/>
            <a:chOff x="43296" y="104776"/>
            <a:chExt cx="7791017" cy="4065424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5738331" y="420538"/>
              <a:ext cx="329949" cy="449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2"/>
            <p:cNvSpPr txBox="1">
              <a:spLocks noChangeArrowheads="1"/>
            </p:cNvSpPr>
            <p:nvPr/>
          </p:nvSpPr>
          <p:spPr bwMode="auto">
            <a:xfrm>
              <a:off x="5624514" y="104776"/>
              <a:ext cx="1824036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31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3,5%)*</a:t>
              </a:r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27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(3,0%)*</a:t>
              </a:r>
            </a:p>
          </p:txBody>
        </p:sp>
        <p:sp>
          <p:nvSpPr>
            <p:cNvPr id="11" name="TextBox 1"/>
            <p:cNvSpPr txBox="1">
              <a:spLocks noChangeArrowheads="1"/>
            </p:cNvSpPr>
            <p:nvPr/>
          </p:nvSpPr>
          <p:spPr bwMode="auto">
            <a:xfrm>
              <a:off x="2086751" y="2245519"/>
              <a:ext cx="894574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(67,6%)*</a:t>
              </a:r>
            </a:p>
          </p:txBody>
        </p:sp>
        <p:sp>
          <p:nvSpPr>
            <p:cNvPr id="12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(32,4%)*</a:t>
              </a:r>
            </a:p>
          </p:txBody>
        </p:sp>
        <p:sp>
          <p:nvSpPr>
            <p:cNvPr id="13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90290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smtClean="0">
                  <a:latin typeface="Times New Roman" pitchFamily="18" charset="0"/>
                  <a:cs typeface="Times New Roman" pitchFamily="18" charset="0"/>
                </a:rPr>
                <a:t>93,5%)*</a:t>
              </a:r>
              <a:endParaRPr lang="ru-RU" altLang="ru-RU" sz="14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287</a:t>
              </a:r>
            </a:p>
          </p:txBody>
        </p:sp>
        <p:sp>
          <p:nvSpPr>
            <p:cNvPr id="15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599</a:t>
              </a: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 bwMode="auto">
            <a:xfrm>
              <a:off x="661988" y="832248"/>
              <a:ext cx="374577" cy="4904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auto">
            <a:xfrm flipH="1">
              <a:off x="2008854" y="3493698"/>
              <a:ext cx="3211" cy="3874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828</a:t>
              </a: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 bwMode="auto">
            <a:xfrm flipH="1">
              <a:off x="5885529" y="3479321"/>
              <a:ext cx="3432" cy="4113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auto">
            <a:xfrm>
              <a:off x="5056916" y="729651"/>
              <a:ext cx="362226" cy="2228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0792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428625" y="355600"/>
            <a:ext cx="8286750" cy="10001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ПРЕДВАРИТЕЛЬНО РАССЛЕДОВАННЫХ ПРЕСТУПЛЕНИЙ</a:t>
            </a: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40 589 (АППГ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47 592,  -14,7%)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4065737" y="1554163"/>
            <a:ext cx="4071937" cy="9286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СОВЕРШЕНО ЛИЦАМИ БЕЗ ПОСТОЯННОГО ИСТОЧНИКА ДОХОДА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25 961 (АППГ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32 043,  -19,0%)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4106863" y="2700338"/>
            <a:ext cx="3286125" cy="6429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БЕЗРАБОТНЫМИ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62 (АППГ – 46, +34,8%)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 flipH="1">
            <a:off x="8499475" y="1355725"/>
            <a:ext cx="3175" cy="76993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 bwMode="auto">
          <a:xfrm rot="10800000" flipV="1">
            <a:off x="8145463" y="2116138"/>
            <a:ext cx="358775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 bwMode="auto">
          <a:xfrm>
            <a:off x="7783513" y="2482850"/>
            <a:ext cx="1587" cy="549275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 bwMode="auto">
          <a:xfrm flipH="1">
            <a:off x="7397750" y="3022600"/>
            <a:ext cx="385763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01" name="TextBox 12"/>
          <p:cNvSpPr txBox="1">
            <a:spLocks noChangeArrowheads="1"/>
          </p:cNvSpPr>
          <p:nvPr/>
        </p:nvSpPr>
        <p:spPr bwMode="auto">
          <a:xfrm>
            <a:off x="7829550" y="2635250"/>
            <a:ext cx="674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>
                <a:latin typeface="Times New Roman" pitchFamily="18" charset="0"/>
                <a:cs typeface="Times New Roman" pitchFamily="18" charset="0"/>
              </a:rPr>
              <a:t>ИЗ НИХ</a:t>
            </a:r>
          </a:p>
        </p:txBody>
      </p:sp>
      <p:sp>
        <p:nvSpPr>
          <p:cNvPr id="8202" name="TextBox 15"/>
          <p:cNvSpPr txBox="1">
            <a:spLocks noChangeArrowheads="1"/>
          </p:cNvSpPr>
          <p:nvPr/>
        </p:nvSpPr>
        <p:spPr bwMode="auto">
          <a:xfrm>
            <a:off x="428625" y="1814910"/>
            <a:ext cx="357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ЛИЦАМИ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БЕЗ ПОСТОЯННОГО ИСТОЧНИКА ДОХОДА</a:t>
            </a:r>
          </a:p>
        </p:txBody>
      </p:sp>
      <p:sp>
        <p:nvSpPr>
          <p:cNvPr id="8203" name="TextBox 16"/>
          <p:cNvSpPr txBox="1">
            <a:spLocks noChangeArrowheads="1"/>
          </p:cNvSpPr>
          <p:nvPr/>
        </p:nvSpPr>
        <p:spPr bwMode="auto">
          <a:xfrm>
            <a:off x="4008438" y="3412048"/>
            <a:ext cx="4706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БЕЗРАБОТНЫМИ</a:t>
            </a:r>
          </a:p>
        </p:txBody>
      </p:sp>
      <p:graphicFrame>
        <p:nvGraphicFramePr>
          <p:cNvPr id="16" name="Диаграмм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84607"/>
              </p:ext>
            </p:extLst>
          </p:nvPr>
        </p:nvGraphicFramePr>
        <p:xfrm>
          <a:off x="3907749" y="3682564"/>
          <a:ext cx="5094733" cy="305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16274"/>
              </p:ext>
            </p:extLst>
          </p:nvPr>
        </p:nvGraphicFramePr>
        <p:xfrm>
          <a:off x="141517" y="2204864"/>
          <a:ext cx="5263750" cy="4579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0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57188" y="357188"/>
            <a:ext cx="8358187" cy="785812"/>
          </a:xfrm>
          <a:prstGeom prst="roundRect">
            <a:avLst/>
          </a:prstGeom>
          <a:solidFill>
            <a:srgbClr val="FBCDA7"/>
          </a:solidFill>
          <a:ln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ПРЕСТУПЛЕНИЯ, СОВЕРШЕННЫЕ НЕСОВЕРШЕННОЛЕТНИМИ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 ЧИСЛА ПРЕДВАРИТЕЛЬНО РАССЛЕДОВАННЫХ)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000918"/>
              </p:ext>
            </p:extLst>
          </p:nvPr>
        </p:nvGraphicFramePr>
        <p:xfrm>
          <a:off x="395536" y="2132856"/>
          <a:ext cx="4546600" cy="3449955"/>
        </p:xfrm>
        <a:graphic>
          <a:graphicData uri="http://schemas.openxmlformats.org/drawingml/2006/table">
            <a:tbl>
              <a:tblPr/>
              <a:tblGrid>
                <a:gridCol w="1850912"/>
                <a:gridCol w="673922"/>
                <a:gridCol w="673922"/>
                <a:gridCol w="673922"/>
                <a:gridCol w="673922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Прошлый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Текущий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Динамика,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В С Е Г О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728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566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-22,3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ЦЕНТРАЛЬНЫЙ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-35,1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-27,4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ЗЕЛЕНОГРАДСКИЙ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НОВОМОСКОВСКИЙ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ТРОИЦКИЙ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УВД НА МЕТРОПОЛИТЕНЕ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485135"/>
              </p:ext>
            </p:extLst>
          </p:nvPr>
        </p:nvGraphicFramePr>
        <p:xfrm>
          <a:off x="4932040" y="1412776"/>
          <a:ext cx="3783335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36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625" y="214313"/>
            <a:ext cx="8286750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СОВЕРШИВШИХ ПРЕСТУПЛЕНИЯ, ПО ВОЗРАСТНЫМ ГРУППАМ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28625" y="1071563"/>
            <a:ext cx="828675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33 333 (АППГ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36 767, -9,3%)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лица,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совершивших преступления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1" name="Диаграмм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603943"/>
              </p:ext>
            </p:extLst>
          </p:nvPr>
        </p:nvGraphicFramePr>
        <p:xfrm>
          <a:off x="-121096" y="1428750"/>
          <a:ext cx="2389609" cy="530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063507"/>
              </p:ext>
            </p:extLst>
          </p:nvPr>
        </p:nvGraphicFramePr>
        <p:xfrm>
          <a:off x="336104" y="1428750"/>
          <a:ext cx="8628384" cy="531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11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4899</TotalTime>
  <Words>845</Words>
  <Application>Microsoft Office PowerPoint</Application>
  <PresentationFormat>Экран (4:3)</PresentationFormat>
  <Paragraphs>282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выявленных нарушений при осуществлении надзора за соблюдением федерального законодательства за январь-декабрь 2017 года (в сравнении с АППГ)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Атабеков А.Д.</dc:creator>
  <cp:lastModifiedBy>Filippovams</cp:lastModifiedBy>
  <cp:revision>261</cp:revision>
  <cp:lastPrinted>2018-01-18T12:00:48Z</cp:lastPrinted>
  <dcterms:created xsi:type="dcterms:W3CDTF">2016-10-11T09:05:46Z</dcterms:created>
  <dcterms:modified xsi:type="dcterms:W3CDTF">2018-01-18T13:35:59Z</dcterms:modified>
</cp:coreProperties>
</file>