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8" r:id="rId2"/>
    <p:sldId id="256" r:id="rId3"/>
  </p:sldIdLst>
  <p:sldSz cx="12192000" cy="6858000"/>
  <p:notesSz cx="6858000" cy="99472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11EEB-D9AA-4E74-9478-6090561485C3}" type="datetimeFigureOut">
              <a:rPr lang="ru-RU" smtClean="0"/>
              <a:t>02.02.2021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2EA3D-1774-4CA2-BF31-6BB56F9BCA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38024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11EEB-D9AA-4E74-9478-6090561485C3}" type="datetimeFigureOut">
              <a:rPr lang="ru-RU" smtClean="0"/>
              <a:t>02.02.2021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2EA3D-1774-4CA2-BF31-6BB56F9BCA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9558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11EEB-D9AA-4E74-9478-6090561485C3}" type="datetimeFigureOut">
              <a:rPr lang="ru-RU" smtClean="0"/>
              <a:t>02.02.2021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2EA3D-1774-4CA2-BF31-6BB56F9BCA89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49937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11EEB-D9AA-4E74-9478-6090561485C3}" type="datetimeFigureOut">
              <a:rPr lang="ru-RU" smtClean="0"/>
              <a:t>02.02.2021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2EA3D-1774-4CA2-BF31-6BB56F9BCA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49356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11EEB-D9AA-4E74-9478-6090561485C3}" type="datetimeFigureOut">
              <a:rPr lang="ru-RU" smtClean="0"/>
              <a:t>02.02.2021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2EA3D-1774-4CA2-BF31-6BB56F9BCA89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129254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11EEB-D9AA-4E74-9478-6090561485C3}" type="datetimeFigureOut">
              <a:rPr lang="ru-RU" smtClean="0"/>
              <a:t>02.02.2021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2EA3D-1774-4CA2-BF31-6BB56F9BCA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49374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11EEB-D9AA-4E74-9478-6090561485C3}" type="datetimeFigureOut">
              <a:rPr lang="ru-RU" smtClean="0"/>
              <a:t>02.02.2021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2EA3D-1774-4CA2-BF31-6BB56F9BCA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64668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11EEB-D9AA-4E74-9478-6090561485C3}" type="datetimeFigureOut">
              <a:rPr lang="ru-RU" smtClean="0"/>
              <a:t>02.02.2021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2EA3D-1774-4CA2-BF31-6BB56F9BCA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08695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11EEB-D9AA-4E74-9478-6090561485C3}" type="datetimeFigureOut">
              <a:rPr lang="ru-RU" smtClean="0"/>
              <a:t>02.02.2021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2EA3D-1774-4CA2-BF31-6BB56F9BCA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080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11EEB-D9AA-4E74-9478-6090561485C3}" type="datetimeFigureOut">
              <a:rPr lang="ru-RU" smtClean="0"/>
              <a:t>02.02.2021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2EA3D-1774-4CA2-BF31-6BB56F9BCA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78429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11EEB-D9AA-4E74-9478-6090561485C3}" type="datetimeFigureOut">
              <a:rPr lang="ru-RU" smtClean="0"/>
              <a:t>02.02.2021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2EA3D-1774-4CA2-BF31-6BB56F9BCA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62140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11EEB-D9AA-4E74-9478-6090561485C3}" type="datetimeFigureOut">
              <a:rPr lang="ru-RU" smtClean="0"/>
              <a:t>02.02.2021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2EA3D-1774-4CA2-BF31-6BB56F9BCA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20962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11EEB-D9AA-4E74-9478-6090561485C3}" type="datetimeFigureOut">
              <a:rPr lang="ru-RU" smtClean="0"/>
              <a:t>02.02.2021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2EA3D-1774-4CA2-BF31-6BB56F9BCA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20076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11EEB-D9AA-4E74-9478-6090561485C3}" type="datetimeFigureOut">
              <a:rPr lang="ru-RU" smtClean="0"/>
              <a:t>02.02.2021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2EA3D-1774-4CA2-BF31-6BB56F9BCA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0471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11EEB-D9AA-4E74-9478-6090561485C3}" type="datetimeFigureOut">
              <a:rPr lang="ru-RU" smtClean="0"/>
              <a:t>02.02.2021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2EA3D-1774-4CA2-BF31-6BB56F9BCA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73534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11EEB-D9AA-4E74-9478-6090561485C3}" type="datetimeFigureOut">
              <a:rPr lang="ru-RU" smtClean="0"/>
              <a:t>02.02.2021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2EA3D-1774-4CA2-BF31-6BB56F9BCA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9642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E11EEB-D9AA-4E74-9478-6090561485C3}" type="datetimeFigureOut">
              <a:rPr lang="ru-RU" smtClean="0"/>
              <a:t>02.02.2021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202EA3D-1774-4CA2-BF31-6BB56F9BCA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8238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chemeClr val="accent3">
                <a:lumMod val="5000"/>
                <a:lumOff val="95000"/>
              </a:schemeClr>
            </a:gs>
            <a:gs pos="74000">
              <a:schemeClr val="accent3">
                <a:lumMod val="45000"/>
                <a:lumOff val="55000"/>
              </a:schemeClr>
            </a:gs>
            <a:gs pos="83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1902" y="259991"/>
            <a:ext cx="6247125" cy="3550590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236"/>
          <a:stretch/>
        </p:blipFill>
        <p:spPr>
          <a:xfrm>
            <a:off x="4159062" y="3810581"/>
            <a:ext cx="3815542" cy="2969728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918981" y="400505"/>
            <a:ext cx="4295704" cy="292388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67000"/>
                </a:schemeClr>
              </a:gs>
              <a:gs pos="48000">
                <a:schemeClr val="accent5">
                  <a:lumMod val="97000"/>
                  <a:lumOff val="3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1300" dirty="0" smtClean="0"/>
              <a:t>ПРОКУРАТУРА КЕМСКОГО РАЙОНА ПРЕДУПРЕЖДАЕТ!</a:t>
            </a:r>
            <a:endParaRPr lang="ru-RU" sz="13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81765" y="259991"/>
            <a:ext cx="2955065" cy="6415384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just"/>
            <a:r>
              <a:rPr lang="ru-RU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требованиями ч.1 ст. 17.15 Кодекса 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Российской Федерации об административных 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правонарушениях, при неисполнении 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должником содержащихся в исполнительном документе требований неимущественного характера в срок, установленный судебным 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приставом - исполнителем 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после вынесения постановления о взыскании исполнительского 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сбора, виновное лицо будет привлечено к ответственности в виде штрафа до 2500 рублей для граждан,   до 20000 рублей на должностных лиц и до 50000 рублей на юридических лиц.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104744" y="259991"/>
            <a:ext cx="2947158" cy="6415384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 anchor="t">
            <a:normAutofit fontScale="675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ru-RU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8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требованиями ч.1 ст. 17.14 Кодекса Российской Федерации об административных правонарушениях, нарушение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должником законодательства об исполнительном производстве, выразившееся в невыполнении законных требований судебного пристава-исполнителя, представлении недостоверных сведений о своих правах на имущество, несообщении об увольнении с работы, о новом месте работы, учебы, месте получения пенсии, иных доходов или месте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жительства, виновное лицо будет привлечено к ответственности в виде штрафа до 2000 рублей для граждан,   до 20000 рублей на должностных лиц и до 100000 рублей на юридических лиц.</a:t>
            </a:r>
            <a:b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7110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01" r="18970"/>
          <a:stretch/>
        </p:blipFill>
        <p:spPr>
          <a:xfrm>
            <a:off x="3983548" y="1295400"/>
            <a:ext cx="4224904" cy="4438649"/>
          </a:xfrm>
          <a:prstGeom prst="rect">
            <a:avLst/>
          </a:prstGeom>
        </p:spPr>
      </p:pic>
      <p:sp>
        <p:nvSpPr>
          <p:cNvPr id="6" name="Заголовок 1"/>
          <p:cNvSpPr txBox="1">
            <a:spLocks/>
          </p:cNvSpPr>
          <p:nvPr/>
        </p:nvSpPr>
        <p:spPr>
          <a:xfrm>
            <a:off x="9053190" y="209549"/>
            <a:ext cx="2955065" cy="644619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 anchor="b">
            <a:normAutofit fontScale="52500" lnSpcReduction="20000"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ru-RU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соответствии с требованиями ч.1 ст. 5.35.1 Кодекса Российской Федерации об административных правонарушениях, при неуплате 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родителем без уважительных причин в нарушение решения суда или нотариально удостоверенного соглашения средств на содержание несовершеннолетних детей либо нетрудоспособных детей, достигших восемнадцатилетнего возраста, в течение двух и более месяцев со дня возбуждения исполнительного производства, если такие действия не содержат уголовно наказуемого </a:t>
            </a:r>
            <a:r>
              <a:rPr lang="ru-RU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деяния, виновное лицо будет привлечено к ответственности и отбывать обязательные работы до 150 часов либо административный арест до 15 суток или административный штраф до 20000 рублей.</a:t>
            </a:r>
            <a:br>
              <a:rPr lang="ru-RU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191652" y="209549"/>
            <a:ext cx="2947158" cy="6446191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 anchor="t">
            <a:normAutofit fontScale="525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ru-RU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8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требованиями ч.1 ст. 157 Уголовного кодекса РФ, при неуплате </a:t>
            </a:r>
            <a:r>
              <a:rPr lang="ru-RU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родителем без уважительных причин в нарушение решения суда или нотариально удостоверенного соглашения средств на содержание несовершеннолетних детей, а равно нетрудоспособных детей, достигших восемнадцатилетнего возраста, если это деяние совершено </a:t>
            </a:r>
            <a:r>
              <a:rPr lang="ru-RU" sz="3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неоднократно, виновное лицо может быть привлечено к ответственности в виде лишения свободы до 1 года! .</a:t>
            </a:r>
            <a:br>
              <a:rPr lang="ru-RU" sz="3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096000" y="6365526"/>
            <a:ext cx="2015295" cy="23083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Автор</a:t>
            </a:r>
            <a:r>
              <a:rPr lang="en-US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помощник прокурора района </a:t>
            </a:r>
            <a:endParaRPr lang="ru-RU" sz="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227720" y="6596358"/>
            <a:ext cx="883575" cy="23083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Е.А. Никитин</a:t>
            </a:r>
            <a:endParaRPr lang="ru-RU" sz="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9105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61</TotalTime>
  <Words>13</Words>
  <Application>Microsoft Office PowerPoint</Application>
  <PresentationFormat>Широкоэкранный</PresentationFormat>
  <Paragraphs>11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7" baseType="lpstr">
      <vt:lpstr>Arial</vt:lpstr>
      <vt:lpstr>Times New Roman</vt:lpstr>
      <vt:lpstr>Trebuchet MS</vt:lpstr>
      <vt:lpstr>Wingdings 3</vt:lpstr>
      <vt:lpstr>Аспект</vt:lpstr>
      <vt:lpstr>  В соответствии с требованиями ч.1 ст. 17.15 Кодекса Российской Федерации об административных правонарушениях, при неисполнении должником содержащихся в исполнительном документе требований неимущественного характера в срок, установленный судебным приставом - исполнителем после вынесения постановления о взыскании исполнительского сбора, виновное лицо будет привлечено к ответственности в виде штрафа до 2500 рублей для граждан,   до 20000 рублей на должностных лиц и до 50000 рублей на юридических лиц.  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Никитин Евгений Александрович</dc:creator>
  <cp:lastModifiedBy>Никитин Евгений Александрович</cp:lastModifiedBy>
  <cp:revision>8</cp:revision>
  <cp:lastPrinted>2021-02-02T17:26:12Z</cp:lastPrinted>
  <dcterms:created xsi:type="dcterms:W3CDTF">2021-01-30T17:32:24Z</dcterms:created>
  <dcterms:modified xsi:type="dcterms:W3CDTF">2021-02-02T17:26:20Z</dcterms:modified>
</cp:coreProperties>
</file>